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353" r:id="rId2"/>
    <p:sldId id="356" r:id="rId3"/>
    <p:sldId id="354" r:id="rId4"/>
    <p:sldId id="393" r:id="rId5"/>
    <p:sldId id="346" r:id="rId6"/>
    <p:sldId id="377" r:id="rId7"/>
    <p:sldId id="360" r:id="rId8"/>
    <p:sldId id="394" r:id="rId9"/>
    <p:sldId id="361" r:id="rId10"/>
    <p:sldId id="318" r:id="rId11"/>
    <p:sldId id="397" r:id="rId12"/>
    <p:sldId id="326" r:id="rId13"/>
    <p:sldId id="310" r:id="rId14"/>
    <p:sldId id="362" r:id="rId15"/>
    <p:sldId id="384" r:id="rId16"/>
    <p:sldId id="320" r:id="rId17"/>
    <p:sldId id="323" r:id="rId18"/>
    <p:sldId id="352" r:id="rId19"/>
    <p:sldId id="322" r:id="rId20"/>
    <p:sldId id="324" r:id="rId21"/>
    <p:sldId id="343" r:id="rId22"/>
    <p:sldId id="396" r:id="rId23"/>
    <p:sldId id="373" r:id="rId24"/>
    <p:sldId id="340" r:id="rId25"/>
    <p:sldId id="385" r:id="rId26"/>
    <p:sldId id="375" r:id="rId27"/>
    <p:sldId id="363" r:id="rId28"/>
    <p:sldId id="364" r:id="rId29"/>
    <p:sldId id="376" r:id="rId30"/>
    <p:sldId id="382" r:id="rId31"/>
    <p:sldId id="399" r:id="rId32"/>
    <p:sldId id="398" r:id="rId33"/>
    <p:sldId id="367" r:id="rId34"/>
    <p:sldId id="368" r:id="rId35"/>
    <p:sldId id="387" r:id="rId36"/>
    <p:sldId id="388" r:id="rId37"/>
    <p:sldId id="390" r:id="rId38"/>
    <p:sldId id="378" r:id="rId39"/>
    <p:sldId id="275" r:id="rId40"/>
  </p:sldIdLst>
  <p:sldSz cx="9144000" cy="6858000" type="screen4x3"/>
  <p:notesSz cx="7019925" cy="93059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bg2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bg2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bg2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bg2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bg2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bg2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bg2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bg2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bg2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>
          <p15:clr>
            <a:srgbClr val="A4A3A4"/>
          </p15:clr>
        </p15:guide>
        <p15:guide id="2" pos="221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102F94"/>
    <a:srgbClr val="0066CC"/>
    <a:srgbClr val="FF9900"/>
    <a:srgbClr val="C00000"/>
    <a:srgbClr val="0099FF"/>
    <a:srgbClr val="8CC63E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199" autoAdjust="0"/>
    <p:restoredTop sz="92364" autoAdjust="0"/>
  </p:normalViewPr>
  <p:slideViewPr>
    <p:cSldViewPr>
      <p:cViewPr varScale="1">
        <p:scale>
          <a:sx n="69" d="100"/>
          <a:sy n="69" d="100"/>
        </p:scale>
        <p:origin x="77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1800" y="-96"/>
      </p:cViewPr>
      <p:guideLst>
        <p:guide orient="horz" pos="2931"/>
        <p:guide pos="221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1650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663" tIns="46038" rIns="93663" bIns="46038" numCol="1" anchor="t" anchorCtr="0" compatLnSpc="1">
            <a:prstTxWarp prst="textNoShape">
              <a:avLst/>
            </a:prstTxWarp>
          </a:bodyPr>
          <a:lstStyle>
            <a:lvl1pPr defTabSz="933450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6688" y="0"/>
            <a:ext cx="3041650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663" tIns="46038" rIns="93663" bIns="46038" numCol="1" anchor="t" anchorCtr="0" compatLnSpc="1">
            <a:prstTxWarp prst="textNoShape">
              <a:avLst/>
            </a:prstTxWarp>
          </a:bodyPr>
          <a:lstStyle>
            <a:lvl1pPr algn="r" defTabSz="933450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9200"/>
            <a:ext cx="3041650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663" tIns="46038" rIns="93663" bIns="46038" numCol="1" anchor="b" anchorCtr="0" compatLnSpc="1">
            <a:prstTxWarp prst="textNoShape">
              <a:avLst/>
            </a:prstTxWarp>
          </a:bodyPr>
          <a:lstStyle>
            <a:lvl1pPr defTabSz="933450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6688" y="8839200"/>
            <a:ext cx="3041650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663" tIns="46038" rIns="93663" bIns="46038" numCol="1" anchor="b" anchorCtr="0" compatLnSpc="1">
            <a:prstTxWarp prst="textNoShape">
              <a:avLst/>
            </a:prstTxWarp>
          </a:bodyPr>
          <a:lstStyle>
            <a:lvl1pPr algn="r" defTabSz="933450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31978209-1348-4E95-A854-8060568809EC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2814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1650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663" tIns="46038" rIns="93663" bIns="46038" numCol="1" anchor="t" anchorCtr="0" compatLnSpc="1">
            <a:prstTxWarp prst="textNoShape">
              <a:avLst/>
            </a:prstTxWarp>
          </a:bodyPr>
          <a:lstStyle>
            <a:lvl1pPr defTabSz="933450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6688" y="0"/>
            <a:ext cx="3041650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663" tIns="46038" rIns="93663" bIns="46038" numCol="1" anchor="t" anchorCtr="0" compatLnSpc="1">
            <a:prstTxWarp prst="textNoShape">
              <a:avLst/>
            </a:prstTxWarp>
          </a:bodyPr>
          <a:lstStyle>
            <a:lvl1pPr algn="r" defTabSz="933450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5863" y="700088"/>
            <a:ext cx="4649787" cy="34861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9600"/>
            <a:ext cx="5616575" cy="41878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663" tIns="46038" rIns="93663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1650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663" tIns="46038" rIns="93663" bIns="46038" numCol="1" anchor="b" anchorCtr="0" compatLnSpc="1">
            <a:prstTxWarp prst="textNoShape">
              <a:avLst/>
            </a:prstTxWarp>
          </a:bodyPr>
          <a:lstStyle>
            <a:lvl1pPr defTabSz="933450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6688" y="8839200"/>
            <a:ext cx="3041650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663" tIns="46038" rIns="93663" bIns="46038" numCol="1" anchor="b" anchorCtr="0" compatLnSpc="1">
            <a:prstTxWarp prst="textNoShape">
              <a:avLst/>
            </a:prstTxWarp>
          </a:bodyPr>
          <a:lstStyle>
            <a:lvl1pPr algn="r" defTabSz="933450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E9331A61-D659-461E-B1F8-F76A65729A4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7282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0912308-F0BA-4432-9C0D-E42A914CA363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CA" smtClean="0"/>
          </a:p>
        </p:txBody>
      </p:sp>
    </p:spTree>
    <p:extLst>
      <p:ext uri="{BB962C8B-B14F-4D97-AF65-F5344CB8AC3E}">
        <p14:creationId xmlns:p14="http://schemas.microsoft.com/office/powerpoint/2010/main" val="3110885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EE927ED-A55D-4CB7-B45F-6043AC8F89CE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0563" y="4271963"/>
            <a:ext cx="5616575" cy="43434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fr-CA" smtClean="0"/>
          </a:p>
        </p:txBody>
      </p:sp>
    </p:spTree>
    <p:extLst>
      <p:ext uri="{BB962C8B-B14F-4D97-AF65-F5344CB8AC3E}">
        <p14:creationId xmlns:p14="http://schemas.microsoft.com/office/powerpoint/2010/main" val="3350928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5318BD9-4129-49D9-A7CA-FF96F173A5E8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0563" y="4271963"/>
            <a:ext cx="5616575" cy="43434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fr-CA" smtClean="0"/>
          </a:p>
        </p:txBody>
      </p:sp>
    </p:spTree>
    <p:extLst>
      <p:ext uri="{BB962C8B-B14F-4D97-AF65-F5344CB8AC3E}">
        <p14:creationId xmlns:p14="http://schemas.microsoft.com/office/powerpoint/2010/main" val="37325630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E336FDB-5A0D-4E4D-8D70-E91B2386C9C1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0563" y="4271963"/>
            <a:ext cx="5616575" cy="43434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fr-CA" smtClean="0"/>
          </a:p>
        </p:txBody>
      </p:sp>
    </p:spTree>
    <p:extLst>
      <p:ext uri="{BB962C8B-B14F-4D97-AF65-F5344CB8AC3E}">
        <p14:creationId xmlns:p14="http://schemas.microsoft.com/office/powerpoint/2010/main" val="25517086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93E6C20-7689-4AE8-82DF-3EC48C671596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0563" y="4271963"/>
            <a:ext cx="5616575" cy="43434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fr-CA" smtClean="0"/>
          </a:p>
        </p:txBody>
      </p:sp>
    </p:spTree>
    <p:extLst>
      <p:ext uri="{BB962C8B-B14F-4D97-AF65-F5344CB8AC3E}">
        <p14:creationId xmlns:p14="http://schemas.microsoft.com/office/powerpoint/2010/main" val="28078915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0DB43E4-E253-48EE-ADCC-F1F7C3B1987A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0563" y="4271963"/>
            <a:ext cx="5616575" cy="43434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fr-CA" smtClean="0"/>
          </a:p>
        </p:txBody>
      </p:sp>
    </p:spTree>
    <p:extLst>
      <p:ext uri="{BB962C8B-B14F-4D97-AF65-F5344CB8AC3E}">
        <p14:creationId xmlns:p14="http://schemas.microsoft.com/office/powerpoint/2010/main" val="33100082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0DB43E4-E253-48EE-ADCC-F1F7C3B1987A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0563" y="4271963"/>
            <a:ext cx="5616575" cy="43434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fr-CA" smtClean="0"/>
          </a:p>
        </p:txBody>
      </p:sp>
    </p:spTree>
    <p:extLst>
      <p:ext uri="{BB962C8B-B14F-4D97-AF65-F5344CB8AC3E}">
        <p14:creationId xmlns:p14="http://schemas.microsoft.com/office/powerpoint/2010/main" val="17603905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8F326E3-7226-4391-998F-FACED997CC59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CA" smtClean="0"/>
          </a:p>
        </p:txBody>
      </p:sp>
    </p:spTree>
    <p:extLst>
      <p:ext uri="{BB962C8B-B14F-4D97-AF65-F5344CB8AC3E}">
        <p14:creationId xmlns:p14="http://schemas.microsoft.com/office/powerpoint/2010/main" val="17806234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770D913-B3DF-4C7C-974A-4680A85F5DEC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0563" y="4271963"/>
            <a:ext cx="5616575" cy="43434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fr-CA" smtClean="0"/>
          </a:p>
        </p:txBody>
      </p:sp>
    </p:spTree>
    <p:extLst>
      <p:ext uri="{BB962C8B-B14F-4D97-AF65-F5344CB8AC3E}">
        <p14:creationId xmlns:p14="http://schemas.microsoft.com/office/powerpoint/2010/main" val="33955206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1A40599-6B97-40F8-9F3C-C0442F3D313E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CA" smtClean="0"/>
          </a:p>
        </p:txBody>
      </p:sp>
    </p:spTree>
    <p:extLst>
      <p:ext uri="{BB962C8B-B14F-4D97-AF65-F5344CB8AC3E}">
        <p14:creationId xmlns:p14="http://schemas.microsoft.com/office/powerpoint/2010/main" val="25030224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eaLnBrk="1" hangingPunct="1">
              <a:lnSpc>
                <a:spcPct val="80000"/>
              </a:lnSpc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  <a:latin typeface="Helvetica 55 Roman" pitchFamily="34" charset="0"/>
              </a:rPr>
              <a:t>Lunches (unless specified)</a:t>
            </a:r>
          </a:p>
          <a:p>
            <a:pPr eaLnBrk="1" hangingPunct="1">
              <a:lnSpc>
                <a:spcPct val="80000"/>
              </a:lnSpc>
              <a:buClr>
                <a:schemeClr val="bg1"/>
              </a:buClr>
              <a:defRPr/>
            </a:pPr>
            <a:r>
              <a:rPr lang="en-US" dirty="0" smtClean="0">
                <a:solidFill>
                  <a:srgbClr val="102F94"/>
                </a:solidFill>
                <a:latin typeface="Helvetica 55 Roman" pitchFamily="34" charset="0"/>
              </a:rPr>
              <a:t>Lunch time is your time to go explore and taste something new!</a:t>
            </a:r>
          </a:p>
          <a:p>
            <a:pPr marL="285750" indent="-285750" eaLnBrk="1" hangingPunct="1">
              <a:lnSpc>
                <a:spcPct val="80000"/>
              </a:lnSpc>
              <a:buClr>
                <a:schemeClr val="bg1"/>
              </a:buClr>
              <a:buFont typeface="Arial" pitchFamily="34" charset="0"/>
              <a:buChar char="•"/>
              <a:defRPr/>
            </a:pPr>
            <a:endParaRPr lang="en-US" dirty="0" smtClean="0">
              <a:solidFill>
                <a:schemeClr val="bg1"/>
              </a:solidFill>
              <a:latin typeface="Helvetica 55 Roman" pitchFamily="34" charset="0"/>
            </a:endParaRPr>
          </a:p>
          <a:p>
            <a:pPr marL="285750" indent="-285750" eaLnBrk="1" hangingPunct="1">
              <a:lnSpc>
                <a:spcPct val="80000"/>
              </a:lnSpc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  <a:latin typeface="Helvetica 55 Roman" pitchFamily="34" charset="0"/>
              </a:rPr>
              <a:t>Personal spending money</a:t>
            </a:r>
          </a:p>
          <a:p>
            <a:pPr eaLnBrk="1" hangingPunct="1">
              <a:lnSpc>
                <a:spcPct val="80000"/>
              </a:lnSpc>
              <a:buClr>
                <a:schemeClr val="bg1"/>
              </a:buClr>
              <a:defRPr/>
            </a:pPr>
            <a:r>
              <a:rPr lang="en-US" sz="1050" dirty="0" smtClean="0">
                <a:solidFill>
                  <a:srgbClr val="102F94"/>
                </a:solidFill>
                <a:latin typeface="Helvetica 55 Roman" pitchFamily="34" charset="0"/>
              </a:rPr>
              <a:t>Bring some extra money so you can pick up a few souvenirs for friends and family!</a:t>
            </a:r>
          </a:p>
          <a:p>
            <a:pPr eaLnBrk="1" hangingPunct="1">
              <a:lnSpc>
                <a:spcPct val="80000"/>
              </a:lnSpc>
              <a:buClr>
                <a:schemeClr val="bg1"/>
              </a:buClr>
              <a:defRPr/>
            </a:pPr>
            <a:r>
              <a:rPr lang="en-US" sz="1050" dirty="0" smtClean="0">
                <a:solidFill>
                  <a:srgbClr val="102F94"/>
                </a:solidFill>
                <a:latin typeface="Helvetica 55 Roman" pitchFamily="34" charset="0"/>
              </a:rPr>
              <a:t>$25 per person/per day (in local currency)</a:t>
            </a:r>
          </a:p>
          <a:p>
            <a:pPr eaLnBrk="1" hangingPunct="1">
              <a:lnSpc>
                <a:spcPct val="80000"/>
              </a:lnSpc>
              <a:buClr>
                <a:schemeClr val="bg1"/>
              </a:buClr>
              <a:defRPr/>
            </a:pPr>
            <a:endParaRPr lang="en-US" dirty="0" smtClean="0">
              <a:solidFill>
                <a:srgbClr val="102F94"/>
              </a:solidFill>
              <a:latin typeface="Helvetica 55 Roman" pitchFamily="34" charset="0"/>
              <a:cs typeface="Times New Roman" pitchFamily="18" charset="0"/>
            </a:endParaRPr>
          </a:p>
          <a:p>
            <a:pPr marL="285750" indent="-285750" eaLnBrk="1" hangingPunct="1">
              <a:lnSpc>
                <a:spcPct val="80000"/>
              </a:lnSpc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  <a:latin typeface="Helvetica 55 Roman" pitchFamily="34" charset="0"/>
                <a:cs typeface="Times New Roman" pitchFamily="18" charset="0"/>
              </a:rPr>
              <a:t>Potentially</a:t>
            </a:r>
          </a:p>
          <a:p>
            <a:pPr eaLnBrk="1" hangingPunct="1">
              <a:lnSpc>
                <a:spcPct val="80000"/>
              </a:lnSpc>
              <a:buClr>
                <a:schemeClr val="bg1"/>
              </a:buClr>
              <a:defRPr/>
            </a:pPr>
            <a:r>
              <a:rPr lang="en-US" dirty="0" smtClean="0">
                <a:solidFill>
                  <a:srgbClr val="003399"/>
                </a:solidFill>
                <a:latin typeface="Helvetica 55 Roman" pitchFamily="34" charset="0"/>
              </a:rPr>
              <a:t>Optional insurance</a:t>
            </a:r>
          </a:p>
          <a:p>
            <a:pPr eaLnBrk="1" hangingPunct="1">
              <a:lnSpc>
                <a:spcPct val="80000"/>
              </a:lnSpc>
              <a:buClr>
                <a:schemeClr val="bg1"/>
              </a:buClr>
              <a:defRPr/>
            </a:pPr>
            <a:r>
              <a:rPr lang="en-US" dirty="0" smtClean="0">
                <a:solidFill>
                  <a:srgbClr val="003399"/>
                </a:solidFill>
                <a:latin typeface="Helvetica 55 Roman" pitchFamily="34" charset="0"/>
              </a:rPr>
              <a:t>Passport/visa fees</a:t>
            </a:r>
          </a:p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ED692C4-0D23-45B9-B91F-55E4F23D7894}" type="slidenum">
              <a:rPr lang="en-US" smtClean="0"/>
              <a:pPr/>
              <a:t>28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12618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C88901E-E3B9-400A-A46A-D55E0B68B186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CA" smtClean="0"/>
          </a:p>
        </p:txBody>
      </p:sp>
    </p:spTree>
    <p:extLst>
      <p:ext uri="{BB962C8B-B14F-4D97-AF65-F5344CB8AC3E}">
        <p14:creationId xmlns:p14="http://schemas.microsoft.com/office/powerpoint/2010/main" val="40529056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eaLnBrk="1" hangingPunct="1">
              <a:lnSpc>
                <a:spcPct val="80000"/>
              </a:lnSpc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  <a:latin typeface="Helvetica 55 Roman" pitchFamily="34" charset="0"/>
              </a:rPr>
              <a:t>Lunches (unless specified)</a:t>
            </a:r>
          </a:p>
          <a:p>
            <a:pPr eaLnBrk="1" hangingPunct="1">
              <a:lnSpc>
                <a:spcPct val="80000"/>
              </a:lnSpc>
              <a:buClr>
                <a:schemeClr val="bg1"/>
              </a:buClr>
              <a:defRPr/>
            </a:pPr>
            <a:r>
              <a:rPr lang="en-US" dirty="0" smtClean="0">
                <a:solidFill>
                  <a:srgbClr val="102F94"/>
                </a:solidFill>
                <a:latin typeface="Helvetica 55 Roman" pitchFamily="34" charset="0"/>
              </a:rPr>
              <a:t>Lunch time is your time to go explore and taste something new!</a:t>
            </a:r>
          </a:p>
          <a:p>
            <a:pPr marL="285750" indent="-285750" eaLnBrk="1" hangingPunct="1">
              <a:lnSpc>
                <a:spcPct val="80000"/>
              </a:lnSpc>
              <a:buClr>
                <a:schemeClr val="bg1"/>
              </a:buClr>
              <a:buFont typeface="Arial" pitchFamily="34" charset="0"/>
              <a:buChar char="•"/>
              <a:defRPr/>
            </a:pPr>
            <a:endParaRPr lang="en-US" dirty="0" smtClean="0">
              <a:solidFill>
                <a:schemeClr val="bg1"/>
              </a:solidFill>
              <a:latin typeface="Helvetica 55 Roman" pitchFamily="34" charset="0"/>
            </a:endParaRPr>
          </a:p>
          <a:p>
            <a:pPr marL="285750" indent="-285750" eaLnBrk="1" hangingPunct="1">
              <a:lnSpc>
                <a:spcPct val="80000"/>
              </a:lnSpc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  <a:latin typeface="Helvetica 55 Roman" pitchFamily="34" charset="0"/>
              </a:rPr>
              <a:t>Personal spending money</a:t>
            </a:r>
          </a:p>
          <a:p>
            <a:pPr eaLnBrk="1" hangingPunct="1">
              <a:lnSpc>
                <a:spcPct val="80000"/>
              </a:lnSpc>
              <a:buClr>
                <a:schemeClr val="bg1"/>
              </a:buClr>
              <a:defRPr/>
            </a:pPr>
            <a:r>
              <a:rPr lang="en-US" sz="1050" dirty="0" smtClean="0">
                <a:solidFill>
                  <a:srgbClr val="102F94"/>
                </a:solidFill>
                <a:latin typeface="Helvetica 55 Roman" pitchFamily="34" charset="0"/>
              </a:rPr>
              <a:t>Bring some extra money so you can pick up a few souvenirs for friends and family!</a:t>
            </a:r>
          </a:p>
          <a:p>
            <a:pPr eaLnBrk="1" hangingPunct="1">
              <a:lnSpc>
                <a:spcPct val="80000"/>
              </a:lnSpc>
              <a:buClr>
                <a:schemeClr val="bg1"/>
              </a:buClr>
              <a:defRPr/>
            </a:pPr>
            <a:r>
              <a:rPr lang="en-US" sz="1050" dirty="0" smtClean="0">
                <a:solidFill>
                  <a:srgbClr val="102F94"/>
                </a:solidFill>
                <a:latin typeface="Helvetica 55 Roman" pitchFamily="34" charset="0"/>
              </a:rPr>
              <a:t>$25 per person/per day (in local currency)</a:t>
            </a:r>
          </a:p>
          <a:p>
            <a:pPr eaLnBrk="1" hangingPunct="1">
              <a:lnSpc>
                <a:spcPct val="80000"/>
              </a:lnSpc>
              <a:buClr>
                <a:schemeClr val="bg1"/>
              </a:buClr>
              <a:defRPr/>
            </a:pPr>
            <a:endParaRPr lang="en-US" dirty="0" smtClean="0">
              <a:solidFill>
                <a:srgbClr val="102F94"/>
              </a:solidFill>
              <a:latin typeface="Helvetica 55 Roman" pitchFamily="34" charset="0"/>
              <a:cs typeface="Times New Roman" pitchFamily="18" charset="0"/>
            </a:endParaRPr>
          </a:p>
          <a:p>
            <a:pPr marL="285750" indent="-285750" eaLnBrk="1" hangingPunct="1">
              <a:lnSpc>
                <a:spcPct val="80000"/>
              </a:lnSpc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  <a:latin typeface="Helvetica 55 Roman" pitchFamily="34" charset="0"/>
                <a:cs typeface="Times New Roman" pitchFamily="18" charset="0"/>
              </a:rPr>
              <a:t>Potentially</a:t>
            </a:r>
          </a:p>
          <a:p>
            <a:pPr eaLnBrk="1" hangingPunct="1">
              <a:lnSpc>
                <a:spcPct val="80000"/>
              </a:lnSpc>
              <a:buClr>
                <a:schemeClr val="bg1"/>
              </a:buClr>
              <a:defRPr/>
            </a:pPr>
            <a:r>
              <a:rPr lang="en-US" dirty="0" smtClean="0">
                <a:solidFill>
                  <a:srgbClr val="003399"/>
                </a:solidFill>
                <a:latin typeface="Helvetica 55 Roman" pitchFamily="34" charset="0"/>
              </a:rPr>
              <a:t>Optional insurance</a:t>
            </a:r>
          </a:p>
          <a:p>
            <a:pPr eaLnBrk="1" hangingPunct="1">
              <a:lnSpc>
                <a:spcPct val="80000"/>
              </a:lnSpc>
              <a:buClr>
                <a:schemeClr val="bg1"/>
              </a:buClr>
              <a:defRPr/>
            </a:pPr>
            <a:r>
              <a:rPr lang="en-US" dirty="0" smtClean="0">
                <a:solidFill>
                  <a:srgbClr val="003399"/>
                </a:solidFill>
                <a:latin typeface="Helvetica 55 Roman" pitchFamily="34" charset="0"/>
              </a:rPr>
              <a:t>Passport/visa fees</a:t>
            </a:r>
          </a:p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798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04A5088-C5B0-472E-9D4B-2531752D092A}" type="slidenum">
              <a:rPr lang="en-US" smtClean="0"/>
              <a:pPr/>
              <a:t>33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192408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eaLnBrk="1" hangingPunct="1">
              <a:lnSpc>
                <a:spcPct val="80000"/>
              </a:lnSpc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  <a:latin typeface="Helvetica 55 Roman" pitchFamily="34" charset="0"/>
              </a:rPr>
              <a:t>Lunches (unless specified)</a:t>
            </a:r>
          </a:p>
          <a:p>
            <a:pPr eaLnBrk="1" hangingPunct="1">
              <a:lnSpc>
                <a:spcPct val="80000"/>
              </a:lnSpc>
              <a:buClr>
                <a:schemeClr val="bg1"/>
              </a:buClr>
              <a:defRPr/>
            </a:pPr>
            <a:r>
              <a:rPr lang="en-US" dirty="0" smtClean="0">
                <a:solidFill>
                  <a:srgbClr val="102F94"/>
                </a:solidFill>
                <a:latin typeface="Helvetica 55 Roman" pitchFamily="34" charset="0"/>
              </a:rPr>
              <a:t>Lunch time is your time to go explore and taste something new!</a:t>
            </a:r>
          </a:p>
          <a:p>
            <a:pPr marL="285750" indent="-285750" eaLnBrk="1" hangingPunct="1">
              <a:lnSpc>
                <a:spcPct val="80000"/>
              </a:lnSpc>
              <a:buClr>
                <a:schemeClr val="bg1"/>
              </a:buClr>
              <a:buFont typeface="Arial" pitchFamily="34" charset="0"/>
              <a:buChar char="•"/>
              <a:defRPr/>
            </a:pPr>
            <a:endParaRPr lang="en-US" dirty="0" smtClean="0">
              <a:solidFill>
                <a:schemeClr val="bg1"/>
              </a:solidFill>
              <a:latin typeface="Helvetica 55 Roman" pitchFamily="34" charset="0"/>
            </a:endParaRPr>
          </a:p>
          <a:p>
            <a:pPr marL="285750" indent="-285750" eaLnBrk="1" hangingPunct="1">
              <a:lnSpc>
                <a:spcPct val="80000"/>
              </a:lnSpc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  <a:latin typeface="Helvetica 55 Roman" pitchFamily="34" charset="0"/>
              </a:rPr>
              <a:t>Personal spending money</a:t>
            </a:r>
          </a:p>
          <a:p>
            <a:pPr eaLnBrk="1" hangingPunct="1">
              <a:lnSpc>
                <a:spcPct val="80000"/>
              </a:lnSpc>
              <a:buClr>
                <a:schemeClr val="bg1"/>
              </a:buClr>
              <a:defRPr/>
            </a:pPr>
            <a:r>
              <a:rPr lang="en-US" sz="1050" dirty="0" smtClean="0">
                <a:solidFill>
                  <a:srgbClr val="102F94"/>
                </a:solidFill>
                <a:latin typeface="Helvetica 55 Roman" pitchFamily="34" charset="0"/>
              </a:rPr>
              <a:t>Bring some extra money so you can pick up a few souvenirs for friends and family!</a:t>
            </a:r>
          </a:p>
          <a:p>
            <a:pPr eaLnBrk="1" hangingPunct="1">
              <a:lnSpc>
                <a:spcPct val="80000"/>
              </a:lnSpc>
              <a:buClr>
                <a:schemeClr val="bg1"/>
              </a:buClr>
              <a:defRPr/>
            </a:pPr>
            <a:r>
              <a:rPr lang="en-US" sz="1050" dirty="0" smtClean="0">
                <a:solidFill>
                  <a:srgbClr val="102F94"/>
                </a:solidFill>
                <a:latin typeface="Helvetica 55 Roman" pitchFamily="34" charset="0"/>
              </a:rPr>
              <a:t>$25 per person/per day (in local currency)</a:t>
            </a:r>
          </a:p>
          <a:p>
            <a:pPr eaLnBrk="1" hangingPunct="1">
              <a:lnSpc>
                <a:spcPct val="80000"/>
              </a:lnSpc>
              <a:buClr>
                <a:schemeClr val="bg1"/>
              </a:buClr>
              <a:defRPr/>
            </a:pPr>
            <a:endParaRPr lang="en-US" dirty="0" smtClean="0">
              <a:solidFill>
                <a:srgbClr val="102F94"/>
              </a:solidFill>
              <a:latin typeface="Helvetica 55 Roman" pitchFamily="34" charset="0"/>
              <a:cs typeface="Times New Roman" pitchFamily="18" charset="0"/>
            </a:endParaRPr>
          </a:p>
          <a:p>
            <a:pPr marL="285750" indent="-285750" eaLnBrk="1" hangingPunct="1">
              <a:lnSpc>
                <a:spcPct val="80000"/>
              </a:lnSpc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  <a:latin typeface="Helvetica 55 Roman" pitchFamily="34" charset="0"/>
                <a:cs typeface="Times New Roman" pitchFamily="18" charset="0"/>
              </a:rPr>
              <a:t>Potentially</a:t>
            </a:r>
          </a:p>
          <a:p>
            <a:pPr eaLnBrk="1" hangingPunct="1">
              <a:lnSpc>
                <a:spcPct val="80000"/>
              </a:lnSpc>
              <a:buClr>
                <a:schemeClr val="bg1"/>
              </a:buClr>
              <a:defRPr/>
            </a:pPr>
            <a:r>
              <a:rPr lang="en-US" dirty="0" smtClean="0">
                <a:solidFill>
                  <a:srgbClr val="003399"/>
                </a:solidFill>
                <a:latin typeface="Helvetica 55 Roman" pitchFamily="34" charset="0"/>
              </a:rPr>
              <a:t>Optional insurance</a:t>
            </a:r>
          </a:p>
          <a:p>
            <a:pPr eaLnBrk="1" hangingPunct="1">
              <a:lnSpc>
                <a:spcPct val="80000"/>
              </a:lnSpc>
              <a:buClr>
                <a:schemeClr val="bg1"/>
              </a:buClr>
              <a:defRPr/>
            </a:pPr>
            <a:r>
              <a:rPr lang="en-US" dirty="0" smtClean="0">
                <a:solidFill>
                  <a:srgbClr val="003399"/>
                </a:solidFill>
                <a:latin typeface="Helvetica 55 Roman" pitchFamily="34" charset="0"/>
              </a:rPr>
              <a:t>Passport/visa fees</a:t>
            </a:r>
          </a:p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C53611A-59C2-458C-8B94-1C4BAA2E38CC}" type="slidenum">
              <a:rPr lang="en-US" smtClean="0"/>
              <a:pPr/>
              <a:t>34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777758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6018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 dirty="0" smtClean="0"/>
          </a:p>
        </p:txBody>
      </p:sp>
      <p:sp>
        <p:nvSpPr>
          <p:cNvPr id="860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6EEF46E-7C5C-4839-B903-1A2BB7C5B1DE}" type="slidenum">
              <a:rPr lang="en-US" smtClean="0"/>
              <a:pPr/>
              <a:t>37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285852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E207A63-D07C-4552-89CB-E1D021C65344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8238" y="688975"/>
            <a:ext cx="4683125" cy="3511550"/>
          </a:xfrm>
          <a:ln cap="flat"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33888"/>
            <a:ext cx="5203825" cy="4200525"/>
          </a:xfrm>
          <a:noFill/>
        </p:spPr>
        <p:txBody>
          <a:bodyPr/>
          <a:lstStyle/>
          <a:p>
            <a:pPr marL="228600" indent="-228600" eaLnBrk="1" hangingPunct="1"/>
            <a:endParaRPr lang="en-US" smtClean="0"/>
          </a:p>
          <a:p>
            <a:pPr marL="228600" indent="-228600"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70661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F49F5B8-B9F6-40F4-B759-7DD64870F6FE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CA" smtClean="0"/>
          </a:p>
        </p:txBody>
      </p:sp>
    </p:spTree>
    <p:extLst>
      <p:ext uri="{BB962C8B-B14F-4D97-AF65-F5344CB8AC3E}">
        <p14:creationId xmlns:p14="http://schemas.microsoft.com/office/powerpoint/2010/main" val="1553214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689E763-13F7-4DB9-815C-830869F047C3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0563" y="4271963"/>
            <a:ext cx="5616575" cy="43434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fr-CA" smtClean="0"/>
          </a:p>
        </p:txBody>
      </p:sp>
    </p:spTree>
    <p:extLst>
      <p:ext uri="{BB962C8B-B14F-4D97-AF65-F5344CB8AC3E}">
        <p14:creationId xmlns:p14="http://schemas.microsoft.com/office/powerpoint/2010/main" val="3768517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689E763-13F7-4DB9-815C-830869F047C3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0563" y="4271963"/>
            <a:ext cx="5616575" cy="43434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fr-CA" smtClean="0"/>
          </a:p>
        </p:txBody>
      </p:sp>
    </p:spTree>
    <p:extLst>
      <p:ext uri="{BB962C8B-B14F-4D97-AF65-F5344CB8AC3E}">
        <p14:creationId xmlns:p14="http://schemas.microsoft.com/office/powerpoint/2010/main" val="3619628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BBD45FA-7829-43DE-A9C6-81DA1CC9336E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0563" y="4271963"/>
            <a:ext cx="5616575" cy="43434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fr-CA" smtClean="0"/>
          </a:p>
        </p:txBody>
      </p:sp>
    </p:spTree>
    <p:extLst>
      <p:ext uri="{BB962C8B-B14F-4D97-AF65-F5344CB8AC3E}">
        <p14:creationId xmlns:p14="http://schemas.microsoft.com/office/powerpoint/2010/main" val="2903311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1F7E4F3-858A-4748-82FC-8EF49BEBB2CB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0563" y="4271963"/>
            <a:ext cx="5616575" cy="43434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fr-CA" smtClean="0"/>
          </a:p>
        </p:txBody>
      </p:sp>
    </p:spTree>
    <p:extLst>
      <p:ext uri="{BB962C8B-B14F-4D97-AF65-F5344CB8AC3E}">
        <p14:creationId xmlns:p14="http://schemas.microsoft.com/office/powerpoint/2010/main" val="4183958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ADA49F5-735F-4E1A-9EBD-DF66A31D4282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CA" smtClean="0"/>
          </a:p>
        </p:txBody>
      </p:sp>
    </p:spTree>
    <p:extLst>
      <p:ext uri="{BB962C8B-B14F-4D97-AF65-F5344CB8AC3E}">
        <p14:creationId xmlns:p14="http://schemas.microsoft.com/office/powerpoint/2010/main" val="334998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CFC5E0E-1ABB-4A1C-8833-FB55BAF591E1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0563" y="4271963"/>
            <a:ext cx="5616575" cy="43434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fr-CA" smtClean="0"/>
          </a:p>
        </p:txBody>
      </p:sp>
    </p:spTree>
    <p:extLst>
      <p:ext uri="{BB962C8B-B14F-4D97-AF65-F5344CB8AC3E}">
        <p14:creationId xmlns:p14="http://schemas.microsoft.com/office/powerpoint/2010/main" val="2736808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8499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58499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1163" y="1323975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2163" y="1323975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0"/>
            <a:ext cx="9144000" cy="58499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1163" y="13239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2163" y="13239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6C0EA"/>
            </a:gs>
            <a:gs pos="100000">
              <a:srgbClr val="0066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1163" y="132397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stylesfdgsfdj asldhgf ahsgdfl ahgsdflhbfcvafaff lkj lvlhsva lhv cljhaskljvhd cjklahsdl jhvkljavhsd cahs dvcjklasvhd hvcajklvhsvc ajklv</a:t>
            </a:r>
            <a:br>
              <a:rPr lang="en-US" smtClean="0"/>
            </a:br>
            <a:endParaRPr lang="en-US" smtClean="0"/>
          </a:p>
          <a:p>
            <a:pPr lvl="0"/>
            <a:r>
              <a:rPr lang="en-US" smtClean="0"/>
              <a:t>Gj lhalsjhd lvclaksbhdvc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/>
        </p:spPr>
        <p:txBody>
          <a:bodyPr wrap="none" lIns="92075" tIns="46038" rIns="92075" bIns="46038" anchor="ctr"/>
          <a:lstStyle/>
          <a:p>
            <a:pPr algn="r">
              <a:defRPr/>
            </a:pPr>
            <a:r>
              <a:rPr lang="en-US" sz="1400" b="1">
                <a:solidFill>
                  <a:schemeClr val="bg1"/>
                </a:solidFill>
              </a:rPr>
              <a:t>EF</a:t>
            </a:r>
            <a:r>
              <a:rPr lang="en-US" sz="1400" b="1" i="1">
                <a:solidFill>
                  <a:schemeClr val="bg1"/>
                </a:solidFill>
              </a:rPr>
              <a:t> </a:t>
            </a:r>
            <a:r>
              <a:rPr lang="en-US" sz="1400" b="1">
                <a:solidFill>
                  <a:schemeClr val="bg1"/>
                </a:solidFill>
              </a:rPr>
              <a:t>Educational</a:t>
            </a:r>
            <a:r>
              <a:rPr lang="en-US" sz="1400" b="1" i="1">
                <a:solidFill>
                  <a:schemeClr val="bg1"/>
                </a:solidFill>
              </a:rPr>
              <a:t> </a:t>
            </a:r>
            <a:r>
              <a:rPr lang="en-US" sz="1400" b="1">
                <a:solidFill>
                  <a:schemeClr val="bg1"/>
                </a:solidFill>
              </a:rPr>
              <a:t>Tours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ransition spd="med">
    <p:wipe dir="r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FF9900"/>
        </a:buClr>
        <a:buChar char="•"/>
        <a:defRPr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FF9900"/>
        </a:buClr>
        <a:buFont typeface="Verdana" pitchFamily="34" charset="0"/>
        <a:buChar char="»"/>
        <a:defRPr sz="1600">
          <a:solidFill>
            <a:schemeClr val="bg2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FF9900"/>
        </a:buClr>
        <a:buFont typeface="Wingdings" pitchFamily="2" charset="2"/>
        <a:buChar char="ü"/>
        <a:defRPr sz="1600">
          <a:solidFill>
            <a:schemeClr val="bg2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FF9900"/>
        </a:buClr>
        <a:buChar char="•"/>
        <a:defRPr sz="1600">
          <a:solidFill>
            <a:schemeClr val="bg2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FF9900"/>
        </a:buClr>
        <a:buChar char="•"/>
        <a:defRPr sz="1600">
          <a:solidFill>
            <a:schemeClr val="bg2"/>
          </a:solidFill>
          <a:latin typeface="+mn-lt"/>
          <a:cs typeface="+mn-cs"/>
        </a:defRPr>
      </a:lvl5pPr>
      <a:lvl6pPr marL="2514600" indent="-228600" algn="l" rtl="0" fontAlgn="base">
        <a:spcBef>
          <a:spcPct val="0"/>
        </a:spcBef>
        <a:spcAft>
          <a:spcPct val="0"/>
        </a:spcAft>
        <a:buClr>
          <a:srgbClr val="FF9900"/>
        </a:buClr>
        <a:buChar char="•"/>
        <a:defRPr sz="1600">
          <a:solidFill>
            <a:schemeClr val="bg2"/>
          </a:solidFill>
          <a:latin typeface="+mn-lt"/>
          <a:cs typeface="+mn-cs"/>
        </a:defRPr>
      </a:lvl6pPr>
      <a:lvl7pPr marL="2971800" indent="-228600" algn="l" rtl="0" fontAlgn="base">
        <a:spcBef>
          <a:spcPct val="0"/>
        </a:spcBef>
        <a:spcAft>
          <a:spcPct val="0"/>
        </a:spcAft>
        <a:buClr>
          <a:srgbClr val="FF9900"/>
        </a:buClr>
        <a:buChar char="•"/>
        <a:defRPr sz="1600">
          <a:solidFill>
            <a:schemeClr val="bg2"/>
          </a:solidFill>
          <a:latin typeface="+mn-lt"/>
          <a:cs typeface="+mn-cs"/>
        </a:defRPr>
      </a:lvl7pPr>
      <a:lvl8pPr marL="3429000" indent="-228600" algn="l" rtl="0" fontAlgn="base">
        <a:spcBef>
          <a:spcPct val="0"/>
        </a:spcBef>
        <a:spcAft>
          <a:spcPct val="0"/>
        </a:spcAft>
        <a:buClr>
          <a:srgbClr val="FF9900"/>
        </a:buClr>
        <a:buChar char="•"/>
        <a:defRPr sz="1600">
          <a:solidFill>
            <a:schemeClr val="bg2"/>
          </a:solidFill>
          <a:latin typeface="+mn-lt"/>
          <a:cs typeface="+mn-cs"/>
        </a:defRPr>
      </a:lvl8pPr>
      <a:lvl9pPr marL="3886200" indent="-228600" algn="l" rtl="0" fontAlgn="base">
        <a:spcBef>
          <a:spcPct val="0"/>
        </a:spcBef>
        <a:spcAft>
          <a:spcPct val="0"/>
        </a:spcAft>
        <a:buClr>
          <a:srgbClr val="FF9900"/>
        </a:buClr>
        <a:buChar char="•"/>
        <a:defRPr sz="1600">
          <a:solidFill>
            <a:schemeClr val="bg2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hyperlink" Target="http://www.google.ca/url?sa=i&amp;rct=j&amp;q=&amp;esrc=s&amp;frm=1&amp;source=images&amp;cd=&amp;cad=rja&amp;uact=8&amp;docid=N8bxqTpC_q0DgM&amp;tbnid=-txABDkkMsiwNM:&amp;ved=0CAUQjRw&amp;url=http://www.madametussauds.com/newyork/&amp;ei=ww5DU_neEqiMyAGAl4GwBA&amp;bvm=bv.64367178,d.b2I&amp;psig=AFQjCNFxVfNeUI7tTGLyL3YwLSgzm5T9qw&amp;ust=1396989894925598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3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hyperlink" Target="http://www.globalmountainsummit.org/images/statue-of-liberty/statue-of-liberty-ferry-l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hyperlink" Target="http://www.google.ca/url?sa=i&amp;rct=j&amp;q=&amp;esrc=s&amp;frm=1&amp;source=images&amp;cd=&amp;cad=rja&amp;uact=8&amp;docid=8kmJnpS2YRCPcM&amp;tbnid=XfFdHyfHU8l14M:&amp;ved=0CAUQjRw&amp;url=http://www.yoyo.com/p/fox-home-entertainment-night-at-the-museum-widescreen-184883&amp;ei=AHNAU5zdKdC-sQTQ-oLgCQ&amp;bvm=bv.64125504,d.aWc&amp;psig=AFQjCNF7mKTU_uaRXXZiM_TuvTuk-ysk-g&amp;ust=1396818991829259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hyperlink" Target="http://www.efektainsurance.com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stacey.downey@nbed.nb.ca" TargetMode="External"/><Relationship Id="rId2" Type="http://schemas.openxmlformats.org/officeDocument/2006/relationships/hyperlink" Target="mailto:edmonde.cormier@nbed.nb.ca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G:\Toronto\School Trips\Photos\New York City\statue-of-liberty-pic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88" y="-304800"/>
            <a:ext cx="9158288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Rounded Rectangle 5"/>
          <p:cNvSpPr>
            <a:spLocks noChangeArrowheads="1"/>
          </p:cNvSpPr>
          <p:nvPr/>
        </p:nvSpPr>
        <p:spPr bwMode="auto">
          <a:xfrm>
            <a:off x="838200" y="228600"/>
            <a:ext cx="5334000" cy="3276600"/>
          </a:xfrm>
          <a:prstGeom prst="roundRect">
            <a:avLst>
              <a:gd name="adj" fmla="val 16667"/>
            </a:avLst>
          </a:prstGeom>
          <a:solidFill>
            <a:schemeClr val="bg1">
              <a:alpha val="38039"/>
            </a:scheme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Wingdings" pitchFamily="2" charset="2"/>
              <a:buChar char="§"/>
            </a:pPr>
            <a:endParaRPr lang="fr-CA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914400" y="1143000"/>
            <a:ext cx="5334000" cy="3382962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n-US" sz="3200" b="1" dirty="0" smtClean="0">
                <a:solidFill>
                  <a:srgbClr val="C00000"/>
                </a:solidFill>
                <a:latin typeface="Helvetica" pitchFamily="34" charset="0"/>
              </a:rPr>
              <a:t>Simonds High School</a:t>
            </a:r>
          </a:p>
          <a:p>
            <a:pPr marL="0" indent="0" algn="ctr" eaLnBrk="1" hangingPunct="1">
              <a:buFontTx/>
              <a:buNone/>
            </a:pPr>
            <a:r>
              <a:rPr lang="en-US" sz="3200" b="1" dirty="0" smtClean="0">
                <a:solidFill>
                  <a:srgbClr val="C00000"/>
                </a:solidFill>
                <a:latin typeface="Helvetica" pitchFamily="34" charset="0"/>
              </a:rPr>
              <a:t>Experiences Manhattan !</a:t>
            </a:r>
          </a:p>
          <a:p>
            <a:pPr marL="0" indent="0" algn="ctr" eaLnBrk="1" hangingPunct="1">
              <a:buFontTx/>
              <a:buNone/>
            </a:pPr>
            <a:r>
              <a:rPr lang="en-US" sz="4000" b="1" i="1" dirty="0" smtClean="0">
                <a:solidFill>
                  <a:schemeClr val="tx1"/>
                </a:solidFill>
                <a:latin typeface="Helvetica" pitchFamily="34" charset="0"/>
              </a:rPr>
              <a:t>May 4-8, 2016</a:t>
            </a:r>
          </a:p>
          <a:p>
            <a:pPr marL="0" indent="0" algn="ctr" eaLnBrk="1" hangingPunct="1">
              <a:buFontTx/>
              <a:buNone/>
            </a:pPr>
            <a:endParaRPr lang="en-US" sz="2400" b="1" i="1" dirty="0" smtClean="0">
              <a:solidFill>
                <a:schemeClr val="tx1"/>
              </a:solidFill>
              <a:latin typeface="Helvetica" pitchFamily="34" charset="0"/>
            </a:endParaRPr>
          </a:p>
        </p:txBody>
      </p:sp>
      <p:pic>
        <p:nvPicPr>
          <p:cNvPr id="17412" name="Picture 10" descr="ENG_one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71582"/>
            <a:ext cx="5867400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Content Placeholder 2"/>
          <p:cNvSpPr txBox="1">
            <a:spLocks/>
          </p:cNvSpPr>
          <p:nvPr/>
        </p:nvSpPr>
        <p:spPr bwMode="auto">
          <a:xfrm>
            <a:off x="990600" y="2956718"/>
            <a:ext cx="4876800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>
              <a:buClr>
                <a:srgbClr val="FF9900"/>
              </a:buClr>
            </a:pPr>
            <a:r>
              <a:rPr lang="en-US" sz="2800" b="1" dirty="0" smtClean="0">
                <a:solidFill>
                  <a:schemeClr val="bg1"/>
                </a:solidFill>
                <a:latin typeface="Helvetica" pitchFamily="34" charset="0"/>
              </a:rPr>
              <a:t>    Travel Changes Lives</a:t>
            </a:r>
            <a:endParaRPr lang="en-US" sz="2400" dirty="0">
              <a:solidFill>
                <a:schemeClr val="bg1"/>
              </a:solidFill>
              <a:latin typeface="Helvetica" pitchFamily="34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chemeClr val="tx1"/>
                </a:solidFill>
                <a:latin typeface="Helvetica 55 Roman"/>
              </a:rPr>
              <a:t>Times Square</a:t>
            </a:r>
          </a:p>
        </p:txBody>
      </p:sp>
      <p:pic>
        <p:nvPicPr>
          <p:cNvPr id="33794" name="Picture 3" descr="ENG_one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0"/>
            <a:ext cx="1066800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Rectangle 5"/>
          <p:cNvSpPr>
            <a:spLocks noChangeArrowheads="1"/>
          </p:cNvSpPr>
          <p:nvPr/>
        </p:nvSpPr>
        <p:spPr bwMode="auto">
          <a:xfrm>
            <a:off x="4343400" y="990600"/>
            <a:ext cx="457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endParaRPr lang="en-US" sz="1100" b="1">
              <a:solidFill>
                <a:schemeClr val="accent2"/>
              </a:solidFill>
              <a:latin typeface="Helvetica 55 Roman"/>
            </a:endParaRP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endParaRPr lang="en-US" sz="1100" b="1">
              <a:solidFill>
                <a:schemeClr val="bg1"/>
              </a:solidFill>
              <a:latin typeface="Helvetica 55 Roman"/>
            </a:endParaRPr>
          </a:p>
        </p:txBody>
      </p:sp>
      <p:pic>
        <p:nvPicPr>
          <p:cNvPr id="147464" name="Picture 8" descr="H:\My Pictures\times-square-1024x768.jpg"/>
          <p:cNvPicPr>
            <a:picLocks noChangeAspect="1" noChangeArrowheads="1"/>
          </p:cNvPicPr>
          <p:nvPr/>
        </p:nvPicPr>
        <p:blipFill>
          <a:blip r:embed="rId4" cstate="email">
            <a:extLst/>
          </a:blip>
          <a:srcRect/>
          <a:stretch>
            <a:fillRect/>
          </a:stretch>
        </p:blipFill>
        <p:spPr bwMode="auto">
          <a:xfrm>
            <a:off x="990600" y="838200"/>
            <a:ext cx="7721600" cy="5791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chemeClr val="tx1"/>
                </a:solidFill>
                <a:latin typeface="Helvetica 55 Roman" pitchFamily="34" charset="0"/>
              </a:rPr>
              <a:t>  Madame </a:t>
            </a:r>
            <a:r>
              <a:rPr lang="en-US" dirty="0" err="1">
                <a:solidFill>
                  <a:schemeClr val="tx1"/>
                </a:solidFill>
                <a:latin typeface="Helvetica 55 Roman" pitchFamily="34" charset="0"/>
              </a:rPr>
              <a:t>Tussaud’s</a:t>
            </a:r>
            <a:r>
              <a:rPr lang="en-US" dirty="0">
                <a:solidFill>
                  <a:schemeClr val="tx1"/>
                </a:solidFill>
                <a:latin typeface="Helvetica 55 Roman" pitchFamily="34" charset="0"/>
              </a:rPr>
              <a:t> Wax Museum</a:t>
            </a:r>
            <a:endParaRPr lang="en-US" dirty="0" smtClean="0">
              <a:solidFill>
                <a:schemeClr val="tx1"/>
              </a:solidFill>
              <a:latin typeface="Helvetica 55 Roman"/>
            </a:endParaRPr>
          </a:p>
        </p:txBody>
      </p:sp>
      <p:pic>
        <p:nvPicPr>
          <p:cNvPr id="33794" name="Picture 3" descr="ENG_one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0"/>
            <a:ext cx="1066800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Rectangle 5"/>
          <p:cNvSpPr>
            <a:spLocks noChangeArrowheads="1"/>
          </p:cNvSpPr>
          <p:nvPr/>
        </p:nvSpPr>
        <p:spPr bwMode="auto">
          <a:xfrm>
            <a:off x="4343400" y="990600"/>
            <a:ext cx="457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endParaRPr lang="en-US" sz="1100" b="1">
              <a:solidFill>
                <a:schemeClr val="accent2"/>
              </a:solidFill>
              <a:latin typeface="Helvetica 55 Roman"/>
            </a:endParaRP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endParaRPr lang="en-US" sz="1100" b="1">
              <a:solidFill>
                <a:schemeClr val="bg1"/>
              </a:solidFill>
              <a:latin typeface="Helvetica 55 Roman"/>
            </a:endParaRPr>
          </a:p>
        </p:txBody>
      </p:sp>
      <p:pic>
        <p:nvPicPr>
          <p:cNvPr id="6" name="Picture 4" descr="https://encrypted-tbn3.gstatic.com/images?q=tbn:ANd9GcSnv-EI_zZbWvcxhsVjYNEnuxqNy1mvnOrMzDUuaN_rJhQIn4NCz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93478"/>
            <a:ext cx="2155275" cy="287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encrypted-tbn1.gstatic.com/images?q=tbn:ANd9GcSj1h69o614A4TkHgCu-n1JyYJ38591H9reCsf9RSl-AbijaFk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276" y="766602"/>
            <a:ext cx="2210106" cy="289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ttps://encrypted-tbn1.gstatic.com/images?q=tbn:ANd9GcS3dsPIXSy-AVa0FxDjT_Pe_DayVsXQcxUptUBOrpRMtSQ6WQnwS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004149"/>
            <a:ext cx="3986325" cy="250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ttp://www.madametussauds.com/SiteImages/Assets/11/New-York-Plan-Your-Visit-EN-Home_5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646" y="3657600"/>
            <a:ext cx="4813354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encrypted-tbn0.gstatic.com/images?q=tbn:ANd9GcS6iu5CK3D6ridBd6MGcGGuKBxdgMITBjfw7o4qHvuVHlJ85MQ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784379"/>
            <a:ext cx="1994368" cy="287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05663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3" name="Picture 11" descr="G:\Toronto\School Trips\Photos\New York City\Chinatown_manhattan_2009.jpg"/>
          <p:cNvPicPr>
            <a:picLocks noChangeAspect="1" noChangeArrowheads="1"/>
          </p:cNvPicPr>
          <p:nvPr/>
        </p:nvPicPr>
        <p:blipFill>
          <a:blip r:embed="rId3" cstate="email">
            <a:extLst/>
          </a:blip>
          <a:srcRect/>
          <a:stretch>
            <a:fillRect/>
          </a:stretch>
        </p:blipFill>
        <p:spPr bwMode="auto">
          <a:xfrm>
            <a:off x="2133600" y="838200"/>
            <a:ext cx="4572000" cy="27794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chemeClr val="tx1"/>
                </a:solidFill>
                <a:latin typeface="Helvetica 55 Roman"/>
              </a:rPr>
              <a:t>Neighborhood Exploration</a:t>
            </a:r>
          </a:p>
        </p:txBody>
      </p:sp>
      <p:pic>
        <p:nvPicPr>
          <p:cNvPr id="35843" name="Picture 3" descr="ENG_oneli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-4763"/>
            <a:ext cx="1066800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Rectangle 5"/>
          <p:cNvSpPr>
            <a:spLocks noChangeArrowheads="1"/>
          </p:cNvSpPr>
          <p:nvPr/>
        </p:nvSpPr>
        <p:spPr bwMode="auto">
          <a:xfrm>
            <a:off x="4343400" y="990600"/>
            <a:ext cx="457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endParaRPr lang="en-US" sz="1100" b="1">
              <a:solidFill>
                <a:schemeClr val="accent2"/>
              </a:solidFill>
              <a:latin typeface="Helvetica 55 Roman"/>
            </a:endParaRP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endParaRPr lang="en-US" sz="1100" b="1">
              <a:solidFill>
                <a:schemeClr val="bg1"/>
              </a:solidFill>
              <a:latin typeface="Helvetica 55 Roman"/>
            </a:endParaRPr>
          </a:p>
        </p:txBody>
      </p:sp>
      <p:pic>
        <p:nvPicPr>
          <p:cNvPr id="56322" name="Picture 2" descr="http://www.cityprofile.com/forum/attachments/new-york/8038-new-york-levy-yadid-people-sitting-at-an-outdoor-restaurant-little-italy-manhattan-new-york-stat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733800"/>
            <a:ext cx="3937000" cy="2952750"/>
          </a:xfrm>
          <a:prstGeom prst="rect">
            <a:avLst/>
          </a:prstGeom>
          <a:noFill/>
        </p:spPr>
      </p:pic>
      <p:pic>
        <p:nvPicPr>
          <p:cNvPr id="56324" name="Picture 4" descr="http://midtownlunch.com/downtown-nyc/files/2010/05/2864836803_65a73d2cd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3771900"/>
            <a:ext cx="3962400" cy="29718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chemeClr val="tx1"/>
                </a:solidFill>
                <a:latin typeface="Helvetica 55 Roman"/>
              </a:rPr>
              <a:t>Rockefeller Center </a:t>
            </a:r>
          </a:p>
        </p:txBody>
      </p:sp>
      <p:pic>
        <p:nvPicPr>
          <p:cNvPr id="37891" name="Picture 4" descr="ENG_one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-4763"/>
            <a:ext cx="1066800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Rectangle 6"/>
          <p:cNvSpPr>
            <a:spLocks noChangeArrowheads="1"/>
          </p:cNvSpPr>
          <p:nvPr/>
        </p:nvSpPr>
        <p:spPr bwMode="auto">
          <a:xfrm>
            <a:off x="4343400" y="990600"/>
            <a:ext cx="457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endParaRPr lang="en-US" sz="1100" b="1">
              <a:solidFill>
                <a:schemeClr val="accent2"/>
              </a:solidFill>
              <a:latin typeface="Helvetica 55 Roman"/>
            </a:endParaRP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endParaRPr lang="en-US" sz="1100" b="1">
              <a:solidFill>
                <a:schemeClr val="bg1"/>
              </a:solidFill>
              <a:latin typeface="Helvetica 55 Roman"/>
            </a:endParaRPr>
          </a:p>
        </p:txBody>
      </p:sp>
      <p:pic>
        <p:nvPicPr>
          <p:cNvPr id="40968" name="Picture 8" descr="G:\Toronto\School Trips\Photos\New York City\rock2.bmp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533400" y="1143000"/>
            <a:ext cx="3590925" cy="53277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7894" name="Picture 2" descr="Prometheus Statu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4191000"/>
            <a:ext cx="4191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8" name="Picture 2" descr="http://www.bestofnewyork.com/tours/NBC-Studio-Tour/images/main_460x28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1143000"/>
            <a:ext cx="4181641" cy="25908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ounded Rectangle 5"/>
          <p:cNvSpPr>
            <a:spLocks/>
          </p:cNvSpPr>
          <p:nvPr/>
        </p:nvSpPr>
        <p:spPr bwMode="auto">
          <a:xfrm>
            <a:off x="457200" y="838200"/>
            <a:ext cx="8382000" cy="6019800"/>
          </a:xfrm>
          <a:custGeom>
            <a:avLst/>
            <a:gdLst>
              <a:gd name="T0" fmla="*/ 0 w 5653314"/>
              <a:gd name="T1" fmla="*/ 608570 h 5530058"/>
              <a:gd name="T2" fmla="*/ 1691647 w 5653314"/>
              <a:gd name="T3" fmla="*/ 6174 h 5530058"/>
              <a:gd name="T4" fmla="*/ 15652851 w 5653314"/>
              <a:gd name="T5" fmla="*/ 0 h 5530058"/>
              <a:gd name="T6" fmla="*/ 17481956 w 5653314"/>
              <a:gd name="T7" fmla="*/ 568883 h 5530058"/>
              <a:gd name="T8" fmla="*/ 17481956 w 5653314"/>
              <a:gd name="T9" fmla="*/ 4790197 h 5530058"/>
              <a:gd name="T10" fmla="*/ 15747102 w 5653314"/>
              <a:gd name="T11" fmla="*/ 5376365 h 5530058"/>
              <a:gd name="T12" fmla="*/ 1854348 w 5653314"/>
              <a:gd name="T13" fmla="*/ 5370192 h 5530058"/>
              <a:gd name="T14" fmla="*/ 44883 w 5653314"/>
              <a:gd name="T15" fmla="*/ 4684013 h 5530058"/>
              <a:gd name="T16" fmla="*/ 0 w 5653314"/>
              <a:gd name="T17" fmla="*/ 608570 h 553005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53314"/>
              <a:gd name="T28" fmla="*/ 0 h 5530058"/>
              <a:gd name="T29" fmla="*/ 5653314 w 5653314"/>
              <a:gd name="T30" fmla="*/ 5530058 h 553005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53314" h="5530058">
                <a:moveTo>
                  <a:pt x="0" y="625967"/>
                </a:moveTo>
                <a:cubicBezTo>
                  <a:pt x="0" y="116929"/>
                  <a:pt x="38007" y="6350"/>
                  <a:pt x="547045" y="6350"/>
                </a:cubicBezTo>
                <a:lnTo>
                  <a:pt x="5061819" y="0"/>
                </a:lnTo>
                <a:cubicBezTo>
                  <a:pt x="5570857" y="0"/>
                  <a:pt x="5653314" y="76107"/>
                  <a:pt x="5653314" y="585145"/>
                </a:cubicBezTo>
                <a:lnTo>
                  <a:pt x="5653314" y="4927133"/>
                </a:lnTo>
                <a:cubicBezTo>
                  <a:pt x="5653314" y="5436171"/>
                  <a:pt x="5601337" y="5530058"/>
                  <a:pt x="5092299" y="5530058"/>
                </a:cubicBezTo>
                <a:lnTo>
                  <a:pt x="599659" y="5523708"/>
                </a:lnTo>
                <a:cubicBezTo>
                  <a:pt x="90621" y="5523708"/>
                  <a:pt x="14514" y="5326951"/>
                  <a:pt x="14514" y="4817913"/>
                </a:cubicBezTo>
                <a:lnTo>
                  <a:pt x="0" y="625967"/>
                </a:lnTo>
                <a:close/>
              </a:path>
            </a:pathLst>
          </a:custGeom>
          <a:solidFill>
            <a:schemeClr val="bg1">
              <a:alpha val="38039"/>
            </a:scheme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65300" y="-25021"/>
            <a:ext cx="5765800" cy="838200"/>
          </a:xfrm>
          <a:noFill/>
        </p:spPr>
        <p:txBody>
          <a:bodyPr/>
          <a:lstStyle/>
          <a:p>
            <a:pPr eaLnBrk="1" hangingPunct="1"/>
            <a:r>
              <a:rPr lang="en-US" i="1" dirty="0" smtClean="0">
                <a:solidFill>
                  <a:srgbClr val="C00000"/>
                </a:solidFill>
                <a:latin typeface="Helvetica 55 Roman"/>
              </a:rPr>
              <a:t>DAY 3 – Tentative Itinerary</a:t>
            </a:r>
          </a:p>
        </p:txBody>
      </p:sp>
      <p:pic>
        <p:nvPicPr>
          <p:cNvPr id="39939" name="Picture 4" descr="ENG_one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0"/>
            <a:ext cx="1066800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Rectangle 1"/>
          <p:cNvSpPr>
            <a:spLocks noChangeArrowheads="1"/>
          </p:cNvSpPr>
          <p:nvPr/>
        </p:nvSpPr>
        <p:spPr bwMode="auto">
          <a:xfrm>
            <a:off x="838200" y="979468"/>
            <a:ext cx="86868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b="1" dirty="0">
                <a:solidFill>
                  <a:srgbClr val="003399"/>
                </a:solidFill>
                <a:latin typeface="Helvetica 55 Roman"/>
              </a:rPr>
              <a:t>Breakfast at your hotel</a:t>
            </a:r>
          </a:p>
          <a:p>
            <a:pPr>
              <a:spcBef>
                <a:spcPct val="20000"/>
              </a:spcBef>
            </a:pPr>
            <a:r>
              <a:rPr lang="en-US" b="1" dirty="0" smtClean="0">
                <a:solidFill>
                  <a:srgbClr val="003399"/>
                </a:solidFill>
                <a:latin typeface="Helvetica 55 Roman"/>
              </a:rPr>
              <a:t> </a:t>
            </a:r>
            <a:endParaRPr lang="en-US" b="1" dirty="0">
              <a:solidFill>
                <a:srgbClr val="003399"/>
              </a:solidFill>
              <a:latin typeface="Helvetica 55 Roman"/>
            </a:endParaRPr>
          </a:p>
          <a:p>
            <a:pPr>
              <a:spcBef>
                <a:spcPct val="20000"/>
              </a:spcBef>
            </a:pPr>
            <a:r>
              <a:rPr lang="en-US" b="1" dirty="0" smtClean="0">
                <a:solidFill>
                  <a:srgbClr val="003399"/>
                </a:solidFill>
                <a:latin typeface="Helvetica 55 Roman"/>
              </a:rPr>
              <a:t>Walking Tour of Central Park: </a:t>
            </a:r>
            <a:r>
              <a:rPr lang="en-US" b="1" dirty="0">
                <a:solidFill>
                  <a:srgbClr val="003399"/>
                </a:solidFill>
                <a:latin typeface="Helvetica 55 Roman"/>
              </a:rPr>
              <a:t>Strawberry Fields, Fountain, Lake, Bridge, </a:t>
            </a:r>
            <a:r>
              <a:rPr lang="en-US" b="1" dirty="0" smtClean="0">
                <a:solidFill>
                  <a:srgbClr val="003399"/>
                </a:solidFill>
                <a:latin typeface="Helvetica 55 Roman"/>
              </a:rPr>
              <a:t>Merry-Go-Round, statue of Alice in Wonderland, </a:t>
            </a:r>
            <a:r>
              <a:rPr lang="en-US" b="1" dirty="0" err="1" smtClean="0">
                <a:solidFill>
                  <a:srgbClr val="003399"/>
                </a:solidFill>
                <a:latin typeface="Helvetica 55 Roman"/>
              </a:rPr>
              <a:t>etc</a:t>
            </a:r>
            <a:endParaRPr lang="en-US" b="1" dirty="0">
              <a:solidFill>
                <a:srgbClr val="003399"/>
              </a:solidFill>
              <a:latin typeface="Helvetica 55 Roman"/>
            </a:endParaRPr>
          </a:p>
          <a:p>
            <a:pPr>
              <a:spcBef>
                <a:spcPct val="20000"/>
              </a:spcBef>
            </a:pPr>
            <a:endParaRPr lang="en-US" b="1" dirty="0">
              <a:solidFill>
                <a:srgbClr val="003399"/>
              </a:solidFill>
              <a:latin typeface="Helvetica 55 Roman"/>
            </a:endParaRPr>
          </a:p>
          <a:p>
            <a:pPr>
              <a:spcBef>
                <a:spcPct val="20000"/>
              </a:spcBef>
            </a:pPr>
            <a:r>
              <a:rPr lang="en-US" b="1" dirty="0" smtClean="0">
                <a:solidFill>
                  <a:srgbClr val="003399"/>
                </a:solidFill>
                <a:latin typeface="Helvetica 55 Roman"/>
              </a:rPr>
              <a:t>American Museum of Natural History</a:t>
            </a:r>
          </a:p>
          <a:p>
            <a:pPr>
              <a:spcBef>
                <a:spcPct val="20000"/>
              </a:spcBef>
            </a:pPr>
            <a:endParaRPr lang="fr-CA" b="1" dirty="0" smtClean="0">
              <a:solidFill>
                <a:srgbClr val="003399"/>
              </a:solidFill>
              <a:latin typeface="Helvetica 55 Roman"/>
            </a:endParaRPr>
          </a:p>
          <a:p>
            <a:pPr>
              <a:spcBef>
                <a:spcPct val="20000"/>
              </a:spcBef>
            </a:pPr>
            <a:r>
              <a:rPr lang="fr-CA" b="1" dirty="0" smtClean="0">
                <a:solidFill>
                  <a:srgbClr val="003399"/>
                </a:solidFill>
                <a:latin typeface="Helvetica 55 Roman"/>
              </a:rPr>
              <a:t>Lunch Midtown Manhattan at </a:t>
            </a:r>
            <a:r>
              <a:rPr lang="fr-CA" b="1" dirty="0" err="1" smtClean="0">
                <a:solidFill>
                  <a:srgbClr val="003399"/>
                </a:solidFill>
                <a:latin typeface="Helvetica 55 Roman"/>
              </a:rPr>
              <a:t>your</a:t>
            </a:r>
            <a:r>
              <a:rPr lang="fr-CA" b="1" dirty="0" smtClean="0">
                <a:solidFill>
                  <a:srgbClr val="003399"/>
                </a:solidFill>
                <a:latin typeface="Helvetica 55 Roman"/>
              </a:rPr>
              <a:t> </a:t>
            </a:r>
            <a:r>
              <a:rPr lang="fr-CA" b="1" dirty="0" err="1" smtClean="0">
                <a:solidFill>
                  <a:srgbClr val="003399"/>
                </a:solidFill>
                <a:latin typeface="Helvetica 55 Roman"/>
              </a:rPr>
              <a:t>own</a:t>
            </a:r>
            <a:r>
              <a:rPr lang="fr-CA" b="1" dirty="0" smtClean="0">
                <a:solidFill>
                  <a:srgbClr val="003399"/>
                </a:solidFill>
                <a:latin typeface="Helvetica 55 Roman"/>
              </a:rPr>
              <a:t> </a:t>
            </a:r>
            <a:r>
              <a:rPr lang="fr-CA" b="1" dirty="0" err="1" smtClean="0">
                <a:solidFill>
                  <a:srgbClr val="003399"/>
                </a:solidFill>
                <a:latin typeface="Helvetica 55 Roman"/>
              </a:rPr>
              <a:t>expense</a:t>
            </a:r>
            <a:endParaRPr lang="en-US" b="1" dirty="0" smtClean="0">
              <a:solidFill>
                <a:srgbClr val="003399"/>
              </a:solidFill>
              <a:latin typeface="Helvetica 55 Roman"/>
            </a:endParaRPr>
          </a:p>
          <a:p>
            <a:pPr>
              <a:spcBef>
                <a:spcPct val="20000"/>
              </a:spcBef>
            </a:pPr>
            <a:endParaRPr lang="en-US" b="1" dirty="0">
              <a:solidFill>
                <a:srgbClr val="003399"/>
              </a:solidFill>
              <a:latin typeface="Helvetica 55 Roman"/>
            </a:endParaRPr>
          </a:p>
          <a:p>
            <a:pPr>
              <a:spcBef>
                <a:spcPct val="20000"/>
              </a:spcBef>
            </a:pPr>
            <a:r>
              <a:rPr lang="en-US" b="1" dirty="0" smtClean="0">
                <a:solidFill>
                  <a:srgbClr val="003399"/>
                </a:solidFill>
                <a:latin typeface="Helvetica 55 Roman"/>
              </a:rPr>
              <a:t>Madame </a:t>
            </a:r>
            <a:r>
              <a:rPr lang="en-US" b="1" dirty="0" err="1" smtClean="0">
                <a:solidFill>
                  <a:srgbClr val="003399"/>
                </a:solidFill>
                <a:latin typeface="Helvetica 55 Roman"/>
              </a:rPr>
              <a:t>Tussaud’s</a:t>
            </a:r>
            <a:r>
              <a:rPr lang="en-US" b="1" dirty="0" smtClean="0">
                <a:solidFill>
                  <a:srgbClr val="003399"/>
                </a:solidFill>
                <a:latin typeface="Helvetica 55 Roman"/>
              </a:rPr>
              <a:t> Wax Museum</a:t>
            </a:r>
          </a:p>
          <a:p>
            <a:pPr>
              <a:spcBef>
                <a:spcPct val="20000"/>
              </a:spcBef>
            </a:pPr>
            <a:endParaRPr lang="en-US" b="1" dirty="0">
              <a:solidFill>
                <a:srgbClr val="003399"/>
              </a:solidFill>
              <a:latin typeface="Helvetica 55 Roman"/>
            </a:endParaRPr>
          </a:p>
          <a:p>
            <a:pPr>
              <a:spcBef>
                <a:spcPct val="20000"/>
              </a:spcBef>
            </a:pPr>
            <a:r>
              <a:rPr lang="en-US" b="1" dirty="0" smtClean="0">
                <a:solidFill>
                  <a:srgbClr val="003399"/>
                </a:solidFill>
                <a:latin typeface="Helvetica 55 Roman"/>
              </a:rPr>
              <a:t>Baseball </a:t>
            </a:r>
            <a:r>
              <a:rPr lang="en-US" b="1" dirty="0" smtClean="0">
                <a:solidFill>
                  <a:srgbClr val="003399"/>
                </a:solidFill>
                <a:latin typeface="Helvetica 55 Roman"/>
              </a:rPr>
              <a:t>Game  </a:t>
            </a:r>
          </a:p>
          <a:p>
            <a:pPr>
              <a:spcBef>
                <a:spcPct val="20000"/>
              </a:spcBef>
            </a:pPr>
            <a:r>
              <a:rPr lang="en-US" b="1" dirty="0" smtClean="0">
                <a:solidFill>
                  <a:srgbClr val="003399"/>
                </a:solidFill>
                <a:latin typeface="Helvetica 55 Roman"/>
              </a:rPr>
              <a:t>	- students receive $15 each for </a:t>
            </a:r>
            <a:r>
              <a:rPr lang="fr-CA" b="1" dirty="0" err="1" smtClean="0">
                <a:solidFill>
                  <a:srgbClr val="003399"/>
                </a:solidFill>
                <a:latin typeface="Helvetica 55 Roman"/>
              </a:rPr>
              <a:t>dinner</a:t>
            </a:r>
            <a:endParaRPr lang="en-US" b="1" dirty="0" smtClean="0">
              <a:solidFill>
                <a:srgbClr val="003399"/>
              </a:solidFill>
              <a:latin typeface="Helvetica 55 Roman"/>
            </a:endParaRPr>
          </a:p>
          <a:p>
            <a:pPr>
              <a:spcBef>
                <a:spcPct val="20000"/>
              </a:spcBef>
            </a:pPr>
            <a:endParaRPr lang="en-US" b="1" dirty="0">
              <a:solidFill>
                <a:srgbClr val="003399"/>
              </a:solidFill>
              <a:latin typeface="Helvetica 55 Roman"/>
            </a:endParaRPr>
          </a:p>
          <a:p>
            <a:pPr>
              <a:spcBef>
                <a:spcPct val="20000"/>
              </a:spcBef>
            </a:pPr>
            <a:r>
              <a:rPr lang="en-US" b="1" dirty="0">
                <a:solidFill>
                  <a:srgbClr val="003399"/>
                </a:solidFill>
                <a:latin typeface="Helvetica 55 Roman"/>
              </a:rPr>
              <a:t>Overnight </a:t>
            </a:r>
            <a:r>
              <a:rPr lang="en-US" b="1" dirty="0" smtClean="0">
                <a:solidFill>
                  <a:srgbClr val="003399"/>
                </a:solidFill>
                <a:latin typeface="Helvetica 55 Roman"/>
              </a:rPr>
              <a:t>at hotel in New Jersey</a:t>
            </a:r>
            <a:endParaRPr lang="en-US" b="1" dirty="0">
              <a:solidFill>
                <a:srgbClr val="003399"/>
              </a:solidFill>
              <a:latin typeface="Helvetica 55 Roman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chemeClr val="tx1"/>
                </a:solidFill>
              </a:rPr>
              <a:t>Carlo’s Bakery of Cake Boss </a:t>
            </a:r>
          </a:p>
        </p:txBody>
      </p:sp>
      <p:pic>
        <p:nvPicPr>
          <p:cNvPr id="43010" name="Picture 2" descr="C:\Users\Brian\Pictures\New York 2011\HPIM41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762000"/>
            <a:ext cx="4191000" cy="2819400"/>
          </a:xfrm>
        </p:spPr>
      </p:pic>
      <p:pic>
        <p:nvPicPr>
          <p:cNvPr id="43011" name="Picture 3" descr="C:\Users\Brian\Pictures\New York 2011\HPIM41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762000"/>
            <a:ext cx="50292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4" descr="C:\Users\Brian\Pictures\New York 2011\HPIM41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52800"/>
            <a:ext cx="4114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chemeClr val="tx1"/>
                </a:solidFill>
                <a:latin typeface="Helvetica 55 Roman"/>
              </a:rPr>
              <a:t>Statue of Liberty / Ellis Island</a:t>
            </a:r>
          </a:p>
        </p:txBody>
      </p:sp>
      <p:pic>
        <p:nvPicPr>
          <p:cNvPr id="44034" name="Picture 3" descr="ENG_one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0"/>
            <a:ext cx="1066800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5"/>
          <p:cNvSpPr>
            <a:spLocks noChangeArrowheads="1"/>
          </p:cNvSpPr>
          <p:nvPr/>
        </p:nvSpPr>
        <p:spPr bwMode="auto">
          <a:xfrm>
            <a:off x="4343400" y="990600"/>
            <a:ext cx="457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endParaRPr lang="en-US" sz="1100" b="1">
              <a:solidFill>
                <a:schemeClr val="accent2"/>
              </a:solidFill>
              <a:latin typeface="Helvetica 55 Roman"/>
            </a:endParaRP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endParaRPr lang="en-US" sz="1100" b="1">
              <a:solidFill>
                <a:schemeClr val="bg1"/>
              </a:solidFill>
              <a:latin typeface="Helvetica 55 Roman"/>
            </a:endParaRPr>
          </a:p>
        </p:txBody>
      </p:sp>
      <p:pic>
        <p:nvPicPr>
          <p:cNvPr id="49154" name="Picture 2" descr="Statue of Liberty Ferry">
            <a:hlinkClick r:id="rId4" tooltip="Statue of Liberty and Ellis Island Circle Line Ferry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71850"/>
            <a:ext cx="4191000" cy="3486150"/>
          </a:xfrm>
          <a:prstGeom prst="rect">
            <a:avLst/>
          </a:prstGeom>
          <a:noFill/>
        </p:spPr>
      </p:pic>
      <p:pic>
        <p:nvPicPr>
          <p:cNvPr id="49158" name="Picture 6" descr="http://www.globalmountainsummit.org/images/statue-of-liberty/ellis-island-museum-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838200"/>
            <a:ext cx="4091267" cy="2715577"/>
          </a:xfrm>
          <a:prstGeom prst="rect">
            <a:avLst/>
          </a:prstGeom>
          <a:noFill/>
        </p:spPr>
      </p:pic>
      <p:pic>
        <p:nvPicPr>
          <p:cNvPr id="49160" name="Picture 8" descr="http://photocompetition.upclive.com/original/554257/liberty_island__ellis_island___manhatten/statue_of_liberty_liberty_island_ellis_island_manhatten_new_york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67200" y="3606799"/>
            <a:ext cx="4876800" cy="3251201"/>
          </a:xfrm>
          <a:prstGeom prst="rect">
            <a:avLst/>
          </a:prstGeom>
          <a:noFill/>
        </p:spPr>
      </p:pic>
      <p:pic>
        <p:nvPicPr>
          <p:cNvPr id="49164" name="Picture 12" descr="http://www.globalmountainsummit.org/images/statue-of-liberty/statue-of-liberty-l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3000" y="914400"/>
            <a:ext cx="2759075" cy="367876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chemeClr val="tx1"/>
                </a:solidFill>
                <a:latin typeface="Helvetica 55 Roman"/>
              </a:rPr>
              <a:t>South Street Seaport</a:t>
            </a:r>
          </a:p>
        </p:txBody>
      </p:sp>
      <p:pic>
        <p:nvPicPr>
          <p:cNvPr id="46082" name="Picture 3" descr="ENG_one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-4763"/>
            <a:ext cx="1066800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Rectangle 5"/>
          <p:cNvSpPr>
            <a:spLocks noChangeArrowheads="1"/>
          </p:cNvSpPr>
          <p:nvPr/>
        </p:nvSpPr>
        <p:spPr bwMode="auto">
          <a:xfrm>
            <a:off x="4343400" y="990600"/>
            <a:ext cx="457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endParaRPr lang="en-US" sz="1100" b="1">
              <a:solidFill>
                <a:schemeClr val="accent2"/>
              </a:solidFill>
              <a:latin typeface="Helvetica 55 Roman"/>
            </a:endParaRP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endParaRPr lang="en-US" sz="1100" b="1">
              <a:solidFill>
                <a:schemeClr val="bg1"/>
              </a:solidFill>
              <a:latin typeface="Helvetica 55 Roman"/>
            </a:endParaRPr>
          </a:p>
        </p:txBody>
      </p:sp>
      <p:pic>
        <p:nvPicPr>
          <p:cNvPr id="35846" name="Picture 6" descr="G:\Toronto\School Trips\Photos\New York City\south st sea port.jpg"/>
          <p:cNvPicPr>
            <a:picLocks noChangeAspect="1" noChangeArrowheads="1"/>
          </p:cNvPicPr>
          <p:nvPr/>
        </p:nvPicPr>
        <p:blipFill>
          <a:blip r:embed="rId4" cstate="email">
            <a:extLst/>
          </a:blip>
          <a:srcRect/>
          <a:stretch>
            <a:fillRect/>
          </a:stretch>
        </p:blipFill>
        <p:spPr bwMode="auto">
          <a:xfrm>
            <a:off x="457200" y="1219200"/>
            <a:ext cx="8278761" cy="54041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838200"/>
          </a:xfrm>
          <a:noFill/>
        </p:spPr>
        <p:txBody>
          <a:bodyPr/>
          <a:lstStyle/>
          <a:p>
            <a:pPr algn="ctr" eaLnBrk="1" hangingPunct="1"/>
            <a:r>
              <a:rPr lang="en-US" dirty="0" smtClean="0">
                <a:latin typeface="Helvetica 55 Roman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Helvetica 55 Roman"/>
              </a:rPr>
              <a:t>St. Patrick’s Cathedral</a:t>
            </a:r>
          </a:p>
        </p:txBody>
      </p:sp>
      <p:pic>
        <p:nvPicPr>
          <p:cNvPr id="73730" name="Picture 3" descr="ENG_one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-4763"/>
            <a:ext cx="1066800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Rectangle 5"/>
          <p:cNvSpPr>
            <a:spLocks noChangeArrowheads="1"/>
          </p:cNvSpPr>
          <p:nvPr/>
        </p:nvSpPr>
        <p:spPr bwMode="auto">
          <a:xfrm>
            <a:off x="4343400" y="990600"/>
            <a:ext cx="457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endParaRPr lang="en-US" sz="1100" b="1">
              <a:solidFill>
                <a:schemeClr val="accent2"/>
              </a:solidFill>
              <a:latin typeface="Helvetica 55 Roman"/>
            </a:endParaRP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endParaRPr lang="en-US" sz="1100" b="1">
              <a:solidFill>
                <a:schemeClr val="bg1"/>
              </a:solidFill>
              <a:latin typeface="Helvetica 55 Roman"/>
            </a:endParaRPr>
          </a:p>
        </p:txBody>
      </p:sp>
      <p:pic>
        <p:nvPicPr>
          <p:cNvPr id="244745" name="Picture 9" descr="St_Patricks_Cathedral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609600" y="1371600"/>
            <a:ext cx="7961556" cy="533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chemeClr val="tx1"/>
                </a:solidFill>
                <a:latin typeface="Helvetica 55 Roman"/>
              </a:rPr>
              <a:t>Financial District </a:t>
            </a:r>
          </a:p>
        </p:txBody>
      </p:sp>
      <p:pic>
        <p:nvPicPr>
          <p:cNvPr id="48130" name="Picture 3" descr="ENG_one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-4763"/>
            <a:ext cx="1066800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Rectangle 5"/>
          <p:cNvSpPr>
            <a:spLocks noChangeArrowheads="1"/>
          </p:cNvSpPr>
          <p:nvPr/>
        </p:nvSpPr>
        <p:spPr bwMode="auto">
          <a:xfrm>
            <a:off x="4343400" y="990600"/>
            <a:ext cx="457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endParaRPr lang="en-US" sz="1100" b="1">
              <a:solidFill>
                <a:schemeClr val="accent2"/>
              </a:solidFill>
              <a:latin typeface="Helvetica 55 Roman"/>
            </a:endParaRP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endParaRPr lang="en-US" sz="1100" b="1">
              <a:solidFill>
                <a:schemeClr val="bg1"/>
              </a:solidFill>
              <a:latin typeface="Helvetica 55 Roman"/>
            </a:endParaRPr>
          </a:p>
        </p:txBody>
      </p:sp>
      <p:pic>
        <p:nvPicPr>
          <p:cNvPr id="34821" name="Picture 6" descr="bowling green"/>
          <p:cNvPicPr>
            <a:picLocks noChangeAspect="1" noChangeArrowheads="1"/>
          </p:cNvPicPr>
          <p:nvPr/>
        </p:nvPicPr>
        <p:blipFill>
          <a:blip r:embed="rId4" cstate="email">
            <a:extLst/>
          </a:blip>
          <a:srcRect/>
          <a:stretch>
            <a:fillRect/>
          </a:stretch>
        </p:blipFill>
        <p:spPr bwMode="auto">
          <a:xfrm>
            <a:off x="4953000" y="838200"/>
            <a:ext cx="3657600" cy="29838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4824" name="Picture 8" descr="G:\Toronto\School Trips\Photos\New York City\charging_bull.jpg"/>
          <p:cNvPicPr>
            <a:picLocks noChangeAspect="1" noChangeArrowheads="1"/>
          </p:cNvPicPr>
          <p:nvPr/>
        </p:nvPicPr>
        <p:blipFill>
          <a:blip r:embed="rId5" cstate="email">
            <a:extLst/>
          </a:blip>
          <a:srcRect/>
          <a:stretch>
            <a:fillRect/>
          </a:stretch>
        </p:blipFill>
        <p:spPr bwMode="auto">
          <a:xfrm>
            <a:off x="0" y="1219200"/>
            <a:ext cx="4648200" cy="36521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4822" name="Picture 8" descr="federal hall"/>
          <p:cNvPicPr>
            <a:picLocks noChangeAspect="1" noChangeArrowheads="1"/>
          </p:cNvPicPr>
          <p:nvPr/>
        </p:nvPicPr>
        <p:blipFill rotWithShape="1">
          <a:blip r:embed="rId6" cstate="print">
            <a:extLst/>
          </a:blip>
          <a:srcRect/>
          <a:stretch/>
        </p:blipFill>
        <p:spPr bwMode="auto">
          <a:xfrm>
            <a:off x="4191000" y="4000500"/>
            <a:ext cx="4717143" cy="2857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4034" name="Picture 2" descr="http://www.newyorkstay.com/images/cities/newyorkstay/template/articles/wall_stree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" y="4929259"/>
            <a:ext cx="2943225" cy="192874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ounded Rectangle 5"/>
          <p:cNvSpPr>
            <a:spLocks/>
          </p:cNvSpPr>
          <p:nvPr/>
        </p:nvSpPr>
        <p:spPr bwMode="auto">
          <a:xfrm>
            <a:off x="0" y="1219200"/>
            <a:ext cx="4724400" cy="5638800"/>
          </a:xfrm>
          <a:custGeom>
            <a:avLst/>
            <a:gdLst>
              <a:gd name="T0" fmla="*/ 0 w 5653314"/>
              <a:gd name="T1" fmla="*/ 633356 h 5530058"/>
              <a:gd name="T2" fmla="*/ 419908 w 5653314"/>
              <a:gd name="T3" fmla="*/ 6425 h 5530058"/>
              <a:gd name="T4" fmla="*/ 3885412 w 5653314"/>
              <a:gd name="T5" fmla="*/ 0 h 5530058"/>
              <a:gd name="T6" fmla="*/ 4339440 w 5653314"/>
              <a:gd name="T7" fmla="*/ 592052 h 5530058"/>
              <a:gd name="T8" fmla="*/ 4339440 w 5653314"/>
              <a:gd name="T9" fmla="*/ 4985291 h 5530058"/>
              <a:gd name="T10" fmla="*/ 3908808 w 5653314"/>
              <a:gd name="T11" fmla="*/ 5595336 h 5530058"/>
              <a:gd name="T12" fmla="*/ 460293 w 5653314"/>
              <a:gd name="T13" fmla="*/ 5588910 h 5530058"/>
              <a:gd name="T14" fmla="*/ 11141 w 5653314"/>
              <a:gd name="T15" fmla="*/ 4874784 h 5530058"/>
              <a:gd name="T16" fmla="*/ 0 w 5653314"/>
              <a:gd name="T17" fmla="*/ 633356 h 553005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53314"/>
              <a:gd name="T28" fmla="*/ 0 h 5530058"/>
              <a:gd name="T29" fmla="*/ 5653314 w 5653314"/>
              <a:gd name="T30" fmla="*/ 5530058 h 553005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53314" h="5530058">
                <a:moveTo>
                  <a:pt x="0" y="625967"/>
                </a:moveTo>
                <a:cubicBezTo>
                  <a:pt x="0" y="116929"/>
                  <a:pt x="38007" y="6350"/>
                  <a:pt x="547045" y="6350"/>
                </a:cubicBezTo>
                <a:lnTo>
                  <a:pt x="5061819" y="0"/>
                </a:lnTo>
                <a:cubicBezTo>
                  <a:pt x="5570857" y="0"/>
                  <a:pt x="5653314" y="76107"/>
                  <a:pt x="5653314" y="585145"/>
                </a:cubicBezTo>
                <a:lnTo>
                  <a:pt x="5653314" y="4927133"/>
                </a:lnTo>
                <a:cubicBezTo>
                  <a:pt x="5653314" y="5436171"/>
                  <a:pt x="5601337" y="5530058"/>
                  <a:pt x="5092299" y="5530058"/>
                </a:cubicBezTo>
                <a:lnTo>
                  <a:pt x="599659" y="5523708"/>
                </a:lnTo>
                <a:cubicBezTo>
                  <a:pt x="90621" y="5523708"/>
                  <a:pt x="14514" y="5326951"/>
                  <a:pt x="14514" y="4817913"/>
                </a:cubicBezTo>
                <a:lnTo>
                  <a:pt x="0" y="625967"/>
                </a:lnTo>
                <a:close/>
              </a:path>
            </a:pathLst>
          </a:custGeom>
          <a:solidFill>
            <a:schemeClr val="bg1">
              <a:alpha val="38039"/>
            </a:scheme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8434" name="Picture 4" descr="ENG_onel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0"/>
            <a:ext cx="1066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3200400" y="152400"/>
            <a:ext cx="2895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sz="4000" b="1" i="1" dirty="0">
                <a:solidFill>
                  <a:srgbClr val="C00000"/>
                </a:solidFill>
                <a:latin typeface="Helvetica" pitchFamily="34" charset="0"/>
              </a:rPr>
              <a:t>Agenda</a:t>
            </a:r>
          </a:p>
        </p:txBody>
      </p:sp>
      <p:sp>
        <p:nvSpPr>
          <p:cNvPr id="18437" name="Text Box 17"/>
          <p:cNvSpPr txBox="1">
            <a:spLocks noChangeArrowheads="1"/>
          </p:cNvSpPr>
          <p:nvPr/>
        </p:nvSpPr>
        <p:spPr bwMode="auto">
          <a:xfrm>
            <a:off x="0" y="1524000"/>
            <a:ext cx="5105400" cy="430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600" b="1" dirty="0">
                <a:solidFill>
                  <a:srgbClr val="003399"/>
                </a:solidFill>
                <a:latin typeface="Helvetica 55 Roman"/>
              </a:rPr>
              <a:t>Why Educational </a:t>
            </a:r>
            <a:r>
              <a:rPr lang="en-US" sz="2600" b="1" dirty="0" smtClean="0">
                <a:solidFill>
                  <a:srgbClr val="003399"/>
                </a:solidFill>
                <a:latin typeface="Helvetica 55 Roman"/>
              </a:rPr>
              <a:t>Travel </a:t>
            </a:r>
            <a:endParaRPr lang="en-US" sz="2600" b="1" dirty="0">
              <a:solidFill>
                <a:srgbClr val="003399"/>
              </a:solidFill>
              <a:latin typeface="Helvetica 55 Roman"/>
            </a:endParaRP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600" b="1" dirty="0">
                <a:solidFill>
                  <a:srgbClr val="003399"/>
                </a:solidFill>
                <a:latin typeface="Helvetica 55 Roman"/>
              </a:rPr>
              <a:t>Why Travel On An </a:t>
            </a:r>
            <a:r>
              <a:rPr lang="en-US" sz="2600" b="1" dirty="0" smtClean="0">
                <a:solidFill>
                  <a:srgbClr val="003399"/>
                </a:solidFill>
                <a:latin typeface="Helvetica 55 Roman"/>
              </a:rPr>
              <a:t>EF Tour </a:t>
            </a:r>
            <a:endParaRPr lang="en-US" sz="2600" b="1" dirty="0">
              <a:solidFill>
                <a:srgbClr val="003399"/>
              </a:solidFill>
              <a:latin typeface="Helvetica 55 Roman"/>
            </a:endParaRP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600" b="1" dirty="0">
                <a:solidFill>
                  <a:srgbClr val="003399"/>
                </a:solidFill>
                <a:latin typeface="Helvetica 55 Roman"/>
              </a:rPr>
              <a:t>Your Tour Details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600" b="1" dirty="0">
                <a:solidFill>
                  <a:srgbClr val="003399"/>
                </a:solidFill>
                <a:latin typeface="Helvetica 55 Roman"/>
              </a:rPr>
              <a:t>Your Program Fee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600" b="1" dirty="0">
                <a:solidFill>
                  <a:srgbClr val="003399"/>
                </a:solidFill>
                <a:latin typeface="Helvetica 55 Roman"/>
              </a:rPr>
              <a:t>What’s Included, </a:t>
            </a:r>
            <a:endParaRPr lang="en-US" sz="2600" b="1" dirty="0" smtClean="0">
              <a:solidFill>
                <a:srgbClr val="003399"/>
              </a:solidFill>
              <a:latin typeface="Helvetica 55 Roman"/>
            </a:endParaRPr>
          </a:p>
          <a:p>
            <a:pPr>
              <a:spcAft>
                <a:spcPts val="600"/>
              </a:spcAft>
            </a:pPr>
            <a:r>
              <a:rPr lang="en-US" sz="2600" b="1" dirty="0">
                <a:solidFill>
                  <a:srgbClr val="003399"/>
                </a:solidFill>
                <a:latin typeface="Helvetica 55 Roman"/>
              </a:rPr>
              <a:t> </a:t>
            </a:r>
            <a:r>
              <a:rPr lang="en-US" sz="2600" b="1" dirty="0" smtClean="0">
                <a:solidFill>
                  <a:srgbClr val="003399"/>
                </a:solidFill>
                <a:latin typeface="Helvetica 55 Roman"/>
              </a:rPr>
              <a:t>   What’s </a:t>
            </a:r>
            <a:r>
              <a:rPr lang="en-US" sz="2600" b="1" dirty="0">
                <a:solidFill>
                  <a:srgbClr val="003399"/>
                </a:solidFill>
                <a:latin typeface="Helvetica 55 Roman"/>
              </a:rPr>
              <a:t>Not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600" b="1" dirty="0">
                <a:solidFill>
                  <a:srgbClr val="003399"/>
                </a:solidFill>
                <a:latin typeface="Helvetica 55 Roman"/>
              </a:rPr>
              <a:t>Payment Options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600" b="1" dirty="0">
                <a:solidFill>
                  <a:srgbClr val="003399"/>
                </a:solidFill>
                <a:latin typeface="Helvetica 55 Roman"/>
              </a:rPr>
              <a:t>How To </a:t>
            </a:r>
            <a:r>
              <a:rPr lang="en-US" sz="2600" b="1" dirty="0" smtClean="0">
                <a:solidFill>
                  <a:srgbClr val="003399"/>
                </a:solidFill>
                <a:latin typeface="Helvetica 55 Roman"/>
              </a:rPr>
              <a:t>Enroll </a:t>
            </a:r>
            <a:endParaRPr lang="en-US" sz="2600" b="1" dirty="0">
              <a:solidFill>
                <a:srgbClr val="003399"/>
              </a:solidFill>
              <a:latin typeface="Helvetica 55 Roman"/>
            </a:endParaRP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600" b="1" dirty="0" smtClean="0">
                <a:solidFill>
                  <a:srgbClr val="003399"/>
                </a:solidFill>
                <a:latin typeface="Helvetica 55 Roman"/>
              </a:rPr>
              <a:t>Questions &amp; Answers</a:t>
            </a:r>
            <a:endParaRPr lang="en-US" sz="2600" b="1" dirty="0">
              <a:solidFill>
                <a:srgbClr val="003399"/>
              </a:solidFill>
              <a:latin typeface="Helvetica 55 Roman"/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 rotWithShape="1">
          <a:blip r:embed="rId3" cstate="email">
            <a:extLst/>
          </a:blip>
          <a:srcRect l="40860" r="9677" b="2155"/>
          <a:stretch/>
        </p:blipFill>
        <p:spPr bwMode="auto">
          <a:xfrm>
            <a:off x="4800600" y="1219200"/>
            <a:ext cx="4343401" cy="563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chemeClr val="tx1"/>
                </a:solidFill>
                <a:latin typeface="Helvetica 55 Roman"/>
              </a:rPr>
              <a:t>Brooklyn Bridge</a:t>
            </a:r>
          </a:p>
        </p:txBody>
      </p:sp>
      <p:pic>
        <p:nvPicPr>
          <p:cNvPr id="52226" name="Picture 3" descr="ENG_one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-4763"/>
            <a:ext cx="1066800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Rectangle 5"/>
          <p:cNvSpPr>
            <a:spLocks noChangeArrowheads="1"/>
          </p:cNvSpPr>
          <p:nvPr/>
        </p:nvSpPr>
        <p:spPr bwMode="auto">
          <a:xfrm>
            <a:off x="4343400" y="990600"/>
            <a:ext cx="457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endParaRPr lang="en-US" sz="1100" b="1">
              <a:solidFill>
                <a:schemeClr val="accent2"/>
              </a:solidFill>
              <a:latin typeface="Helvetica 55 Roman"/>
            </a:endParaRP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endParaRPr lang="en-US" sz="1100" b="1">
              <a:solidFill>
                <a:schemeClr val="bg1"/>
              </a:solidFill>
              <a:latin typeface="Helvetica 55 Roman"/>
            </a:endParaRPr>
          </a:p>
        </p:txBody>
      </p:sp>
      <p:pic>
        <p:nvPicPr>
          <p:cNvPr id="36872" name="Picture 8" descr="G:\Toronto\School Trips\Photos\New York City\brooklyn%20bridge%20new%20york%202560x1600.jpg"/>
          <p:cNvPicPr>
            <a:picLocks noChangeAspect="1" noChangeArrowheads="1"/>
          </p:cNvPicPr>
          <p:nvPr/>
        </p:nvPicPr>
        <p:blipFill>
          <a:blip r:embed="rId4" cstate="email">
            <a:extLst/>
          </a:blip>
          <a:srcRect/>
          <a:stretch>
            <a:fillRect/>
          </a:stretch>
        </p:blipFill>
        <p:spPr bwMode="auto">
          <a:xfrm>
            <a:off x="4191000" y="3878107"/>
            <a:ext cx="4767830" cy="2979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6873" name="Picture 9" descr="G:\Toronto\School Trips\Photos\New York City\Brooklyn_Bridge_NY.jpg"/>
          <p:cNvPicPr>
            <a:picLocks noChangeAspect="1" noChangeArrowheads="1"/>
          </p:cNvPicPr>
          <p:nvPr/>
        </p:nvPicPr>
        <p:blipFill>
          <a:blip r:embed="rId5" cstate="email">
            <a:extLst/>
          </a:blip>
          <a:srcRect/>
          <a:stretch>
            <a:fillRect/>
          </a:stretch>
        </p:blipFill>
        <p:spPr bwMode="auto">
          <a:xfrm>
            <a:off x="228600" y="969131"/>
            <a:ext cx="5407264" cy="36028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chemeClr val="tx1"/>
                </a:solidFill>
                <a:latin typeface="Helvetica 55 Roman"/>
              </a:rPr>
              <a:t>Broadway Show</a:t>
            </a:r>
          </a:p>
        </p:txBody>
      </p:sp>
      <p:pic>
        <p:nvPicPr>
          <p:cNvPr id="54274" name="Picture 3" descr="ENG_one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-4763"/>
            <a:ext cx="1066800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Rectangle 5"/>
          <p:cNvSpPr>
            <a:spLocks noChangeArrowheads="1"/>
          </p:cNvSpPr>
          <p:nvPr/>
        </p:nvSpPr>
        <p:spPr bwMode="auto">
          <a:xfrm>
            <a:off x="4343400" y="990600"/>
            <a:ext cx="457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endParaRPr lang="en-US" sz="1100" b="1">
              <a:solidFill>
                <a:schemeClr val="accent2"/>
              </a:solidFill>
              <a:latin typeface="Helvetica 55 Roman"/>
            </a:endParaRP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endParaRPr lang="en-US" sz="1100" b="1">
              <a:solidFill>
                <a:schemeClr val="bg1"/>
              </a:solidFill>
              <a:latin typeface="Helvetica 55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/>
          </a:blip>
          <a:srcRect/>
          <a:stretch/>
        </p:blipFill>
        <p:spPr bwMode="auto">
          <a:xfrm>
            <a:off x="685800" y="1143000"/>
            <a:ext cx="7882035" cy="571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chemeClr val="tx1"/>
                </a:solidFill>
                <a:latin typeface="Helvetica 55 Roman" pitchFamily="34" charset="0"/>
              </a:rPr>
              <a:t>       American Museum </a:t>
            </a:r>
            <a:r>
              <a:rPr lang="en-US" dirty="0">
                <a:solidFill>
                  <a:schemeClr val="tx1"/>
                </a:solidFill>
                <a:latin typeface="Helvetica 55 Roman" pitchFamily="34" charset="0"/>
              </a:rPr>
              <a:t>of Natural History</a:t>
            </a:r>
            <a:endParaRPr lang="en-US" dirty="0" smtClean="0">
              <a:solidFill>
                <a:schemeClr val="tx1"/>
              </a:solidFill>
              <a:latin typeface="Helvetica 55 Roman"/>
            </a:endParaRPr>
          </a:p>
        </p:txBody>
      </p:sp>
      <p:pic>
        <p:nvPicPr>
          <p:cNvPr id="54274" name="Picture 3" descr="ENG_one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-4763"/>
            <a:ext cx="1066800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Rectangle 5"/>
          <p:cNvSpPr>
            <a:spLocks noChangeArrowheads="1"/>
          </p:cNvSpPr>
          <p:nvPr/>
        </p:nvSpPr>
        <p:spPr bwMode="auto">
          <a:xfrm>
            <a:off x="4343400" y="990600"/>
            <a:ext cx="457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endParaRPr lang="en-US" sz="1100" b="1">
              <a:solidFill>
                <a:schemeClr val="accent2"/>
              </a:solidFill>
              <a:latin typeface="Helvetica 55 Roman"/>
            </a:endParaRP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endParaRPr lang="en-US" sz="1100" b="1">
              <a:solidFill>
                <a:schemeClr val="bg1"/>
              </a:solidFill>
              <a:latin typeface="Helvetica 55 Roman"/>
            </a:endParaRPr>
          </a:p>
        </p:txBody>
      </p:sp>
      <p:pic>
        <p:nvPicPr>
          <p:cNvPr id="6" name="Picture 2" descr="http://c2.yoyo.com/images/products/p/ohm/ohm-132_1z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343190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encrypted-tbn0.gstatic.com/images?q=tbn:ANd9GcQ3vWLYEniiQxtrCTH29A5eZh9G101d2J73ON_uqX3Cv1qIgoyjG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404" y="1069288"/>
            <a:ext cx="4354477" cy="283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encrypted-tbn1.gstatic.com/images?q=tbn:ANd9GcTuknqkDDTwq1rJrgakn-XfOr1ZfwWwuh0RhgmJldVaOY3VMqR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061239"/>
            <a:ext cx="3510887" cy="237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25691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ounded Rectangle 5"/>
          <p:cNvSpPr>
            <a:spLocks/>
          </p:cNvSpPr>
          <p:nvPr/>
        </p:nvSpPr>
        <p:spPr bwMode="auto">
          <a:xfrm>
            <a:off x="369888" y="881529"/>
            <a:ext cx="8316912" cy="5562600"/>
          </a:xfrm>
          <a:custGeom>
            <a:avLst/>
            <a:gdLst>
              <a:gd name="T0" fmla="*/ 0 w 5653314"/>
              <a:gd name="T1" fmla="*/ 569559 h 5530058"/>
              <a:gd name="T2" fmla="*/ 1678511 w 5653314"/>
              <a:gd name="T3" fmla="*/ 5778 h 5530058"/>
              <a:gd name="T4" fmla="*/ 15531304 w 5653314"/>
              <a:gd name="T5" fmla="*/ 0 h 5530058"/>
              <a:gd name="T6" fmla="*/ 17346205 w 5653314"/>
              <a:gd name="T7" fmla="*/ 532416 h 5530058"/>
              <a:gd name="T8" fmla="*/ 17346205 w 5653314"/>
              <a:gd name="T9" fmla="*/ 4483133 h 5530058"/>
              <a:gd name="T10" fmla="*/ 15624822 w 5653314"/>
              <a:gd name="T11" fmla="*/ 5031726 h 5530058"/>
              <a:gd name="T12" fmla="*/ 1839949 w 5653314"/>
              <a:gd name="T13" fmla="*/ 5025949 h 5530058"/>
              <a:gd name="T14" fmla="*/ 44535 w 5653314"/>
              <a:gd name="T15" fmla="*/ 4383756 h 5530058"/>
              <a:gd name="T16" fmla="*/ 0 w 5653314"/>
              <a:gd name="T17" fmla="*/ 569559 h 553005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53314"/>
              <a:gd name="T28" fmla="*/ 0 h 5530058"/>
              <a:gd name="T29" fmla="*/ 5653314 w 5653314"/>
              <a:gd name="T30" fmla="*/ 5530058 h 553005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53314" h="5530058">
                <a:moveTo>
                  <a:pt x="0" y="625967"/>
                </a:moveTo>
                <a:cubicBezTo>
                  <a:pt x="0" y="116929"/>
                  <a:pt x="38007" y="6350"/>
                  <a:pt x="547045" y="6350"/>
                </a:cubicBezTo>
                <a:lnTo>
                  <a:pt x="5061819" y="0"/>
                </a:lnTo>
                <a:cubicBezTo>
                  <a:pt x="5570857" y="0"/>
                  <a:pt x="5653314" y="76107"/>
                  <a:pt x="5653314" y="585145"/>
                </a:cubicBezTo>
                <a:lnTo>
                  <a:pt x="5653314" y="4927133"/>
                </a:lnTo>
                <a:cubicBezTo>
                  <a:pt x="5653314" y="5436171"/>
                  <a:pt x="5601337" y="5530058"/>
                  <a:pt x="5092299" y="5530058"/>
                </a:cubicBezTo>
                <a:lnTo>
                  <a:pt x="599659" y="5523708"/>
                </a:lnTo>
                <a:cubicBezTo>
                  <a:pt x="90621" y="5523708"/>
                  <a:pt x="14514" y="5326951"/>
                  <a:pt x="14514" y="4817913"/>
                </a:cubicBezTo>
                <a:lnTo>
                  <a:pt x="0" y="625967"/>
                </a:lnTo>
                <a:close/>
              </a:path>
            </a:pathLst>
          </a:custGeom>
          <a:solidFill>
            <a:schemeClr val="bg1">
              <a:alpha val="38039"/>
            </a:scheme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841500" y="0"/>
            <a:ext cx="5765800" cy="838200"/>
          </a:xfrm>
          <a:noFill/>
        </p:spPr>
        <p:txBody>
          <a:bodyPr/>
          <a:lstStyle/>
          <a:p>
            <a:pPr eaLnBrk="1" hangingPunct="1"/>
            <a:r>
              <a:rPr lang="en-US" i="1" dirty="0" smtClean="0">
                <a:solidFill>
                  <a:srgbClr val="C00000"/>
                </a:solidFill>
                <a:latin typeface="Helvetica 55 Roman"/>
              </a:rPr>
              <a:t>DAY 4 – Tentative Itinerary</a:t>
            </a:r>
          </a:p>
        </p:txBody>
      </p:sp>
      <p:pic>
        <p:nvPicPr>
          <p:cNvPr id="56323" name="Picture 4" descr="ENG_one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0"/>
            <a:ext cx="1066800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Rectangle 1"/>
          <p:cNvSpPr>
            <a:spLocks noChangeArrowheads="1"/>
          </p:cNvSpPr>
          <p:nvPr/>
        </p:nvSpPr>
        <p:spPr bwMode="auto">
          <a:xfrm>
            <a:off x="762000" y="989013"/>
            <a:ext cx="7924800" cy="5306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200" b="1" dirty="0">
                <a:solidFill>
                  <a:srgbClr val="003399"/>
                </a:solidFill>
                <a:latin typeface="Helvetica 55 Roman"/>
              </a:rPr>
              <a:t>Breakfast at your </a:t>
            </a:r>
            <a:r>
              <a:rPr lang="en-US" sz="2200" b="1" dirty="0" smtClean="0">
                <a:solidFill>
                  <a:srgbClr val="003399"/>
                </a:solidFill>
                <a:latin typeface="Helvetica 55 Roman"/>
              </a:rPr>
              <a:t>hotel</a:t>
            </a:r>
            <a:endParaRPr lang="en-US" sz="2200" b="1" dirty="0">
              <a:solidFill>
                <a:srgbClr val="003399"/>
              </a:solidFill>
              <a:latin typeface="Helvetica 55 Roman"/>
            </a:endParaRPr>
          </a:p>
          <a:p>
            <a:pPr>
              <a:spcBef>
                <a:spcPct val="20000"/>
              </a:spcBef>
            </a:pPr>
            <a:endParaRPr lang="en-US" sz="2200" b="1" dirty="0" smtClean="0">
              <a:solidFill>
                <a:srgbClr val="003399"/>
              </a:solidFill>
              <a:latin typeface="Helvetica 55 Roman"/>
            </a:endParaRPr>
          </a:p>
          <a:p>
            <a:pPr>
              <a:spcBef>
                <a:spcPct val="20000"/>
              </a:spcBef>
            </a:pPr>
            <a:r>
              <a:rPr lang="en-US" sz="2200" b="1" dirty="0" smtClean="0">
                <a:solidFill>
                  <a:srgbClr val="003399"/>
                </a:solidFill>
                <a:latin typeface="Helvetica 55 Roman"/>
              </a:rPr>
              <a:t>Statue of Liberty and Ellis Island</a:t>
            </a:r>
          </a:p>
          <a:p>
            <a:pPr>
              <a:spcBef>
                <a:spcPct val="20000"/>
              </a:spcBef>
            </a:pPr>
            <a:endParaRPr lang="en-US" sz="2200" b="1" dirty="0">
              <a:solidFill>
                <a:srgbClr val="003399"/>
              </a:solidFill>
              <a:latin typeface="Helvetica 55 Roman"/>
            </a:endParaRPr>
          </a:p>
          <a:p>
            <a:pPr>
              <a:spcBef>
                <a:spcPct val="20000"/>
              </a:spcBef>
            </a:pPr>
            <a:r>
              <a:rPr lang="en-US" sz="2200" b="1" dirty="0" smtClean="0">
                <a:solidFill>
                  <a:srgbClr val="003399"/>
                </a:solidFill>
                <a:latin typeface="Helvetica 55 Roman"/>
              </a:rPr>
              <a:t>Lunch at South Street Seaport</a:t>
            </a:r>
          </a:p>
          <a:p>
            <a:pPr>
              <a:spcBef>
                <a:spcPct val="20000"/>
              </a:spcBef>
            </a:pPr>
            <a:endParaRPr lang="en-US" sz="2200" b="1" dirty="0">
              <a:solidFill>
                <a:srgbClr val="003399"/>
              </a:solidFill>
              <a:latin typeface="Helvetica 55 Roman"/>
            </a:endParaRPr>
          </a:p>
          <a:p>
            <a:pPr>
              <a:spcBef>
                <a:spcPct val="20000"/>
              </a:spcBef>
            </a:pPr>
            <a:r>
              <a:rPr lang="en-US" sz="2200" b="1" dirty="0" smtClean="0">
                <a:solidFill>
                  <a:srgbClr val="003399"/>
                </a:solidFill>
                <a:latin typeface="Helvetica 55 Roman"/>
              </a:rPr>
              <a:t>Top of the Rock Observatory at Rockefeller Centre</a:t>
            </a:r>
          </a:p>
          <a:p>
            <a:pPr>
              <a:spcBef>
                <a:spcPct val="20000"/>
              </a:spcBef>
            </a:pPr>
            <a:endParaRPr lang="en-US" sz="2200" b="1" dirty="0">
              <a:solidFill>
                <a:srgbClr val="003399"/>
              </a:solidFill>
              <a:latin typeface="Helvetica 55 Roman"/>
            </a:endParaRPr>
          </a:p>
          <a:p>
            <a:pPr>
              <a:spcBef>
                <a:spcPct val="20000"/>
              </a:spcBef>
            </a:pPr>
            <a:r>
              <a:rPr lang="en-US" sz="2200" b="1" dirty="0" smtClean="0">
                <a:solidFill>
                  <a:srgbClr val="003399"/>
                </a:solidFill>
                <a:latin typeface="Helvetica 55 Roman"/>
              </a:rPr>
              <a:t>Dinner in New York City</a:t>
            </a:r>
          </a:p>
          <a:p>
            <a:pPr>
              <a:spcBef>
                <a:spcPct val="20000"/>
              </a:spcBef>
            </a:pPr>
            <a:endParaRPr lang="en-US" sz="2200" b="1" dirty="0">
              <a:solidFill>
                <a:srgbClr val="003399"/>
              </a:solidFill>
              <a:latin typeface="Helvetica 55 Roman"/>
            </a:endParaRPr>
          </a:p>
          <a:p>
            <a:pPr>
              <a:spcBef>
                <a:spcPct val="20000"/>
              </a:spcBef>
            </a:pPr>
            <a:r>
              <a:rPr lang="en-US" sz="2200" b="1" dirty="0" smtClean="0">
                <a:solidFill>
                  <a:srgbClr val="003399"/>
                </a:solidFill>
                <a:latin typeface="Helvetica 55 Roman"/>
              </a:rPr>
              <a:t>Free Time in Times Squares</a:t>
            </a:r>
          </a:p>
          <a:p>
            <a:pPr>
              <a:spcBef>
                <a:spcPct val="20000"/>
              </a:spcBef>
            </a:pPr>
            <a:endParaRPr lang="en-US" sz="2200" b="1" dirty="0">
              <a:solidFill>
                <a:srgbClr val="003399"/>
              </a:solidFill>
              <a:latin typeface="Helvetica 55 Roman"/>
            </a:endParaRPr>
          </a:p>
          <a:p>
            <a:pPr>
              <a:spcBef>
                <a:spcPct val="20000"/>
              </a:spcBef>
            </a:pPr>
            <a:r>
              <a:rPr lang="en-US" sz="2200" b="1" dirty="0">
                <a:solidFill>
                  <a:srgbClr val="003399"/>
                </a:solidFill>
                <a:latin typeface="Helvetica 55 Roman"/>
              </a:rPr>
              <a:t>Overnight </a:t>
            </a:r>
            <a:r>
              <a:rPr lang="en-US" sz="2200" b="1" dirty="0" smtClean="0">
                <a:solidFill>
                  <a:srgbClr val="003399"/>
                </a:solidFill>
                <a:latin typeface="Helvetica 55 Roman"/>
              </a:rPr>
              <a:t>at hotel in New Jersey</a:t>
            </a:r>
            <a:endParaRPr lang="en-US" sz="2200" b="1" dirty="0">
              <a:solidFill>
                <a:srgbClr val="003399"/>
              </a:solidFill>
              <a:latin typeface="Helvetica 55 Roman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 eaLnBrk="1" hangingPunct="1"/>
            <a:r>
              <a:rPr lang="en-US" sz="3000" dirty="0" smtClean="0">
                <a:latin typeface="Helvetica 55 Roman"/>
              </a:rPr>
              <a:t>  </a:t>
            </a:r>
            <a:r>
              <a:rPr lang="en-US" sz="3000" dirty="0" smtClean="0">
                <a:solidFill>
                  <a:schemeClr val="tx1"/>
                </a:solidFill>
                <a:latin typeface="Helvetica 55 Roman"/>
              </a:rPr>
              <a:t>Central Park</a:t>
            </a:r>
          </a:p>
        </p:txBody>
      </p:sp>
      <p:pic>
        <p:nvPicPr>
          <p:cNvPr id="60418" name="Picture 3" descr="ENG_one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-4763"/>
            <a:ext cx="1066800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Rectangle 5"/>
          <p:cNvSpPr>
            <a:spLocks noChangeArrowheads="1"/>
          </p:cNvSpPr>
          <p:nvPr/>
        </p:nvSpPr>
        <p:spPr bwMode="auto">
          <a:xfrm>
            <a:off x="4343400" y="990600"/>
            <a:ext cx="457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endParaRPr lang="en-US" sz="1100" b="1">
              <a:solidFill>
                <a:schemeClr val="accent2"/>
              </a:solidFill>
              <a:latin typeface="Helvetica 55 Roman"/>
            </a:endParaRP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endParaRPr lang="en-US" sz="1100" b="1">
              <a:solidFill>
                <a:schemeClr val="bg1"/>
              </a:solidFill>
              <a:latin typeface="Helvetica 55 Roman"/>
            </a:endParaRPr>
          </a:p>
        </p:txBody>
      </p:sp>
      <p:pic>
        <p:nvPicPr>
          <p:cNvPr id="48134" name="Picture 11" descr="central1"/>
          <p:cNvPicPr>
            <a:picLocks noChangeAspect="1" noChangeArrowheads="1"/>
          </p:cNvPicPr>
          <p:nvPr/>
        </p:nvPicPr>
        <p:blipFill>
          <a:blip r:embed="rId4" cstate="email">
            <a:extLst/>
          </a:blip>
          <a:srcRect/>
          <a:stretch>
            <a:fillRect/>
          </a:stretch>
        </p:blipFill>
        <p:spPr bwMode="auto">
          <a:xfrm>
            <a:off x="3823170" y="1031793"/>
            <a:ext cx="5320830" cy="426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https://encrypted-tbn2.gstatic.com/images?q=tbn:ANd9GcSmeEhShZEZUzDr1eXVp1ty0ycJoUmQVuVDdjrv7FGvbFcR7HE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3" y="1752600"/>
            <a:ext cx="3636541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           </a:t>
            </a:r>
            <a:r>
              <a:rPr lang="en-CA" dirty="0" smtClean="0">
                <a:solidFill>
                  <a:schemeClr val="tx1"/>
                </a:solidFill>
              </a:rPr>
              <a:t>Simonds at Central Park </a:t>
            </a:r>
          </a:p>
        </p:txBody>
      </p:sp>
      <p:pic>
        <p:nvPicPr>
          <p:cNvPr id="62466" name="Picture 2" descr="C:\Users\Brian\Pictures\New York 2011\HPIM41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838200"/>
            <a:ext cx="9144000" cy="6019800"/>
          </a:xfr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	    </a:t>
            </a:r>
            <a:r>
              <a:rPr lang="en-CA" dirty="0" smtClean="0">
                <a:solidFill>
                  <a:schemeClr val="tx1"/>
                </a:solidFill>
              </a:rPr>
              <a:t>Simonds at Central Park</a:t>
            </a:r>
          </a:p>
        </p:txBody>
      </p:sp>
      <p:pic>
        <p:nvPicPr>
          <p:cNvPr id="63490" name="Picture 2" descr="E:\Travel Presentation  - Miramichi 2011\Travel Presentation\PEOPLE\HPIM07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" y="838200"/>
            <a:ext cx="9144000" cy="6019800"/>
          </a:xfr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ounded Rectangle 5"/>
          <p:cNvSpPr>
            <a:spLocks/>
          </p:cNvSpPr>
          <p:nvPr/>
        </p:nvSpPr>
        <p:spPr bwMode="auto">
          <a:xfrm>
            <a:off x="446088" y="1143000"/>
            <a:ext cx="8164512" cy="5259388"/>
          </a:xfrm>
          <a:custGeom>
            <a:avLst/>
            <a:gdLst>
              <a:gd name="T0" fmla="*/ 0 w 5653314"/>
              <a:gd name="T1" fmla="*/ 538513 h 5530058"/>
              <a:gd name="T2" fmla="*/ 1647754 w 5653314"/>
              <a:gd name="T3" fmla="*/ 5463 h 5530058"/>
              <a:gd name="T4" fmla="*/ 15246706 w 5653314"/>
              <a:gd name="T5" fmla="*/ 0 h 5530058"/>
              <a:gd name="T6" fmla="*/ 17028352 w 5653314"/>
              <a:gd name="T7" fmla="*/ 503394 h 5530058"/>
              <a:gd name="T8" fmla="*/ 17028352 w 5653314"/>
              <a:gd name="T9" fmla="*/ 4238762 h 5530058"/>
              <a:gd name="T10" fmla="*/ 15338511 w 5653314"/>
              <a:gd name="T11" fmla="*/ 4757452 h 5530058"/>
              <a:gd name="T12" fmla="*/ 1806233 w 5653314"/>
              <a:gd name="T13" fmla="*/ 4751989 h 5530058"/>
              <a:gd name="T14" fmla="*/ 43719 w 5653314"/>
              <a:gd name="T15" fmla="*/ 4144801 h 5530058"/>
              <a:gd name="T16" fmla="*/ 0 w 5653314"/>
              <a:gd name="T17" fmla="*/ 538513 h 553005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53314"/>
              <a:gd name="T28" fmla="*/ 0 h 5530058"/>
              <a:gd name="T29" fmla="*/ 5653314 w 5653314"/>
              <a:gd name="T30" fmla="*/ 5530058 h 553005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53314" h="5530058">
                <a:moveTo>
                  <a:pt x="0" y="625967"/>
                </a:moveTo>
                <a:cubicBezTo>
                  <a:pt x="0" y="116929"/>
                  <a:pt x="38007" y="6350"/>
                  <a:pt x="547045" y="6350"/>
                </a:cubicBezTo>
                <a:lnTo>
                  <a:pt x="5061819" y="0"/>
                </a:lnTo>
                <a:cubicBezTo>
                  <a:pt x="5570857" y="0"/>
                  <a:pt x="5653314" y="76107"/>
                  <a:pt x="5653314" y="585145"/>
                </a:cubicBezTo>
                <a:lnTo>
                  <a:pt x="5653314" y="4927133"/>
                </a:lnTo>
                <a:cubicBezTo>
                  <a:pt x="5653314" y="5436171"/>
                  <a:pt x="5601337" y="5530058"/>
                  <a:pt x="5092299" y="5530058"/>
                </a:cubicBezTo>
                <a:lnTo>
                  <a:pt x="599659" y="5523708"/>
                </a:lnTo>
                <a:cubicBezTo>
                  <a:pt x="90621" y="5523708"/>
                  <a:pt x="14514" y="5326951"/>
                  <a:pt x="14514" y="4817913"/>
                </a:cubicBezTo>
                <a:lnTo>
                  <a:pt x="0" y="625967"/>
                </a:lnTo>
                <a:close/>
              </a:path>
            </a:pathLst>
          </a:custGeom>
          <a:solidFill>
            <a:schemeClr val="bg1">
              <a:alpha val="38039"/>
            </a:scheme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192088"/>
            <a:ext cx="5765800" cy="838200"/>
          </a:xfrm>
          <a:noFill/>
        </p:spPr>
        <p:txBody>
          <a:bodyPr/>
          <a:lstStyle/>
          <a:p>
            <a:pPr eaLnBrk="1" hangingPunct="1"/>
            <a:r>
              <a:rPr lang="en-US" i="1" dirty="0" smtClean="0">
                <a:solidFill>
                  <a:srgbClr val="C00000"/>
                </a:solidFill>
                <a:latin typeface="Helvetica 55 Roman"/>
              </a:rPr>
              <a:t>DAY 5 – Tentative Itinerary</a:t>
            </a:r>
          </a:p>
        </p:txBody>
      </p:sp>
      <p:pic>
        <p:nvPicPr>
          <p:cNvPr id="65539" name="Picture 4" descr="ENG_one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0"/>
            <a:ext cx="1066800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0" name="Rectangle 1"/>
          <p:cNvSpPr>
            <a:spLocks noChangeArrowheads="1"/>
          </p:cNvSpPr>
          <p:nvPr/>
        </p:nvSpPr>
        <p:spPr bwMode="auto">
          <a:xfrm>
            <a:off x="838200" y="1524000"/>
            <a:ext cx="7200900" cy="3120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b="1" dirty="0">
                <a:solidFill>
                  <a:srgbClr val="003399"/>
                </a:solidFill>
                <a:latin typeface="Helvetica 55 Roman"/>
              </a:rPr>
              <a:t>Breakfast at your hotel </a:t>
            </a:r>
          </a:p>
          <a:p>
            <a:pPr>
              <a:spcBef>
                <a:spcPct val="20000"/>
              </a:spcBef>
            </a:pPr>
            <a:endParaRPr lang="en-US" sz="2400" b="1" dirty="0">
              <a:solidFill>
                <a:srgbClr val="003399"/>
              </a:solidFill>
              <a:latin typeface="Helvetica 55 Roman"/>
            </a:endParaRPr>
          </a:p>
          <a:p>
            <a:pPr>
              <a:spcBef>
                <a:spcPct val="20000"/>
              </a:spcBef>
            </a:pPr>
            <a:r>
              <a:rPr lang="en-US" sz="2400" b="1" dirty="0">
                <a:solidFill>
                  <a:srgbClr val="003399"/>
                </a:solidFill>
                <a:latin typeface="Helvetica 55 Roman"/>
              </a:rPr>
              <a:t>Board your motor coach for journey home</a:t>
            </a:r>
          </a:p>
          <a:p>
            <a:pPr>
              <a:spcBef>
                <a:spcPct val="20000"/>
              </a:spcBef>
            </a:pPr>
            <a:endParaRPr lang="en-US" sz="2400" b="1" dirty="0">
              <a:solidFill>
                <a:srgbClr val="003399"/>
              </a:solidFill>
              <a:latin typeface="Helvetica 55 Roman"/>
            </a:endParaRPr>
          </a:p>
          <a:p>
            <a:pPr>
              <a:spcBef>
                <a:spcPct val="20000"/>
              </a:spcBef>
            </a:pPr>
            <a:r>
              <a:rPr lang="en-US" sz="2400" b="1" dirty="0" smtClean="0">
                <a:solidFill>
                  <a:srgbClr val="003399"/>
                </a:solidFill>
                <a:latin typeface="Helvetica 55 Roman"/>
              </a:rPr>
              <a:t>Arrive </a:t>
            </a:r>
            <a:r>
              <a:rPr lang="en-US" sz="2400" b="1" dirty="0">
                <a:solidFill>
                  <a:srgbClr val="003399"/>
                </a:solidFill>
                <a:latin typeface="Helvetica 55 Roman"/>
              </a:rPr>
              <a:t>at Simonds </a:t>
            </a:r>
            <a:r>
              <a:rPr lang="en-US" sz="2400" b="1" dirty="0" smtClean="0">
                <a:solidFill>
                  <a:srgbClr val="003399"/>
                </a:solidFill>
                <a:latin typeface="Helvetica 55 Roman"/>
              </a:rPr>
              <a:t>early </a:t>
            </a:r>
            <a:r>
              <a:rPr lang="en-US" sz="2400" b="1" dirty="0">
                <a:solidFill>
                  <a:srgbClr val="003399"/>
                </a:solidFill>
                <a:latin typeface="Helvetica 55 Roman"/>
              </a:rPr>
              <a:t>evening</a:t>
            </a:r>
          </a:p>
          <a:p>
            <a:pPr>
              <a:spcBef>
                <a:spcPct val="20000"/>
              </a:spcBef>
            </a:pPr>
            <a:endParaRPr lang="en-US" sz="2400" b="1" dirty="0">
              <a:solidFill>
                <a:srgbClr val="003399"/>
              </a:solidFill>
              <a:latin typeface="Helvetica 55 Roman"/>
            </a:endParaRPr>
          </a:p>
          <a:p>
            <a:pPr>
              <a:spcBef>
                <a:spcPct val="20000"/>
              </a:spcBef>
            </a:pPr>
            <a:endParaRPr lang="en-US" sz="2400" dirty="0">
              <a:solidFill>
                <a:srgbClr val="003399"/>
              </a:solidFill>
              <a:latin typeface="Helvetica 55 Roman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ounded Rectangle 5"/>
          <p:cNvSpPr>
            <a:spLocks/>
          </p:cNvSpPr>
          <p:nvPr/>
        </p:nvSpPr>
        <p:spPr bwMode="auto">
          <a:xfrm>
            <a:off x="0" y="1219200"/>
            <a:ext cx="4495800" cy="5638800"/>
          </a:xfrm>
          <a:custGeom>
            <a:avLst/>
            <a:gdLst>
              <a:gd name="T0" fmla="*/ 0 w 5653314"/>
              <a:gd name="T1" fmla="*/ 584162 h 5530058"/>
              <a:gd name="T2" fmla="*/ 179678 w 5653314"/>
              <a:gd name="T3" fmla="*/ 5926 h 5530058"/>
              <a:gd name="T4" fmla="*/ 1662567 w 5653314"/>
              <a:gd name="T5" fmla="*/ 0 h 5530058"/>
              <a:gd name="T6" fmla="*/ 1856845 w 5653314"/>
              <a:gd name="T7" fmla="*/ 546067 h 5530058"/>
              <a:gd name="T8" fmla="*/ 1856845 w 5653314"/>
              <a:gd name="T9" fmla="*/ 4598073 h 5530058"/>
              <a:gd name="T10" fmla="*/ 1672578 w 5653314"/>
              <a:gd name="T11" fmla="*/ 5160732 h 5530058"/>
              <a:gd name="T12" fmla="*/ 196959 w 5653314"/>
              <a:gd name="T13" fmla="*/ 5154806 h 5530058"/>
              <a:gd name="T14" fmla="*/ 4767 w 5653314"/>
              <a:gd name="T15" fmla="*/ 4496150 h 5530058"/>
              <a:gd name="T16" fmla="*/ 0 w 5653314"/>
              <a:gd name="T17" fmla="*/ 584162 h 553005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53314"/>
              <a:gd name="T28" fmla="*/ 0 h 5530058"/>
              <a:gd name="T29" fmla="*/ 5653314 w 5653314"/>
              <a:gd name="T30" fmla="*/ 5530058 h 553005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53314" h="5530058">
                <a:moveTo>
                  <a:pt x="0" y="625967"/>
                </a:moveTo>
                <a:cubicBezTo>
                  <a:pt x="0" y="116929"/>
                  <a:pt x="38007" y="6350"/>
                  <a:pt x="547045" y="6350"/>
                </a:cubicBezTo>
                <a:lnTo>
                  <a:pt x="5061819" y="0"/>
                </a:lnTo>
                <a:cubicBezTo>
                  <a:pt x="5570857" y="0"/>
                  <a:pt x="5653314" y="76107"/>
                  <a:pt x="5653314" y="585145"/>
                </a:cubicBezTo>
                <a:lnTo>
                  <a:pt x="5653314" y="4927133"/>
                </a:lnTo>
                <a:cubicBezTo>
                  <a:pt x="5653314" y="5436171"/>
                  <a:pt x="5601337" y="5530058"/>
                  <a:pt x="5092299" y="5530058"/>
                </a:cubicBezTo>
                <a:lnTo>
                  <a:pt x="599659" y="5523708"/>
                </a:lnTo>
                <a:cubicBezTo>
                  <a:pt x="90621" y="5523708"/>
                  <a:pt x="14514" y="5326951"/>
                  <a:pt x="14514" y="4817913"/>
                </a:cubicBezTo>
                <a:lnTo>
                  <a:pt x="0" y="625967"/>
                </a:lnTo>
                <a:close/>
              </a:path>
            </a:pathLst>
          </a:custGeom>
          <a:solidFill>
            <a:schemeClr val="bg1">
              <a:alpha val="38039"/>
            </a:scheme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67586" name="Picture 4" descr="ENG_one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0"/>
            <a:ext cx="1066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Rectangle 9"/>
          <p:cNvSpPr>
            <a:spLocks noChangeArrowheads="1"/>
          </p:cNvSpPr>
          <p:nvPr/>
        </p:nvSpPr>
        <p:spPr bwMode="auto">
          <a:xfrm>
            <a:off x="0" y="1295401"/>
            <a:ext cx="45720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200" b="1" dirty="0" smtClean="0">
                <a:solidFill>
                  <a:srgbClr val="003399"/>
                </a:solidFill>
                <a:latin typeface="Helvetica 55 Roman"/>
              </a:rPr>
              <a:t>Round-trip deluxe </a:t>
            </a:r>
            <a:r>
              <a:rPr lang="en-US" sz="2200" b="1" dirty="0">
                <a:solidFill>
                  <a:srgbClr val="003399"/>
                </a:solidFill>
                <a:latin typeface="Helvetica 55 Roman"/>
              </a:rPr>
              <a:t>motor </a:t>
            </a:r>
            <a:r>
              <a:rPr lang="en-US" sz="2200" b="1" dirty="0" smtClean="0">
                <a:solidFill>
                  <a:srgbClr val="003399"/>
                </a:solidFill>
                <a:latin typeface="Helvetica 55 Roman"/>
              </a:rPr>
              <a:t>coach transportation</a:t>
            </a:r>
            <a:endParaRPr lang="en-US" sz="2200" b="1" dirty="0">
              <a:solidFill>
                <a:srgbClr val="003399"/>
              </a:solidFill>
              <a:latin typeface="Helvetica 55 Roman"/>
            </a:endParaRPr>
          </a:p>
          <a:p>
            <a:pPr marL="342900" indent="-342900">
              <a:buFont typeface="Arial" charset="0"/>
              <a:buChar char="•"/>
            </a:pPr>
            <a:endParaRPr lang="en-US" sz="2200" b="1" dirty="0">
              <a:solidFill>
                <a:srgbClr val="003399"/>
              </a:solidFill>
              <a:latin typeface="Helvetica 55 Roman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200" b="1" dirty="0">
                <a:solidFill>
                  <a:srgbClr val="003399"/>
                </a:solidFill>
                <a:latin typeface="Helvetica 55 Roman"/>
              </a:rPr>
              <a:t>Superior tourist-class hotel accommodations</a:t>
            </a:r>
          </a:p>
          <a:p>
            <a:pPr marL="342900" indent="-342900">
              <a:buFont typeface="Arial" charset="0"/>
              <a:buChar char="•"/>
            </a:pPr>
            <a:endParaRPr lang="en-US" sz="2200" b="1" dirty="0">
              <a:solidFill>
                <a:srgbClr val="003399"/>
              </a:solidFill>
              <a:latin typeface="Helvetica 55 Roman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200" b="1" dirty="0">
                <a:solidFill>
                  <a:srgbClr val="003399"/>
                </a:solidFill>
                <a:latin typeface="Helvetica 55 Roman"/>
              </a:rPr>
              <a:t>Breakfasts  (4)</a:t>
            </a:r>
          </a:p>
          <a:p>
            <a:pPr marL="342900" indent="-342900">
              <a:buFont typeface="Arial" charset="0"/>
              <a:buChar char="•"/>
            </a:pPr>
            <a:endParaRPr lang="en-US" sz="2200" b="1" dirty="0">
              <a:solidFill>
                <a:srgbClr val="003399"/>
              </a:solidFill>
              <a:latin typeface="Helvetica 55 Roman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200" b="1" dirty="0">
                <a:solidFill>
                  <a:srgbClr val="003399"/>
                </a:solidFill>
                <a:latin typeface="Helvetica 55 Roman"/>
              </a:rPr>
              <a:t>Dinners </a:t>
            </a:r>
            <a:r>
              <a:rPr lang="en-US" sz="2200" b="1" dirty="0" smtClean="0">
                <a:solidFill>
                  <a:srgbClr val="003399"/>
                </a:solidFill>
                <a:latin typeface="Helvetica 55 Roman"/>
              </a:rPr>
              <a:t>(4)</a:t>
            </a:r>
            <a:endParaRPr lang="en-US" sz="2200" b="1" dirty="0">
              <a:solidFill>
                <a:srgbClr val="003399"/>
              </a:solidFill>
              <a:latin typeface="Helvetica 55 Roman"/>
            </a:endParaRPr>
          </a:p>
          <a:p>
            <a:pPr marL="342900" indent="-342900">
              <a:buFont typeface="Arial" charset="0"/>
              <a:buChar char="•"/>
            </a:pPr>
            <a:endParaRPr lang="en-US" sz="2200" b="1" dirty="0">
              <a:solidFill>
                <a:srgbClr val="003399"/>
              </a:solidFill>
              <a:latin typeface="Helvetica 55 Roman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200" b="1" dirty="0">
                <a:solidFill>
                  <a:srgbClr val="003399"/>
                </a:solidFill>
                <a:latin typeface="Helvetica 55 Roman"/>
              </a:rPr>
              <a:t>24/7 EF Tour Director</a:t>
            </a:r>
          </a:p>
          <a:p>
            <a:pPr marL="342900" indent="-342900">
              <a:buFont typeface="Arial" charset="0"/>
              <a:buChar char="•"/>
            </a:pPr>
            <a:endParaRPr lang="en-US" sz="2200" b="1" dirty="0">
              <a:solidFill>
                <a:srgbClr val="003399"/>
              </a:solidFill>
              <a:latin typeface="Helvetica 55 Roman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200" b="1" dirty="0">
                <a:solidFill>
                  <a:srgbClr val="003399"/>
                </a:solidFill>
                <a:latin typeface="Helvetica 55 Roman"/>
              </a:rPr>
              <a:t>Night Security </a:t>
            </a:r>
          </a:p>
          <a:p>
            <a:pPr marL="342900" indent="-342900">
              <a:buFont typeface="Arial" charset="0"/>
              <a:buChar char="•"/>
            </a:pPr>
            <a:endParaRPr lang="en-US" sz="2200" b="1" dirty="0">
              <a:solidFill>
                <a:srgbClr val="003399"/>
              </a:solidFill>
              <a:latin typeface="Helvetica 55 Roman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200" b="1" dirty="0">
                <a:solidFill>
                  <a:srgbClr val="003399"/>
                </a:solidFill>
                <a:latin typeface="Helvetica 55 Roman"/>
              </a:rPr>
              <a:t>Entrance fees to </a:t>
            </a:r>
            <a:r>
              <a:rPr lang="en-US" sz="2200" b="1" dirty="0" smtClean="0">
                <a:solidFill>
                  <a:srgbClr val="003399"/>
                </a:solidFill>
                <a:latin typeface="Helvetica 55 Roman"/>
              </a:rPr>
              <a:t>ALL </a:t>
            </a:r>
            <a:r>
              <a:rPr lang="en-US" sz="2200" b="1" dirty="0">
                <a:solidFill>
                  <a:srgbClr val="003399"/>
                </a:solidFill>
                <a:latin typeface="Helvetica 55 Roman"/>
              </a:rPr>
              <a:t>included activities and attractions</a:t>
            </a:r>
          </a:p>
        </p:txBody>
      </p:sp>
      <p:sp>
        <p:nvSpPr>
          <p:cNvPr id="67588" name="TextBox 11"/>
          <p:cNvSpPr txBox="1">
            <a:spLocks noChangeArrowheads="1"/>
          </p:cNvSpPr>
          <p:nvPr/>
        </p:nvSpPr>
        <p:spPr bwMode="auto">
          <a:xfrm>
            <a:off x="1684337" y="254000"/>
            <a:ext cx="7459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sz="3200" b="1" i="1" dirty="0">
                <a:solidFill>
                  <a:srgbClr val="C00000"/>
                </a:solidFill>
                <a:latin typeface="Helvetica" pitchFamily="34" charset="0"/>
              </a:rPr>
              <a:t>What’s included and what’s </a:t>
            </a:r>
            <a:r>
              <a:rPr lang="en-US" sz="3200" b="1" i="1" dirty="0" smtClean="0">
                <a:solidFill>
                  <a:srgbClr val="C00000"/>
                </a:solidFill>
                <a:latin typeface="Helvetica" pitchFamily="34" charset="0"/>
              </a:rPr>
              <a:t>not ?</a:t>
            </a:r>
            <a:endParaRPr lang="en-US" sz="3200" b="1" i="1" dirty="0">
              <a:solidFill>
                <a:srgbClr val="C00000"/>
              </a:solidFill>
              <a:latin typeface="Helvetica" pitchFamily="34" charset="0"/>
            </a:endParaRPr>
          </a:p>
        </p:txBody>
      </p:sp>
      <p:sp>
        <p:nvSpPr>
          <p:cNvPr id="67589" name="Rounded Rectangle 5"/>
          <p:cNvSpPr>
            <a:spLocks/>
          </p:cNvSpPr>
          <p:nvPr/>
        </p:nvSpPr>
        <p:spPr bwMode="auto">
          <a:xfrm>
            <a:off x="4714874" y="1219200"/>
            <a:ext cx="4429125" cy="5638800"/>
          </a:xfrm>
          <a:custGeom>
            <a:avLst/>
            <a:gdLst>
              <a:gd name="T0" fmla="*/ 0 w 5653314"/>
              <a:gd name="T1" fmla="*/ 584162 h 5530058"/>
              <a:gd name="T2" fmla="*/ 179678 w 5653314"/>
              <a:gd name="T3" fmla="*/ 5926 h 5530058"/>
              <a:gd name="T4" fmla="*/ 1662568 w 5653314"/>
              <a:gd name="T5" fmla="*/ 0 h 5530058"/>
              <a:gd name="T6" fmla="*/ 1856846 w 5653314"/>
              <a:gd name="T7" fmla="*/ 546067 h 5530058"/>
              <a:gd name="T8" fmla="*/ 1856846 w 5653314"/>
              <a:gd name="T9" fmla="*/ 4598073 h 5530058"/>
              <a:gd name="T10" fmla="*/ 1672579 w 5653314"/>
              <a:gd name="T11" fmla="*/ 5160732 h 5530058"/>
              <a:gd name="T12" fmla="*/ 196959 w 5653314"/>
              <a:gd name="T13" fmla="*/ 5154806 h 5530058"/>
              <a:gd name="T14" fmla="*/ 4767 w 5653314"/>
              <a:gd name="T15" fmla="*/ 4496150 h 5530058"/>
              <a:gd name="T16" fmla="*/ 0 w 5653314"/>
              <a:gd name="T17" fmla="*/ 584162 h 553005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53314"/>
              <a:gd name="T28" fmla="*/ 0 h 5530058"/>
              <a:gd name="T29" fmla="*/ 5653314 w 5653314"/>
              <a:gd name="T30" fmla="*/ 5530058 h 553005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53314" h="5530058">
                <a:moveTo>
                  <a:pt x="0" y="625967"/>
                </a:moveTo>
                <a:cubicBezTo>
                  <a:pt x="0" y="116929"/>
                  <a:pt x="38007" y="6350"/>
                  <a:pt x="547045" y="6350"/>
                </a:cubicBezTo>
                <a:lnTo>
                  <a:pt x="5061819" y="0"/>
                </a:lnTo>
                <a:cubicBezTo>
                  <a:pt x="5570857" y="0"/>
                  <a:pt x="5653314" y="76107"/>
                  <a:pt x="5653314" y="585145"/>
                </a:cubicBezTo>
                <a:lnTo>
                  <a:pt x="5653314" y="4927133"/>
                </a:lnTo>
                <a:cubicBezTo>
                  <a:pt x="5653314" y="5436171"/>
                  <a:pt x="5601337" y="5530058"/>
                  <a:pt x="5092299" y="5530058"/>
                </a:cubicBezTo>
                <a:lnTo>
                  <a:pt x="599659" y="5523708"/>
                </a:lnTo>
                <a:cubicBezTo>
                  <a:pt x="90621" y="5523708"/>
                  <a:pt x="14514" y="5326951"/>
                  <a:pt x="14514" y="4817913"/>
                </a:cubicBezTo>
                <a:lnTo>
                  <a:pt x="0" y="625967"/>
                </a:lnTo>
                <a:close/>
              </a:path>
            </a:pathLst>
          </a:custGeom>
          <a:solidFill>
            <a:schemeClr val="bg1">
              <a:alpha val="38039"/>
            </a:scheme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1447800"/>
            <a:ext cx="4038600" cy="331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spcBef>
                <a:spcPct val="20000"/>
              </a:spcBef>
              <a:buClr>
                <a:schemeClr val="bg1"/>
              </a:buClr>
              <a:buFont typeface="Arial" charset="0"/>
              <a:buChar char="•"/>
            </a:pPr>
            <a:r>
              <a:rPr lang="en-US" sz="2200" b="1" dirty="0">
                <a:solidFill>
                  <a:srgbClr val="003399"/>
                </a:solidFill>
                <a:latin typeface="Helvetica 55 Roman"/>
              </a:rPr>
              <a:t>Lunches </a:t>
            </a: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buClr>
                <a:schemeClr val="bg1"/>
              </a:buClr>
              <a:buFont typeface="Wingdings" pitchFamily="2" charset="2"/>
              <a:buNone/>
            </a:pPr>
            <a:endParaRPr lang="en-US" sz="2200" b="1" dirty="0">
              <a:solidFill>
                <a:srgbClr val="003399"/>
              </a:solidFill>
              <a:latin typeface="Helvetica 55 Roman"/>
            </a:endParaRP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buClr>
                <a:schemeClr val="bg1"/>
              </a:buClr>
              <a:buFont typeface="Arial" charset="0"/>
              <a:buChar char="•"/>
            </a:pPr>
            <a:r>
              <a:rPr lang="en-US" sz="2200" b="1" dirty="0">
                <a:solidFill>
                  <a:srgbClr val="003399"/>
                </a:solidFill>
                <a:latin typeface="Helvetica 55 Roman"/>
              </a:rPr>
              <a:t>Personal spending money</a:t>
            </a: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buClr>
                <a:schemeClr val="bg1"/>
              </a:buClr>
              <a:buFont typeface="Wingdings" pitchFamily="2" charset="2"/>
              <a:buNone/>
            </a:pPr>
            <a:endParaRPr lang="en-US" sz="2200" b="1" dirty="0">
              <a:solidFill>
                <a:srgbClr val="003399"/>
              </a:solidFill>
              <a:latin typeface="Helvetica 55 Roman"/>
              <a:cs typeface="Times New Roman" pitchFamily="18" charset="0"/>
            </a:endParaRP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buClr>
                <a:schemeClr val="bg1"/>
              </a:buClr>
              <a:buFont typeface="Arial" charset="0"/>
              <a:buChar char="•"/>
            </a:pPr>
            <a:r>
              <a:rPr lang="en-US" sz="2200" b="1" dirty="0">
                <a:solidFill>
                  <a:srgbClr val="003399"/>
                </a:solidFill>
                <a:latin typeface="Helvetica 55 Roman"/>
              </a:rPr>
              <a:t>Optional insurance</a:t>
            </a: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buClr>
                <a:schemeClr val="bg1"/>
              </a:buClr>
              <a:buFont typeface="Arial" charset="0"/>
              <a:buChar char="•"/>
            </a:pPr>
            <a:endParaRPr lang="en-US" sz="2200" b="1" dirty="0">
              <a:solidFill>
                <a:srgbClr val="003399"/>
              </a:solidFill>
              <a:latin typeface="Helvetica 55 Roman"/>
            </a:endParaRP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buClr>
                <a:schemeClr val="bg1"/>
              </a:buClr>
              <a:buFont typeface="Arial" charset="0"/>
              <a:buChar char="•"/>
            </a:pPr>
            <a:r>
              <a:rPr lang="en-US" sz="2200" b="1" dirty="0">
                <a:solidFill>
                  <a:srgbClr val="003399"/>
                </a:solidFill>
                <a:latin typeface="Helvetica 55 Roman"/>
              </a:rPr>
              <a:t>Applicable Passport </a:t>
            </a:r>
            <a:r>
              <a:rPr lang="en-US" sz="2200" b="1" dirty="0" smtClean="0">
                <a:solidFill>
                  <a:srgbClr val="003399"/>
                </a:solidFill>
                <a:latin typeface="Helvetica 55 Roman"/>
              </a:rPr>
              <a:t>Fee</a:t>
            </a:r>
            <a:endParaRPr lang="en-US" sz="2200" b="1" dirty="0">
              <a:solidFill>
                <a:srgbClr val="003399"/>
              </a:solidFill>
              <a:latin typeface="Helvetica 55 Roman"/>
            </a:endParaRP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buClr>
                <a:schemeClr val="bg1"/>
              </a:buClr>
              <a:buFont typeface="Arial" charset="0"/>
              <a:buChar char="•"/>
            </a:pPr>
            <a:endParaRPr lang="en-US" dirty="0">
              <a:solidFill>
                <a:schemeClr val="bg1"/>
              </a:solidFill>
              <a:latin typeface="Helvetica 55 Roman"/>
            </a:endParaRP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buClr>
                <a:schemeClr val="bg1"/>
              </a:buClr>
              <a:buFont typeface="Wingdings" pitchFamily="2" charset="2"/>
              <a:buNone/>
            </a:pPr>
            <a:endParaRPr lang="en-US" dirty="0">
              <a:solidFill>
                <a:schemeClr val="bg1"/>
              </a:solidFill>
              <a:latin typeface="Helvetica 55 Roman"/>
            </a:endParaRP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buClr>
                <a:schemeClr val="bg1"/>
              </a:buClr>
              <a:buFont typeface="Arial" charset="0"/>
              <a:buChar char="•"/>
            </a:pPr>
            <a:endParaRPr lang="en-US" dirty="0">
              <a:solidFill>
                <a:schemeClr val="bg1"/>
              </a:solidFill>
              <a:latin typeface="Helvetica 55 Roman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	            Cost of the Trip </a:t>
            </a:r>
          </a:p>
        </p:txBody>
      </p:sp>
      <p:sp>
        <p:nvSpPr>
          <p:cNvPr id="69634" name="Content Placeholder 2"/>
          <p:cNvSpPr>
            <a:spLocks noGrp="1"/>
          </p:cNvSpPr>
          <p:nvPr>
            <p:ph idx="1"/>
          </p:nvPr>
        </p:nvSpPr>
        <p:spPr>
          <a:xfrm>
            <a:off x="76200" y="914401"/>
            <a:ext cx="9067799" cy="5943600"/>
          </a:xfrm>
        </p:spPr>
        <p:txBody>
          <a:bodyPr/>
          <a:lstStyle/>
          <a:p>
            <a:pPr>
              <a:buFontTx/>
              <a:buNone/>
            </a:pPr>
            <a:r>
              <a:rPr lang="en-CA" sz="2400" dirty="0" smtClean="0">
                <a:solidFill>
                  <a:schemeClr val="tx1"/>
                </a:solidFill>
              </a:rPr>
              <a:t>The program fees for this trip are variable, depending upon the number of students participating.</a:t>
            </a:r>
          </a:p>
          <a:p>
            <a:endParaRPr lang="en-CA" sz="2000" dirty="0" smtClean="0"/>
          </a:p>
          <a:p>
            <a:pPr>
              <a:buFontTx/>
              <a:buNone/>
            </a:pPr>
            <a:r>
              <a:rPr lang="en-CA" sz="2000" b="1" dirty="0" smtClean="0">
                <a:solidFill>
                  <a:schemeClr val="tx1"/>
                </a:solidFill>
              </a:rPr>
              <a:t>     </a:t>
            </a:r>
            <a:r>
              <a:rPr lang="en-CA" sz="2000" b="1" u="sng" dirty="0" smtClean="0">
                <a:solidFill>
                  <a:schemeClr val="tx1"/>
                </a:solidFill>
              </a:rPr>
              <a:t># of Participants </a:t>
            </a:r>
            <a:r>
              <a:rPr lang="en-CA" sz="2000" b="1" dirty="0" smtClean="0">
                <a:solidFill>
                  <a:schemeClr val="tx1"/>
                </a:solidFill>
              </a:rPr>
              <a:t>			</a:t>
            </a:r>
            <a:r>
              <a:rPr lang="en-CA" sz="2000" b="1" u="sng" dirty="0" smtClean="0">
                <a:solidFill>
                  <a:schemeClr val="tx1"/>
                </a:solidFill>
              </a:rPr>
              <a:t>Program Fee </a:t>
            </a:r>
            <a:endParaRPr lang="en-CA" sz="2400" dirty="0" smtClean="0">
              <a:solidFill>
                <a:schemeClr val="tx1"/>
              </a:solidFill>
            </a:endParaRPr>
          </a:p>
          <a:p>
            <a:pPr>
              <a:buFontTx/>
              <a:buNone/>
            </a:pPr>
            <a:r>
              <a:rPr lang="en-CA" sz="2400" dirty="0" smtClean="0">
                <a:solidFill>
                  <a:schemeClr val="tx1"/>
                </a:solidFill>
              </a:rPr>
              <a:t>		</a:t>
            </a:r>
            <a:r>
              <a:rPr lang="en-CA" sz="2800" dirty="0" smtClean="0">
                <a:solidFill>
                  <a:schemeClr val="tx1"/>
                </a:solidFill>
              </a:rPr>
              <a:t>30 – 34				     $1025</a:t>
            </a:r>
          </a:p>
          <a:p>
            <a:pPr>
              <a:buFontTx/>
              <a:buNone/>
            </a:pPr>
            <a:r>
              <a:rPr lang="en-CA" sz="2800" dirty="0" smtClean="0">
                <a:solidFill>
                  <a:schemeClr val="tx1"/>
                </a:solidFill>
              </a:rPr>
              <a:t>		35 – 39				     $975 </a:t>
            </a:r>
          </a:p>
          <a:p>
            <a:pPr>
              <a:buFontTx/>
              <a:buNone/>
            </a:pPr>
            <a:r>
              <a:rPr lang="en-CA" sz="2800" dirty="0" smtClean="0">
                <a:solidFill>
                  <a:schemeClr val="tx1"/>
                </a:solidFill>
              </a:rPr>
              <a:t>		40 +					</a:t>
            </a:r>
            <a:r>
              <a:rPr lang="en-CA" sz="2800" b="1" dirty="0" smtClean="0">
                <a:solidFill>
                  <a:srgbClr val="FF0000"/>
                </a:solidFill>
              </a:rPr>
              <a:t>     </a:t>
            </a:r>
            <a:r>
              <a:rPr lang="en-CA" sz="2800" b="1" dirty="0" smtClean="0">
                <a:solidFill>
                  <a:srgbClr val="C00000"/>
                </a:solidFill>
              </a:rPr>
              <a:t>$945     </a:t>
            </a:r>
          </a:p>
          <a:p>
            <a:pPr>
              <a:buFontTx/>
              <a:buNone/>
            </a:pPr>
            <a:endParaRPr lang="en-CA" sz="2400" b="1" dirty="0">
              <a:solidFill>
                <a:srgbClr val="C00000"/>
              </a:solidFill>
            </a:endParaRPr>
          </a:p>
          <a:p>
            <a:pPr>
              <a:buFontTx/>
              <a:buNone/>
            </a:pPr>
            <a:r>
              <a:rPr lang="en-CA" sz="2400" b="1" dirty="0">
                <a:solidFill>
                  <a:schemeClr val="tx1"/>
                </a:solidFill>
              </a:rPr>
              <a:t>*</a:t>
            </a:r>
            <a:r>
              <a:rPr lang="en-CA" sz="2400" b="1" dirty="0" smtClean="0">
                <a:solidFill>
                  <a:srgbClr val="C00000"/>
                </a:solidFill>
              </a:rPr>
              <a:t> </a:t>
            </a:r>
            <a:r>
              <a:rPr lang="en-CA" sz="2800" b="1" dirty="0" smtClean="0">
                <a:solidFill>
                  <a:schemeClr val="tx1"/>
                </a:solidFill>
              </a:rPr>
              <a:t>$99</a:t>
            </a:r>
            <a:r>
              <a:rPr lang="en-CA" sz="2800" b="1" dirty="0" smtClean="0">
                <a:solidFill>
                  <a:srgbClr val="C00000"/>
                </a:solidFill>
              </a:rPr>
              <a:t> </a:t>
            </a:r>
            <a:r>
              <a:rPr lang="en-CA" sz="2800" b="1" dirty="0" smtClean="0">
                <a:solidFill>
                  <a:schemeClr val="tx1"/>
                </a:solidFill>
              </a:rPr>
              <a:t>upon enrollment by October 15</a:t>
            </a:r>
            <a:r>
              <a:rPr lang="en-CA" sz="2800" b="1" baseline="30000" dirty="0" smtClean="0">
                <a:solidFill>
                  <a:schemeClr val="tx1"/>
                </a:solidFill>
              </a:rPr>
              <a:t>th</a:t>
            </a:r>
            <a:r>
              <a:rPr lang="en-CA" sz="2800" b="1" dirty="0" smtClean="0">
                <a:solidFill>
                  <a:schemeClr val="tx1"/>
                </a:solidFill>
              </a:rPr>
              <a:t> 2015</a:t>
            </a:r>
            <a:endParaRPr lang="en-CA" sz="2800" b="1" dirty="0" smtClean="0">
              <a:solidFill>
                <a:srgbClr val="C00000"/>
              </a:solidFill>
            </a:endParaRPr>
          </a:p>
          <a:p>
            <a:pPr>
              <a:buFontTx/>
              <a:buNone/>
            </a:pPr>
            <a:r>
              <a:rPr lang="en-CA" sz="2400" dirty="0" smtClean="0">
                <a:solidFill>
                  <a:schemeClr val="tx1"/>
                </a:solidFill>
              </a:rPr>
              <a:t>_________________________________________</a:t>
            </a:r>
          </a:p>
          <a:p>
            <a:pPr>
              <a:buFontTx/>
              <a:buNone/>
            </a:pPr>
            <a:r>
              <a:rPr lang="en-CA" sz="2400" b="1" u="sng" dirty="0" smtClean="0">
                <a:solidFill>
                  <a:schemeClr val="tx1"/>
                </a:solidFill>
              </a:rPr>
              <a:t>Additional Fees</a:t>
            </a:r>
            <a:r>
              <a:rPr lang="en-CA" sz="2400" dirty="0" smtClean="0">
                <a:solidFill>
                  <a:schemeClr val="tx1"/>
                </a:solidFill>
              </a:rPr>
              <a:t>:</a:t>
            </a:r>
          </a:p>
          <a:p>
            <a:pPr>
              <a:buFontTx/>
              <a:buNone/>
            </a:pPr>
            <a:endParaRPr lang="en-CA" sz="2400" dirty="0" smtClean="0">
              <a:solidFill>
                <a:schemeClr val="tx1"/>
              </a:solidFill>
            </a:endParaRPr>
          </a:p>
          <a:p>
            <a:pPr>
              <a:buFontTx/>
              <a:buNone/>
            </a:pPr>
            <a:r>
              <a:rPr lang="en-CA" sz="2800" dirty="0" smtClean="0">
                <a:solidFill>
                  <a:schemeClr val="tx1"/>
                </a:solidFill>
              </a:rPr>
              <a:t>All-inclusive Insurance (optional)</a:t>
            </a:r>
            <a:r>
              <a:rPr lang="en-CA" sz="2800" dirty="0">
                <a:solidFill>
                  <a:schemeClr val="tx1"/>
                </a:solidFill>
              </a:rPr>
              <a:t> </a:t>
            </a:r>
            <a:r>
              <a:rPr lang="en-CA" sz="2800" dirty="0" smtClean="0">
                <a:solidFill>
                  <a:schemeClr val="tx1"/>
                </a:solidFill>
              </a:rPr>
              <a:t>        $60</a:t>
            </a:r>
          </a:p>
          <a:p>
            <a:pPr>
              <a:buFontTx/>
              <a:buNone/>
            </a:pPr>
            <a:endParaRPr lang="en-CA" sz="2800" dirty="0" smtClean="0">
              <a:solidFill>
                <a:schemeClr val="tx1"/>
              </a:solidFill>
            </a:endParaRPr>
          </a:p>
          <a:p>
            <a:pPr>
              <a:buFontTx/>
              <a:buNone/>
            </a:pPr>
            <a:endParaRPr lang="en-CA" sz="2000" dirty="0" smtClean="0">
              <a:solidFill>
                <a:schemeClr val="tx1"/>
              </a:solidFill>
            </a:endParaRPr>
          </a:p>
          <a:p>
            <a:pPr>
              <a:buFontTx/>
              <a:buNone/>
            </a:pPr>
            <a:endParaRPr lang="en-CA" sz="20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ounded Rectangle 5"/>
          <p:cNvSpPr>
            <a:spLocks/>
          </p:cNvSpPr>
          <p:nvPr/>
        </p:nvSpPr>
        <p:spPr bwMode="auto">
          <a:xfrm>
            <a:off x="0" y="1371600"/>
            <a:ext cx="9144000" cy="5486400"/>
          </a:xfrm>
          <a:custGeom>
            <a:avLst/>
            <a:gdLst>
              <a:gd name="T0" fmla="*/ 0 w 5653314"/>
              <a:gd name="T1" fmla="*/ 513121 h 5530058"/>
              <a:gd name="T2" fmla="*/ 547001 w 5653314"/>
              <a:gd name="T3" fmla="*/ 5205 h 5530058"/>
              <a:gd name="T4" fmla="*/ 5061416 w 5653314"/>
              <a:gd name="T5" fmla="*/ 0 h 5530058"/>
              <a:gd name="T6" fmla="*/ 5652864 w 5653314"/>
              <a:gd name="T7" fmla="*/ 479658 h 5530058"/>
              <a:gd name="T8" fmla="*/ 5652864 w 5653314"/>
              <a:gd name="T9" fmla="*/ 4038897 h 5530058"/>
              <a:gd name="T10" fmla="*/ 5091890 w 5653314"/>
              <a:gd name="T11" fmla="*/ 4533133 h 5530058"/>
              <a:gd name="T12" fmla="*/ 599611 w 5653314"/>
              <a:gd name="T13" fmla="*/ 4527926 h 5530058"/>
              <a:gd name="T14" fmla="*/ 14512 w 5653314"/>
              <a:gd name="T15" fmla="*/ 3949367 h 5530058"/>
              <a:gd name="T16" fmla="*/ 0 w 5653314"/>
              <a:gd name="T17" fmla="*/ 513121 h 553005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53314"/>
              <a:gd name="T28" fmla="*/ 0 h 5530058"/>
              <a:gd name="T29" fmla="*/ 5653314 w 5653314"/>
              <a:gd name="T30" fmla="*/ 5530058 h 553005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53314" h="5530058">
                <a:moveTo>
                  <a:pt x="0" y="625967"/>
                </a:moveTo>
                <a:cubicBezTo>
                  <a:pt x="0" y="116929"/>
                  <a:pt x="38007" y="6350"/>
                  <a:pt x="547045" y="6350"/>
                </a:cubicBezTo>
                <a:lnTo>
                  <a:pt x="5061819" y="0"/>
                </a:lnTo>
                <a:cubicBezTo>
                  <a:pt x="5570857" y="0"/>
                  <a:pt x="5653314" y="76107"/>
                  <a:pt x="5653314" y="585145"/>
                </a:cubicBezTo>
                <a:lnTo>
                  <a:pt x="5653314" y="4927133"/>
                </a:lnTo>
                <a:cubicBezTo>
                  <a:pt x="5653314" y="5436171"/>
                  <a:pt x="5601337" y="5530058"/>
                  <a:pt x="5092299" y="5530058"/>
                </a:cubicBezTo>
                <a:lnTo>
                  <a:pt x="599659" y="5523708"/>
                </a:lnTo>
                <a:cubicBezTo>
                  <a:pt x="90621" y="5523708"/>
                  <a:pt x="14514" y="5326951"/>
                  <a:pt x="14514" y="4817913"/>
                </a:cubicBezTo>
                <a:lnTo>
                  <a:pt x="0" y="625967"/>
                </a:lnTo>
                <a:close/>
              </a:path>
            </a:pathLst>
          </a:custGeom>
          <a:solidFill>
            <a:schemeClr val="bg1">
              <a:alpha val="38039"/>
            </a:scheme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9458" name="Picture 4" descr="ENG_onel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-76200"/>
            <a:ext cx="1066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9"/>
          <p:cNvSpPr>
            <a:spLocks noChangeArrowheads="1"/>
          </p:cNvSpPr>
          <p:nvPr/>
        </p:nvSpPr>
        <p:spPr bwMode="auto">
          <a:xfrm>
            <a:off x="533400" y="1524000"/>
            <a:ext cx="8153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sz="2400" b="1" dirty="0">
                <a:solidFill>
                  <a:schemeClr val="bg1"/>
                </a:solidFill>
                <a:latin typeface="Helvetica 55 Roman"/>
              </a:rPr>
              <a:t>Make a lasting impact</a:t>
            </a:r>
          </a:p>
          <a:p>
            <a:pPr lvl="1">
              <a:spcBef>
                <a:spcPct val="20000"/>
              </a:spcBef>
              <a:buFont typeface="Wingdings" pitchFamily="2" charset="2"/>
              <a:buNone/>
            </a:pPr>
            <a:r>
              <a:rPr lang="en-US" sz="2400" dirty="0">
                <a:solidFill>
                  <a:schemeClr val="accent2"/>
                </a:solidFill>
                <a:latin typeface="Helvetica 55 Roman"/>
              </a:rPr>
              <a:t>Travel encourages </a:t>
            </a:r>
            <a:r>
              <a:rPr lang="en-US" sz="2400" b="1" dirty="0">
                <a:solidFill>
                  <a:schemeClr val="accent2"/>
                </a:solidFill>
                <a:latin typeface="Helvetica 55 Roman"/>
              </a:rPr>
              <a:t>independence</a:t>
            </a:r>
            <a:r>
              <a:rPr lang="en-US" sz="2400" dirty="0">
                <a:solidFill>
                  <a:schemeClr val="accent2"/>
                </a:solidFill>
                <a:latin typeface="Helvetica 55 Roman"/>
              </a:rPr>
              <a:t> and opens our eyes to </a:t>
            </a:r>
            <a:r>
              <a:rPr lang="en-US" sz="2400" b="1" dirty="0">
                <a:solidFill>
                  <a:schemeClr val="accent2"/>
                </a:solidFill>
                <a:latin typeface="Helvetica 55 Roman"/>
              </a:rPr>
              <a:t>new points of view</a:t>
            </a:r>
            <a:r>
              <a:rPr lang="en-US" sz="2400" dirty="0">
                <a:solidFill>
                  <a:schemeClr val="accent2"/>
                </a:solidFill>
                <a:latin typeface="Helvetica 55 Roman"/>
              </a:rPr>
              <a:t>. Participants return home more curious about the world around them and more </a:t>
            </a:r>
            <a:r>
              <a:rPr lang="en-US" sz="2400" b="1" dirty="0">
                <a:solidFill>
                  <a:schemeClr val="accent2"/>
                </a:solidFill>
                <a:latin typeface="Helvetica 55 Roman"/>
              </a:rPr>
              <a:t>aware</a:t>
            </a:r>
            <a:r>
              <a:rPr lang="en-US" sz="2400" dirty="0">
                <a:solidFill>
                  <a:schemeClr val="accent2"/>
                </a:solidFill>
                <a:latin typeface="Helvetica 55 Roman"/>
              </a:rPr>
              <a:t> of themselves.</a:t>
            </a: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sz="2400" b="1" dirty="0">
                <a:solidFill>
                  <a:schemeClr val="bg1"/>
                </a:solidFill>
                <a:latin typeface="Helvetica 55 Roman"/>
              </a:rPr>
              <a:t>Prepare them for success</a:t>
            </a:r>
          </a:p>
          <a:p>
            <a:pPr lvl="1">
              <a:spcBef>
                <a:spcPct val="20000"/>
              </a:spcBef>
              <a:buFont typeface="Wingdings" pitchFamily="2" charset="2"/>
              <a:buNone/>
            </a:pPr>
            <a:r>
              <a:rPr lang="en-US" sz="2400" dirty="0">
                <a:solidFill>
                  <a:schemeClr val="accent2"/>
                </a:solidFill>
                <a:latin typeface="Helvetica 55 Roman"/>
              </a:rPr>
              <a:t>Students who travel abroad gain a </a:t>
            </a:r>
            <a:r>
              <a:rPr lang="en-US" sz="2400" b="1" dirty="0">
                <a:solidFill>
                  <a:schemeClr val="accent2"/>
                </a:solidFill>
                <a:latin typeface="Helvetica 55 Roman"/>
              </a:rPr>
              <a:t>new appreciation for education</a:t>
            </a:r>
            <a:r>
              <a:rPr lang="en-US" sz="2400" dirty="0">
                <a:solidFill>
                  <a:schemeClr val="accent2"/>
                </a:solidFill>
                <a:latin typeface="Helvetica 55 Roman"/>
              </a:rPr>
              <a:t> and everything the </a:t>
            </a:r>
            <a:r>
              <a:rPr lang="en-US" sz="2400" b="1" dirty="0">
                <a:solidFill>
                  <a:schemeClr val="accent2"/>
                </a:solidFill>
                <a:latin typeface="Helvetica 55 Roman"/>
              </a:rPr>
              <a:t>world</a:t>
            </a:r>
            <a:r>
              <a:rPr lang="en-US" sz="2400" dirty="0">
                <a:solidFill>
                  <a:schemeClr val="accent2"/>
                </a:solidFill>
                <a:latin typeface="Helvetica 55 Roman"/>
              </a:rPr>
              <a:t> has to offer them.</a:t>
            </a: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sz="2400" b="1" dirty="0">
                <a:solidFill>
                  <a:schemeClr val="bg1"/>
                </a:solidFill>
                <a:latin typeface="Helvetica 55 Roman"/>
              </a:rPr>
              <a:t>Bring classroom lessons to life</a:t>
            </a:r>
          </a:p>
          <a:p>
            <a:pPr lvl="1">
              <a:spcBef>
                <a:spcPct val="20000"/>
              </a:spcBef>
              <a:buFont typeface="Wingdings" pitchFamily="2" charset="2"/>
              <a:buNone/>
            </a:pPr>
            <a:r>
              <a:rPr lang="en-US" sz="2400" dirty="0">
                <a:solidFill>
                  <a:schemeClr val="accent2"/>
                </a:solidFill>
                <a:latin typeface="Helvetica 55 Roman"/>
              </a:rPr>
              <a:t>Teach history where it happened, </a:t>
            </a:r>
            <a:r>
              <a:rPr lang="en-US" sz="2400" b="1" dirty="0">
                <a:solidFill>
                  <a:schemeClr val="accent2"/>
                </a:solidFill>
                <a:latin typeface="Helvetica 55 Roman"/>
              </a:rPr>
              <a:t>languages</a:t>
            </a:r>
            <a:r>
              <a:rPr lang="en-US" sz="2400" dirty="0">
                <a:solidFill>
                  <a:schemeClr val="accent2"/>
                </a:solidFill>
                <a:latin typeface="Helvetica 55 Roman"/>
              </a:rPr>
              <a:t> where they are spoken and </a:t>
            </a:r>
            <a:r>
              <a:rPr lang="en-US" sz="2400" b="1" dirty="0">
                <a:solidFill>
                  <a:schemeClr val="accent2"/>
                </a:solidFill>
                <a:latin typeface="Helvetica 55 Roman"/>
              </a:rPr>
              <a:t>cultures</a:t>
            </a:r>
            <a:r>
              <a:rPr lang="en-US" sz="2400" dirty="0">
                <a:solidFill>
                  <a:schemeClr val="accent2"/>
                </a:solidFill>
                <a:latin typeface="Helvetica 55 Roman"/>
              </a:rPr>
              <a:t> where they are lived.</a:t>
            </a:r>
          </a:p>
          <a:p>
            <a:pPr lvl="1">
              <a:spcBef>
                <a:spcPct val="20000"/>
              </a:spcBef>
              <a:buFont typeface="Wingdings" pitchFamily="2" charset="2"/>
              <a:buNone/>
            </a:pPr>
            <a:endParaRPr lang="en-US" sz="1400" b="1" dirty="0">
              <a:solidFill>
                <a:schemeClr val="accent2"/>
              </a:solidFill>
              <a:latin typeface="Helvetica 55 Roman"/>
            </a:endParaRPr>
          </a:p>
        </p:txBody>
      </p:sp>
      <p:sp>
        <p:nvSpPr>
          <p:cNvPr id="19460" name="TextBox 11"/>
          <p:cNvSpPr txBox="1">
            <a:spLocks noChangeArrowheads="1"/>
          </p:cNvSpPr>
          <p:nvPr/>
        </p:nvSpPr>
        <p:spPr bwMode="auto">
          <a:xfrm>
            <a:off x="1608138" y="152400"/>
            <a:ext cx="7459662" cy="117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sz="3200" b="1" i="1" dirty="0">
                <a:solidFill>
                  <a:srgbClr val="C00000"/>
                </a:solidFill>
                <a:latin typeface="Helvetica" pitchFamily="34" charset="0"/>
              </a:rPr>
              <a:t>Educational Travel…</a:t>
            </a: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sz="3200" b="1" i="1" dirty="0">
                <a:solidFill>
                  <a:srgbClr val="C00000"/>
                </a:solidFill>
                <a:latin typeface="Helvetica" pitchFamily="34" charset="0"/>
              </a:rPr>
              <a:t>			</a:t>
            </a:r>
            <a:r>
              <a:rPr lang="en-US" sz="3200" b="1" i="1" dirty="0" smtClean="0">
                <a:solidFill>
                  <a:srgbClr val="C00000"/>
                </a:solidFill>
                <a:latin typeface="Helvetica" pitchFamily="34" charset="0"/>
              </a:rPr>
              <a:t>why </a:t>
            </a:r>
            <a:r>
              <a:rPr lang="en-US" sz="3200" b="1" i="1" dirty="0">
                <a:solidFill>
                  <a:srgbClr val="C00000"/>
                </a:solidFill>
                <a:latin typeface="Helvetica" pitchFamily="34" charset="0"/>
              </a:rPr>
              <a:t>is it </a:t>
            </a:r>
            <a:r>
              <a:rPr lang="en-US" sz="3200" b="1" i="1" dirty="0" smtClean="0">
                <a:solidFill>
                  <a:srgbClr val="C00000"/>
                </a:solidFill>
                <a:latin typeface="Helvetica" pitchFamily="34" charset="0"/>
              </a:rPr>
              <a:t>important ?</a:t>
            </a:r>
            <a:endParaRPr lang="en-US" sz="3200" b="1" i="1" dirty="0">
              <a:solidFill>
                <a:srgbClr val="C00000"/>
              </a:solidFill>
              <a:latin typeface="Helvetica" pitchFamily="34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		       How to Enrol</a:t>
            </a:r>
          </a:p>
        </p:txBody>
      </p:sp>
      <p:sp>
        <p:nvSpPr>
          <p:cNvPr id="76802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610600" cy="5534025"/>
          </a:xfrm>
        </p:spPr>
        <p:txBody>
          <a:bodyPr/>
          <a:lstStyle/>
          <a:p>
            <a:pPr>
              <a:buFontTx/>
              <a:buNone/>
            </a:pPr>
            <a:r>
              <a:rPr lang="en-CA" dirty="0" smtClean="0"/>
              <a:t>   </a:t>
            </a:r>
            <a:endParaRPr lang="en-CA" sz="2800" dirty="0" smtClean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4300" y="914400"/>
            <a:ext cx="8915400" cy="596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b="1" dirty="0">
                <a:solidFill>
                  <a:schemeClr val="bg1"/>
                </a:solidFill>
                <a:latin typeface="+mn-lt"/>
              </a:rPr>
              <a:t>Option 1:</a:t>
            </a:r>
            <a:r>
              <a:rPr lang="en-US" dirty="0">
                <a:solidFill>
                  <a:schemeClr val="bg1"/>
                </a:solidFill>
                <a:latin typeface="Helvetica 55 Roman"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dirty="0">
              <a:solidFill>
                <a:schemeClr val="bg1"/>
              </a:solidFill>
              <a:latin typeface="Helvetica 55 Roman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Enrol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online by entering your tour number  </a:t>
            </a:r>
            <a:r>
              <a:rPr lang="en-CA" sz="2800" b="1" dirty="0">
                <a:solidFill>
                  <a:schemeClr val="tx1"/>
                </a:solidFill>
                <a:latin typeface="+mj-lt"/>
                <a:cs typeface="Helvetica" panose="020B0604020202020204" pitchFamily="34" charset="0"/>
              </a:rPr>
              <a:t>1666428UM 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at </a:t>
            </a:r>
            <a:r>
              <a:rPr lang="en-US" sz="2800" i="1" u="sng" dirty="0">
                <a:solidFill>
                  <a:schemeClr val="tx1"/>
                </a:solidFill>
                <a:latin typeface="+mj-lt"/>
              </a:rPr>
              <a:t>www.eftours.ca/enrol</a:t>
            </a:r>
            <a:r>
              <a:rPr lang="en-US" sz="2800" i="1" dirty="0">
                <a:solidFill>
                  <a:schemeClr val="tx1"/>
                </a:solidFill>
                <a:latin typeface="+mj-lt"/>
              </a:rPr>
              <a:t> </a:t>
            </a:r>
            <a:endParaRPr lang="en-US" sz="2800" i="1" dirty="0" smtClean="0">
              <a:solidFill>
                <a:schemeClr val="tx1"/>
              </a:solidFill>
              <a:latin typeface="+mj-lt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dirty="0">
              <a:solidFill>
                <a:srgbClr val="003399"/>
              </a:solidFill>
              <a:latin typeface="Helvetica 55 Roman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b="1" dirty="0">
                <a:solidFill>
                  <a:schemeClr val="bg1"/>
                </a:solidFill>
                <a:latin typeface="+mn-lt"/>
              </a:rPr>
              <a:t>Option 2: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dirty="0">
              <a:solidFill>
                <a:schemeClr val="tx1"/>
              </a:solidFill>
              <a:latin typeface="Helvetica 55 Roman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 smtClean="0">
                <a:solidFill>
                  <a:schemeClr val="tx1"/>
                </a:solidFill>
                <a:latin typeface="+mn-lt"/>
              </a:rPr>
              <a:t>Call </a:t>
            </a:r>
            <a:r>
              <a:rPr lang="en-US" sz="2800" dirty="0">
                <a:solidFill>
                  <a:schemeClr val="tx1"/>
                </a:solidFill>
                <a:latin typeface="+mn-lt"/>
              </a:rPr>
              <a:t>EF’s Customer Service number at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 smtClean="0">
                <a:solidFill>
                  <a:schemeClr val="tx1"/>
                </a:solidFill>
                <a:latin typeface="+mn-lt"/>
              </a:rPr>
              <a:t>1-800-263-2806 </a:t>
            </a:r>
            <a:r>
              <a:rPr lang="en-US" sz="2800" dirty="0">
                <a:solidFill>
                  <a:schemeClr val="tx1"/>
                </a:solidFill>
                <a:latin typeface="+mn-lt"/>
              </a:rPr>
              <a:t>and mention your tour number </a:t>
            </a:r>
            <a:r>
              <a:rPr lang="en-CA" sz="2800" b="1" dirty="0" smtClean="0">
                <a:solidFill>
                  <a:schemeClr val="tx1"/>
                </a:solidFill>
                <a:latin typeface="+mn-lt"/>
                <a:cs typeface="Helvetica" panose="020B0604020202020204" pitchFamily="34" charset="0"/>
              </a:rPr>
              <a:t>1666428UM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CA" sz="2800" b="1" dirty="0">
              <a:solidFill>
                <a:schemeClr val="tx1"/>
              </a:solidFill>
              <a:latin typeface="+mn-lt"/>
              <a:cs typeface="Helvetica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CA" sz="2800" b="1" dirty="0" smtClean="0">
                <a:solidFill>
                  <a:schemeClr val="bg1"/>
                </a:solidFill>
                <a:latin typeface="+mn-lt"/>
                <a:cs typeface="Helvetica" panose="020B0604020202020204" pitchFamily="34" charset="0"/>
              </a:rPr>
              <a:t>Option 3: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CA" sz="2800" b="1" dirty="0" smtClean="0">
              <a:solidFill>
                <a:schemeClr val="bg1"/>
              </a:solidFill>
              <a:latin typeface="+mn-lt"/>
              <a:cs typeface="Helvetica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CA" sz="2800" dirty="0" smtClean="0">
                <a:solidFill>
                  <a:schemeClr val="tx1"/>
                </a:solidFill>
                <a:latin typeface="+mn-lt"/>
                <a:cs typeface="Helvetica" panose="020B0604020202020204" pitchFamily="34" charset="0"/>
              </a:rPr>
              <a:t>Fill out the 2016 Traveller Application in booklet.  Mail or fax to EF with your payment.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800" b="1" dirty="0">
              <a:solidFill>
                <a:schemeClr val="tx1"/>
              </a:solidFill>
              <a:latin typeface="+mn-lt"/>
              <a:cs typeface="Helvetica" panose="020B0604020202020204" pitchFamily="34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		   Payment Options</a:t>
            </a:r>
          </a:p>
        </p:txBody>
      </p:sp>
      <p:sp>
        <p:nvSpPr>
          <p:cNvPr id="76802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610600" cy="5534025"/>
          </a:xfrm>
        </p:spPr>
        <p:txBody>
          <a:bodyPr/>
          <a:lstStyle/>
          <a:p>
            <a:pPr>
              <a:buFontTx/>
              <a:buNone/>
            </a:pPr>
            <a:r>
              <a:rPr lang="en-CA" dirty="0" smtClean="0"/>
              <a:t>   </a:t>
            </a:r>
            <a:endParaRPr lang="en-CA" sz="2800" dirty="0" smtClean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1000" y="1371600"/>
            <a:ext cx="84582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CA" sz="2800" b="1" dirty="0" smtClean="0">
                <a:solidFill>
                  <a:schemeClr val="tx1"/>
                </a:solidFill>
              </a:rPr>
              <a:t>Most popular method is </a:t>
            </a:r>
            <a:r>
              <a:rPr lang="en-CA" sz="2800" b="1" u="sng" dirty="0" smtClean="0">
                <a:solidFill>
                  <a:schemeClr val="tx1"/>
                </a:solidFill>
              </a:rPr>
              <a:t>Auto </a:t>
            </a:r>
            <a:r>
              <a:rPr lang="en-CA" sz="2800" b="1" u="sng" dirty="0">
                <a:solidFill>
                  <a:schemeClr val="tx1"/>
                </a:solidFill>
              </a:rPr>
              <a:t>Pay Plan</a:t>
            </a:r>
            <a:r>
              <a:rPr lang="en-CA" sz="2800" b="1" dirty="0">
                <a:solidFill>
                  <a:schemeClr val="tx1"/>
                </a:solidFill>
              </a:rPr>
              <a:t> </a:t>
            </a:r>
            <a:endParaRPr lang="en-CA" sz="2800" b="1" dirty="0" smtClean="0">
              <a:solidFill>
                <a:schemeClr val="tx1"/>
              </a:solidFill>
            </a:endParaRP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endParaRPr lang="en-CA" sz="2800" b="1" dirty="0">
              <a:solidFill>
                <a:schemeClr val="tx1"/>
              </a:solidFill>
            </a:endParaRP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CA" sz="2800" dirty="0">
                <a:solidFill>
                  <a:schemeClr val="tx1"/>
                </a:solidFill>
              </a:rPr>
              <a:t>-</a:t>
            </a:r>
            <a:r>
              <a:rPr lang="en-CA" sz="2800" dirty="0" smtClean="0">
                <a:solidFill>
                  <a:schemeClr val="tx1"/>
                </a:solidFill>
              </a:rPr>
              <a:t>Your </a:t>
            </a:r>
            <a:r>
              <a:rPr lang="en-CA" sz="2800" dirty="0">
                <a:solidFill>
                  <a:schemeClr val="tx1"/>
                </a:solidFill>
              </a:rPr>
              <a:t>payments are automatically deducted from you bank </a:t>
            </a:r>
            <a:r>
              <a:rPr lang="en-CA" sz="2800" dirty="0" smtClean="0">
                <a:solidFill>
                  <a:schemeClr val="tx1"/>
                </a:solidFill>
              </a:rPr>
              <a:t>account</a:t>
            </a: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CA" sz="2800" dirty="0" smtClean="0">
                <a:solidFill>
                  <a:schemeClr val="tx1"/>
                </a:solidFill>
              </a:rPr>
              <a:t>-Smaller, more manageable payments</a:t>
            </a:r>
            <a:endParaRPr lang="fr-CA" sz="2800" dirty="0">
              <a:solidFill>
                <a:schemeClr val="tx1"/>
              </a:solidFill>
            </a:endParaRPr>
          </a:p>
          <a:p>
            <a:pPr>
              <a:spcBef>
                <a:spcPct val="20000"/>
              </a:spcBef>
            </a:pPr>
            <a:r>
              <a:rPr lang="en-CA" sz="2800" dirty="0" smtClean="0">
                <a:solidFill>
                  <a:schemeClr val="tx1"/>
                </a:solidFill>
              </a:rPr>
              <a:t>-Convenient </a:t>
            </a:r>
            <a:r>
              <a:rPr lang="en-CA" sz="2800" dirty="0">
                <a:solidFill>
                  <a:schemeClr val="tx1"/>
                </a:solidFill>
              </a:rPr>
              <a:t>choice of dates for monthly </a:t>
            </a:r>
            <a:r>
              <a:rPr lang="en-CA" sz="2800" dirty="0" smtClean="0">
                <a:solidFill>
                  <a:schemeClr val="tx1"/>
                </a:solidFill>
              </a:rPr>
              <a:t>payment</a:t>
            </a: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CA" sz="2800" dirty="0" smtClean="0">
                <a:solidFill>
                  <a:schemeClr val="tx1"/>
                </a:solidFill>
              </a:rPr>
              <a:t>-Extend your final payment deadline by more than one month</a:t>
            </a:r>
            <a:endParaRPr lang="en-C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52541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		   Payment Options</a:t>
            </a:r>
          </a:p>
        </p:txBody>
      </p:sp>
      <p:sp>
        <p:nvSpPr>
          <p:cNvPr id="76802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610600" cy="5534025"/>
          </a:xfrm>
        </p:spPr>
        <p:txBody>
          <a:bodyPr/>
          <a:lstStyle/>
          <a:p>
            <a:pPr>
              <a:buFontTx/>
              <a:buNone/>
            </a:pPr>
            <a:r>
              <a:rPr lang="en-CA" dirty="0" smtClean="0"/>
              <a:t>   </a:t>
            </a:r>
            <a:r>
              <a:rPr lang="en-CA" sz="2800" b="1" dirty="0" smtClean="0">
                <a:solidFill>
                  <a:schemeClr val="tx1"/>
                </a:solidFill>
              </a:rPr>
              <a:t>If you </a:t>
            </a:r>
            <a:r>
              <a:rPr lang="en-CA" sz="2800" b="1" i="1" u="sng" dirty="0" smtClean="0">
                <a:solidFill>
                  <a:schemeClr val="tx1"/>
                </a:solidFill>
              </a:rPr>
              <a:t>DO NOT </a:t>
            </a:r>
            <a:r>
              <a:rPr lang="en-CA" sz="2800" b="1" dirty="0" smtClean="0">
                <a:solidFill>
                  <a:schemeClr val="tx1"/>
                </a:solidFill>
              </a:rPr>
              <a:t>choose Auto Pay Plan, how may you make payments to EF ?</a:t>
            </a:r>
          </a:p>
          <a:p>
            <a:pPr>
              <a:buFontTx/>
              <a:buNone/>
            </a:pPr>
            <a:endParaRPr lang="en-CA" sz="2800" b="1" dirty="0" smtClean="0"/>
          </a:p>
          <a:p>
            <a:pPr>
              <a:buFontTx/>
              <a:buNone/>
            </a:pPr>
            <a:r>
              <a:rPr lang="en-CA" sz="3200" dirty="0" smtClean="0"/>
              <a:t> </a:t>
            </a:r>
            <a:r>
              <a:rPr lang="fr-CA" sz="2800" dirty="0" smtClean="0">
                <a:solidFill>
                  <a:schemeClr val="tx1"/>
                </a:solidFill>
              </a:rPr>
              <a:t>- </a:t>
            </a:r>
            <a:r>
              <a:rPr lang="fr-CA" sz="2800" b="1" i="1" dirty="0" err="1" smtClean="0">
                <a:solidFill>
                  <a:srgbClr val="C00000"/>
                </a:solidFill>
              </a:rPr>
              <a:t>Pay</a:t>
            </a:r>
            <a:r>
              <a:rPr lang="fr-CA" sz="2800" b="1" i="1" dirty="0" smtClean="0">
                <a:solidFill>
                  <a:srgbClr val="C00000"/>
                </a:solidFill>
              </a:rPr>
              <a:t> by </a:t>
            </a:r>
            <a:r>
              <a:rPr lang="fr-CA" sz="2800" b="1" i="1" dirty="0" err="1" smtClean="0">
                <a:solidFill>
                  <a:srgbClr val="C00000"/>
                </a:solidFill>
              </a:rPr>
              <a:t>credit</a:t>
            </a:r>
            <a:r>
              <a:rPr lang="fr-CA" sz="2800" b="1" i="1" dirty="0" smtClean="0">
                <a:solidFill>
                  <a:srgbClr val="C00000"/>
                </a:solidFill>
              </a:rPr>
              <a:t> </a:t>
            </a:r>
            <a:r>
              <a:rPr lang="fr-CA" sz="2800" b="1" i="1" dirty="0" err="1" smtClean="0">
                <a:solidFill>
                  <a:srgbClr val="C00000"/>
                </a:solidFill>
              </a:rPr>
              <a:t>card</a:t>
            </a:r>
            <a:endParaRPr lang="fr-CA" sz="2800" i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fr-CA" sz="2800" dirty="0" smtClean="0">
                <a:solidFill>
                  <a:schemeClr val="tx1"/>
                </a:solidFill>
              </a:rPr>
              <a:t>		Visa or Mastercard</a:t>
            </a:r>
          </a:p>
          <a:p>
            <a:pPr>
              <a:buNone/>
            </a:pPr>
            <a:endParaRPr lang="fr-CA" sz="2800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fr-CA" sz="2800" dirty="0" smtClean="0">
                <a:solidFill>
                  <a:schemeClr val="tx1"/>
                </a:solidFill>
              </a:rPr>
              <a:t> - </a:t>
            </a:r>
            <a:r>
              <a:rPr lang="fr-CA" sz="2800" b="1" i="1" dirty="0" err="1" smtClean="0">
                <a:solidFill>
                  <a:srgbClr val="C00000"/>
                </a:solidFill>
              </a:rPr>
              <a:t>Pay</a:t>
            </a:r>
            <a:r>
              <a:rPr lang="fr-CA" sz="2800" b="1" i="1" dirty="0" smtClean="0">
                <a:solidFill>
                  <a:srgbClr val="C00000"/>
                </a:solidFill>
              </a:rPr>
              <a:t> by cheque</a:t>
            </a:r>
            <a:endParaRPr lang="fr-CA" sz="2800" i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fr-CA" sz="2800" dirty="0" smtClean="0">
                <a:solidFill>
                  <a:schemeClr val="tx1"/>
                </a:solidFill>
              </a:rPr>
              <a:t>	    Payable to EF </a:t>
            </a:r>
            <a:r>
              <a:rPr lang="fr-CA" sz="2800" dirty="0" err="1" smtClean="0">
                <a:solidFill>
                  <a:schemeClr val="tx1"/>
                </a:solidFill>
              </a:rPr>
              <a:t>Educational</a:t>
            </a:r>
            <a:r>
              <a:rPr lang="fr-CA" sz="2800" dirty="0" smtClean="0">
                <a:solidFill>
                  <a:schemeClr val="tx1"/>
                </a:solidFill>
              </a:rPr>
              <a:t> Tours</a:t>
            </a:r>
          </a:p>
          <a:p>
            <a:pPr>
              <a:buNone/>
            </a:pPr>
            <a:endParaRPr lang="fr-CA" sz="2800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fr-CA" sz="2800" dirty="0" smtClean="0">
                <a:solidFill>
                  <a:schemeClr val="tx1"/>
                </a:solidFill>
              </a:rPr>
              <a:t> - </a:t>
            </a:r>
            <a:r>
              <a:rPr lang="fr-CA" sz="2800" b="1" i="1" dirty="0" err="1" smtClean="0">
                <a:solidFill>
                  <a:srgbClr val="C00000"/>
                </a:solidFill>
              </a:rPr>
              <a:t>Pay</a:t>
            </a:r>
            <a:r>
              <a:rPr lang="fr-CA" sz="2800" b="1" i="1" dirty="0" smtClean="0">
                <a:solidFill>
                  <a:srgbClr val="C00000"/>
                </a:solidFill>
              </a:rPr>
              <a:t> by phone</a:t>
            </a:r>
            <a:endParaRPr lang="fr-CA" sz="2800" i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fr-CA" sz="2800" dirty="0" smtClean="0">
                <a:solidFill>
                  <a:schemeClr val="tx1"/>
                </a:solidFill>
              </a:rPr>
              <a:t>	    Customer Service at 1-800-263-2806</a:t>
            </a:r>
          </a:p>
          <a:p>
            <a:pPr>
              <a:buNone/>
            </a:pPr>
            <a:r>
              <a:rPr lang="fr-CA" sz="2800" dirty="0" smtClean="0">
                <a:solidFill>
                  <a:schemeClr val="tx1"/>
                </a:solidFill>
              </a:rPr>
              <a:t> </a:t>
            </a:r>
            <a:endParaRPr lang="en-CA" sz="2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55069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ounded Rectangle 5"/>
          <p:cNvSpPr>
            <a:spLocks/>
          </p:cNvSpPr>
          <p:nvPr/>
        </p:nvSpPr>
        <p:spPr bwMode="auto">
          <a:xfrm>
            <a:off x="381000" y="1066800"/>
            <a:ext cx="8382000" cy="5181600"/>
          </a:xfrm>
          <a:custGeom>
            <a:avLst/>
            <a:gdLst>
              <a:gd name="T0" fmla="*/ 0 w 5653314"/>
              <a:gd name="T1" fmla="*/ 364848 h 5530058"/>
              <a:gd name="T2" fmla="*/ 1756827 w 5653314"/>
              <a:gd name="T3" fmla="*/ 3701 h 5530058"/>
              <a:gd name="T4" fmla="*/ 16255954 w 5653314"/>
              <a:gd name="T5" fmla="*/ 0 h 5530058"/>
              <a:gd name="T6" fmla="*/ 18155539 w 5653314"/>
              <a:gd name="T7" fmla="*/ 341054 h 5530058"/>
              <a:gd name="T8" fmla="*/ 18155539 w 5653314"/>
              <a:gd name="T9" fmla="*/ 2871801 h 5530058"/>
              <a:gd name="T10" fmla="*/ 16353846 w 5653314"/>
              <a:gd name="T11" fmla="*/ 3223218 h 5530058"/>
              <a:gd name="T12" fmla="*/ 1925797 w 5653314"/>
              <a:gd name="T13" fmla="*/ 3219516 h 5530058"/>
              <a:gd name="T14" fmla="*/ 46611 w 5653314"/>
              <a:gd name="T15" fmla="*/ 2808140 h 5530058"/>
              <a:gd name="T16" fmla="*/ 0 w 5653314"/>
              <a:gd name="T17" fmla="*/ 364848 h 553005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53314"/>
              <a:gd name="T28" fmla="*/ 0 h 5530058"/>
              <a:gd name="T29" fmla="*/ 5653314 w 5653314"/>
              <a:gd name="T30" fmla="*/ 5530058 h 553005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53314" h="5530058">
                <a:moveTo>
                  <a:pt x="0" y="625967"/>
                </a:moveTo>
                <a:cubicBezTo>
                  <a:pt x="0" y="116929"/>
                  <a:pt x="38007" y="6350"/>
                  <a:pt x="547045" y="6350"/>
                </a:cubicBezTo>
                <a:lnTo>
                  <a:pt x="5061819" y="0"/>
                </a:lnTo>
                <a:cubicBezTo>
                  <a:pt x="5570857" y="0"/>
                  <a:pt x="5653314" y="76107"/>
                  <a:pt x="5653314" y="585145"/>
                </a:cubicBezTo>
                <a:lnTo>
                  <a:pt x="5653314" y="4927133"/>
                </a:lnTo>
                <a:cubicBezTo>
                  <a:pt x="5653314" y="5436171"/>
                  <a:pt x="5601337" y="5530058"/>
                  <a:pt x="5092299" y="5530058"/>
                </a:cubicBezTo>
                <a:lnTo>
                  <a:pt x="599659" y="5523708"/>
                </a:lnTo>
                <a:cubicBezTo>
                  <a:pt x="90621" y="5523708"/>
                  <a:pt x="14514" y="5326951"/>
                  <a:pt x="14514" y="4817913"/>
                </a:cubicBezTo>
                <a:lnTo>
                  <a:pt x="0" y="625967"/>
                </a:lnTo>
                <a:close/>
              </a:path>
            </a:pathLst>
          </a:custGeom>
          <a:solidFill>
            <a:schemeClr val="bg1">
              <a:alpha val="38039"/>
            </a:scheme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8850" name="Picture 4" descr="ENG_one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0"/>
            <a:ext cx="1066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Rectangle 9"/>
          <p:cNvSpPr>
            <a:spLocks noChangeArrowheads="1"/>
          </p:cNvSpPr>
          <p:nvPr/>
        </p:nvSpPr>
        <p:spPr bwMode="auto">
          <a:xfrm>
            <a:off x="368300" y="1371600"/>
            <a:ext cx="8242300" cy="295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371600" lvl="1" indent="-342900">
              <a:spcBef>
                <a:spcPct val="50000"/>
              </a:spcBef>
              <a:buFont typeface="Arial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Helvetica" pitchFamily="34" charset="0"/>
              </a:rPr>
              <a:t>Tour Cancellation and Interruption Coverage</a:t>
            </a:r>
          </a:p>
          <a:p>
            <a:pPr marL="1371600" lvl="1" indent="-342900">
              <a:spcBef>
                <a:spcPct val="50000"/>
              </a:spcBef>
              <a:buFont typeface="Arial" charset="0"/>
              <a:buChar char="•"/>
            </a:pPr>
            <a:r>
              <a:rPr lang="en-US" sz="2600" dirty="0" smtClean="0">
                <a:solidFill>
                  <a:schemeClr val="bg1"/>
                </a:solidFill>
                <a:latin typeface="Helvetica" pitchFamily="34" charset="0"/>
              </a:rPr>
              <a:t>Medical </a:t>
            </a:r>
            <a:r>
              <a:rPr lang="en-US" sz="2600" dirty="0">
                <a:solidFill>
                  <a:schemeClr val="bg1"/>
                </a:solidFill>
                <a:latin typeface="Helvetica" pitchFamily="34" charset="0"/>
              </a:rPr>
              <a:t>and Accident </a:t>
            </a:r>
            <a:r>
              <a:rPr lang="en-US" sz="2600" dirty="0" smtClean="0">
                <a:solidFill>
                  <a:schemeClr val="bg1"/>
                </a:solidFill>
                <a:latin typeface="Helvetica" pitchFamily="34" charset="0"/>
              </a:rPr>
              <a:t>Coverage</a:t>
            </a:r>
            <a:endParaRPr lang="en-US" sz="2600" dirty="0">
              <a:solidFill>
                <a:schemeClr val="bg1"/>
              </a:solidFill>
              <a:latin typeface="Helvetica" pitchFamily="34" charset="0"/>
            </a:endParaRPr>
          </a:p>
          <a:p>
            <a:pPr marL="1371600" lvl="1" indent="-342900">
              <a:spcBef>
                <a:spcPct val="50000"/>
              </a:spcBef>
              <a:buFont typeface="Arial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Helvetica" pitchFamily="34" charset="0"/>
              </a:rPr>
              <a:t>Baggage and Property Coverage</a:t>
            </a:r>
          </a:p>
          <a:p>
            <a:pPr marL="1371600" lvl="1" indent="-342900">
              <a:spcBef>
                <a:spcPct val="50000"/>
              </a:spcBef>
              <a:buFont typeface="Arial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Helvetica" pitchFamily="34" charset="0"/>
              </a:rPr>
              <a:t>24-hour Emergency Assistance</a:t>
            </a:r>
          </a:p>
          <a:p>
            <a:pPr marL="1371600" indent="-342900">
              <a:spcBef>
                <a:spcPct val="20000"/>
              </a:spcBef>
              <a:buFont typeface="Wingdings" pitchFamily="2" charset="2"/>
              <a:buNone/>
            </a:pPr>
            <a:endParaRPr lang="en-US" sz="3600" dirty="0">
              <a:solidFill>
                <a:schemeClr val="tx1"/>
              </a:solidFill>
              <a:latin typeface="Helvetica" pitchFamily="34" charset="0"/>
            </a:endParaRPr>
          </a:p>
        </p:txBody>
      </p:sp>
      <p:sp>
        <p:nvSpPr>
          <p:cNvPr id="78852" name="TextBox 11"/>
          <p:cNvSpPr txBox="1">
            <a:spLocks noChangeArrowheads="1"/>
          </p:cNvSpPr>
          <p:nvPr/>
        </p:nvSpPr>
        <p:spPr bwMode="auto">
          <a:xfrm>
            <a:off x="1219200" y="152400"/>
            <a:ext cx="7924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sz="2800" b="1" i="1" dirty="0">
                <a:solidFill>
                  <a:srgbClr val="C00000"/>
                </a:solidFill>
                <a:latin typeface="Helvetica" pitchFamily="34" charset="0"/>
              </a:rPr>
              <a:t>What is the </a:t>
            </a:r>
            <a:r>
              <a:rPr lang="en-US" sz="3200" b="1" i="1" dirty="0">
                <a:solidFill>
                  <a:srgbClr val="C00000"/>
                </a:solidFill>
                <a:latin typeface="Helvetica" pitchFamily="34" charset="0"/>
              </a:rPr>
              <a:t>All Inclusive Insurance Plan ?</a:t>
            </a:r>
          </a:p>
        </p:txBody>
      </p:sp>
      <p:pic>
        <p:nvPicPr>
          <p:cNvPr id="56326" name="Picture 6" descr="Efekta Insuranc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685800" y="4572000"/>
            <a:ext cx="2884488" cy="10271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8854" name="Rectangle 1"/>
          <p:cNvSpPr>
            <a:spLocks noChangeArrowheads="1"/>
          </p:cNvSpPr>
          <p:nvPr/>
        </p:nvSpPr>
        <p:spPr bwMode="auto">
          <a:xfrm>
            <a:off x="533400" y="3733800"/>
            <a:ext cx="7696200" cy="45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sz="2600" b="1" dirty="0">
                <a:solidFill>
                  <a:srgbClr val="003399"/>
                </a:solidFill>
                <a:latin typeface="Helvetica" pitchFamily="34" charset="0"/>
              </a:rPr>
              <a:t>$12 per day </a:t>
            </a:r>
            <a:r>
              <a:rPr lang="en-US" sz="2600" dirty="0">
                <a:solidFill>
                  <a:srgbClr val="003399"/>
                </a:solidFill>
                <a:latin typeface="Helvetica" pitchFamily="34" charset="0"/>
              </a:rPr>
              <a:t>All-Inclusive Insurance</a:t>
            </a:r>
          </a:p>
        </p:txBody>
      </p:sp>
      <p:sp>
        <p:nvSpPr>
          <p:cNvPr id="78855" name="Rectangle 1"/>
          <p:cNvSpPr>
            <a:spLocks noChangeArrowheads="1"/>
          </p:cNvSpPr>
          <p:nvPr/>
        </p:nvSpPr>
        <p:spPr bwMode="auto">
          <a:xfrm>
            <a:off x="4025900" y="4583113"/>
            <a:ext cx="3975100" cy="97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i="1">
                <a:solidFill>
                  <a:srgbClr val="FFC000"/>
                </a:solidFill>
                <a:latin typeface="Helvetica" pitchFamily="34" charset="0"/>
              </a:rPr>
              <a:t>For more information, call EF’s Customer Service Department at </a:t>
            </a:r>
            <a:r>
              <a:rPr lang="en-US" sz="2400" b="1">
                <a:solidFill>
                  <a:schemeClr val="bg1"/>
                </a:solidFill>
                <a:latin typeface="Helvetica" pitchFamily="34" charset="0"/>
              </a:rPr>
              <a:t>1-800-263-2806</a:t>
            </a:r>
            <a:endParaRPr lang="en-US" sz="2400" b="1">
              <a:solidFill>
                <a:srgbClr val="FFC000"/>
              </a:solidFill>
              <a:latin typeface="Helvetica" pitchFamily="34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ounded Rectangle 5"/>
          <p:cNvSpPr>
            <a:spLocks/>
          </p:cNvSpPr>
          <p:nvPr/>
        </p:nvSpPr>
        <p:spPr bwMode="auto">
          <a:xfrm>
            <a:off x="381000" y="1295400"/>
            <a:ext cx="8320088" cy="4495800"/>
          </a:xfrm>
          <a:custGeom>
            <a:avLst/>
            <a:gdLst>
              <a:gd name="T0" fmla="*/ 0 w 5653314"/>
              <a:gd name="T1" fmla="*/ 336344 h 5530058"/>
              <a:gd name="T2" fmla="*/ 1743851 w 5653314"/>
              <a:gd name="T3" fmla="*/ 3412 h 5530058"/>
              <a:gd name="T4" fmla="*/ 16135883 w 5653314"/>
              <a:gd name="T5" fmla="*/ 0 h 5530058"/>
              <a:gd name="T6" fmla="*/ 18021437 w 5653314"/>
              <a:gd name="T7" fmla="*/ 314409 h 5530058"/>
              <a:gd name="T8" fmla="*/ 18021437 w 5653314"/>
              <a:gd name="T9" fmla="*/ 2647442 h 5530058"/>
              <a:gd name="T10" fmla="*/ 16233052 w 5653314"/>
              <a:gd name="T11" fmla="*/ 2971404 h 5530058"/>
              <a:gd name="T12" fmla="*/ 1911572 w 5653314"/>
              <a:gd name="T13" fmla="*/ 2967991 h 5530058"/>
              <a:gd name="T14" fmla="*/ 46266 w 5653314"/>
              <a:gd name="T15" fmla="*/ 2588754 h 5530058"/>
              <a:gd name="T16" fmla="*/ 0 w 5653314"/>
              <a:gd name="T17" fmla="*/ 336344 h 553005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53314"/>
              <a:gd name="T28" fmla="*/ 0 h 5530058"/>
              <a:gd name="T29" fmla="*/ 5653314 w 5653314"/>
              <a:gd name="T30" fmla="*/ 5530058 h 553005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53314" h="5530058">
                <a:moveTo>
                  <a:pt x="0" y="625967"/>
                </a:moveTo>
                <a:cubicBezTo>
                  <a:pt x="0" y="116929"/>
                  <a:pt x="38007" y="6350"/>
                  <a:pt x="547045" y="6350"/>
                </a:cubicBezTo>
                <a:lnTo>
                  <a:pt x="5061819" y="0"/>
                </a:lnTo>
                <a:cubicBezTo>
                  <a:pt x="5570857" y="0"/>
                  <a:pt x="5653314" y="76107"/>
                  <a:pt x="5653314" y="585145"/>
                </a:cubicBezTo>
                <a:lnTo>
                  <a:pt x="5653314" y="4927133"/>
                </a:lnTo>
                <a:cubicBezTo>
                  <a:pt x="5653314" y="5436171"/>
                  <a:pt x="5601337" y="5530058"/>
                  <a:pt x="5092299" y="5530058"/>
                </a:cubicBezTo>
                <a:lnTo>
                  <a:pt x="599659" y="5523708"/>
                </a:lnTo>
                <a:cubicBezTo>
                  <a:pt x="90621" y="5523708"/>
                  <a:pt x="14514" y="5326951"/>
                  <a:pt x="14514" y="4817913"/>
                </a:cubicBezTo>
                <a:lnTo>
                  <a:pt x="0" y="625967"/>
                </a:lnTo>
                <a:close/>
              </a:path>
            </a:pathLst>
          </a:custGeom>
          <a:solidFill>
            <a:schemeClr val="bg1">
              <a:alpha val="38039"/>
            </a:scheme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81922" name="Picture 4" descr="ENG_one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0"/>
            <a:ext cx="1066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3" name="Rectangle 9"/>
          <p:cNvSpPr>
            <a:spLocks noChangeArrowheads="1"/>
          </p:cNvSpPr>
          <p:nvPr/>
        </p:nvSpPr>
        <p:spPr bwMode="auto">
          <a:xfrm>
            <a:off x="533400" y="1371600"/>
            <a:ext cx="8153400" cy="529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endParaRPr lang="en-US" sz="2400" b="1" dirty="0" smtClean="0">
              <a:solidFill>
                <a:schemeClr val="accent2"/>
              </a:solidFill>
              <a:latin typeface="Helvetica 55 Roman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sz="2800" b="1" dirty="0" smtClean="0">
                <a:solidFill>
                  <a:schemeClr val="accent2"/>
                </a:solidFill>
                <a:latin typeface="Helvetica 55 Roman"/>
              </a:rPr>
              <a:t>To </a:t>
            </a:r>
            <a:r>
              <a:rPr lang="en-US" sz="2800" b="1" dirty="0">
                <a:solidFill>
                  <a:schemeClr val="accent2"/>
                </a:solidFill>
                <a:latin typeface="Helvetica 55 Roman"/>
              </a:rPr>
              <a:t>cross the US Border by coach bus, you will need: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endParaRPr lang="en-US" sz="2400" b="1" dirty="0">
              <a:solidFill>
                <a:schemeClr val="accent2"/>
              </a:solidFill>
              <a:latin typeface="Helvetica 55 Roman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sz="4800" b="1" dirty="0">
                <a:solidFill>
                  <a:schemeClr val="bg1"/>
                </a:solidFill>
                <a:latin typeface="Helvetica 55 Roman"/>
              </a:rPr>
              <a:t>A VALID Passport 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endParaRPr lang="en-US" sz="2400" b="1" dirty="0">
              <a:solidFill>
                <a:schemeClr val="bg1"/>
              </a:solidFill>
              <a:latin typeface="Helvetica 55 Roman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sz="2400" b="1" dirty="0">
                <a:solidFill>
                  <a:schemeClr val="accent2"/>
                </a:solidFill>
                <a:latin typeface="Helvetica 55 Roman"/>
              </a:rPr>
              <a:t>	</a:t>
            </a:r>
            <a:r>
              <a:rPr lang="en-US" sz="2800" b="1" dirty="0">
                <a:solidFill>
                  <a:schemeClr val="accent2"/>
                </a:solidFill>
                <a:latin typeface="Helvetica" pitchFamily="34" charset="0"/>
              </a:rPr>
              <a:t>This passport </a:t>
            </a:r>
            <a:r>
              <a:rPr lang="en-US" sz="2800" b="1" u="sng" dirty="0">
                <a:solidFill>
                  <a:schemeClr val="accent2"/>
                </a:solidFill>
                <a:latin typeface="Helvetica" pitchFamily="34" charset="0"/>
              </a:rPr>
              <a:t>must</a:t>
            </a:r>
            <a:r>
              <a:rPr lang="en-US" sz="2800" b="1" dirty="0">
                <a:solidFill>
                  <a:schemeClr val="accent2"/>
                </a:solidFill>
                <a:latin typeface="Helvetica" pitchFamily="34" charset="0"/>
              </a:rPr>
              <a:t> be valid for six (6) </a:t>
            </a:r>
            <a:r>
              <a:rPr lang="en-US" sz="2800" b="1" dirty="0" smtClean="0">
                <a:solidFill>
                  <a:schemeClr val="accent2"/>
                </a:solidFill>
                <a:latin typeface="Helvetica" pitchFamily="34" charset="0"/>
              </a:rPr>
              <a:t>           	months from </a:t>
            </a:r>
            <a:r>
              <a:rPr lang="en-US" sz="2800" b="1" dirty="0">
                <a:solidFill>
                  <a:schemeClr val="accent2"/>
                </a:solidFill>
                <a:latin typeface="Helvetica" pitchFamily="34" charset="0"/>
              </a:rPr>
              <a:t>your date of return. 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endParaRPr lang="en-US" sz="2400" b="1" dirty="0">
              <a:solidFill>
                <a:schemeClr val="accent2"/>
              </a:solidFill>
              <a:latin typeface="Helvetica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sz="2400" dirty="0">
                <a:solidFill>
                  <a:schemeClr val="accent2"/>
                </a:solidFill>
                <a:latin typeface="Helvetica" pitchFamily="34" charset="0"/>
              </a:rPr>
              <a:t>	</a:t>
            </a:r>
            <a:endParaRPr lang="en-US" dirty="0">
              <a:solidFill>
                <a:schemeClr val="accent2"/>
              </a:solidFill>
              <a:latin typeface="Helvetica" pitchFamily="34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endParaRPr lang="en-US" i="1" dirty="0">
              <a:solidFill>
                <a:srgbClr val="FFC000"/>
              </a:solidFill>
              <a:latin typeface="Helvetica" pitchFamily="34" charset="0"/>
            </a:endParaRP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endParaRPr lang="en-US" dirty="0">
              <a:solidFill>
                <a:schemeClr val="tx1"/>
              </a:solidFill>
              <a:latin typeface="Helvetica 55 Roman"/>
            </a:endParaRPr>
          </a:p>
        </p:txBody>
      </p:sp>
      <p:sp>
        <p:nvSpPr>
          <p:cNvPr id="81924" name="TextBox 11"/>
          <p:cNvSpPr txBox="1">
            <a:spLocks noChangeArrowheads="1"/>
          </p:cNvSpPr>
          <p:nvPr/>
        </p:nvSpPr>
        <p:spPr bwMode="auto">
          <a:xfrm>
            <a:off x="1219200" y="152400"/>
            <a:ext cx="74596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sz="3600" i="1" dirty="0" smtClean="0">
                <a:solidFill>
                  <a:srgbClr val="FFC000"/>
                </a:solidFill>
                <a:latin typeface="Helvetica" pitchFamily="34" charset="0"/>
              </a:rPr>
              <a:t>          </a:t>
            </a:r>
            <a:r>
              <a:rPr lang="en-US" sz="3600" b="1" i="1" dirty="0" smtClean="0">
                <a:solidFill>
                  <a:srgbClr val="C00000"/>
                </a:solidFill>
                <a:latin typeface="Helvetica" pitchFamily="34" charset="0"/>
              </a:rPr>
              <a:t>Crossing </a:t>
            </a:r>
            <a:r>
              <a:rPr lang="en-US" sz="3600" b="1" i="1" dirty="0">
                <a:solidFill>
                  <a:srgbClr val="C00000"/>
                </a:solidFill>
                <a:latin typeface="Helvetica" pitchFamily="34" charset="0"/>
              </a:rPr>
              <a:t>the Border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		</a:t>
            </a:r>
            <a:r>
              <a:rPr lang="en-CA" dirty="0" smtClean="0">
                <a:solidFill>
                  <a:schemeClr val="tx1"/>
                </a:solidFill>
              </a:rPr>
              <a:t>5</a:t>
            </a:r>
            <a:r>
              <a:rPr lang="en-CA" baseline="30000" dirty="0" smtClean="0">
                <a:solidFill>
                  <a:schemeClr val="tx1"/>
                </a:solidFill>
              </a:rPr>
              <a:t>th</a:t>
            </a:r>
            <a:r>
              <a:rPr lang="en-CA" dirty="0" smtClean="0">
                <a:solidFill>
                  <a:schemeClr val="tx1"/>
                </a:solidFill>
              </a:rPr>
              <a:t> Avenue in New York</a:t>
            </a:r>
          </a:p>
        </p:txBody>
      </p:sp>
      <p:pic>
        <p:nvPicPr>
          <p:cNvPr id="72706" name="Picture 2" descr="C:\Users\Brian\Pictures\New York 2011\HPIM42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914400"/>
            <a:ext cx="9144000" cy="1905000"/>
          </a:xfrm>
        </p:spPr>
      </p:pic>
      <p:pic>
        <p:nvPicPr>
          <p:cNvPr id="72707" name="Picture 3" descr="C:\Users\Brian\Pictures\New York 2011\HPIM42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19400"/>
            <a:ext cx="2743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5" descr="C:\Users\Brian\Pictures\New York 2011\HPIM42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2819400"/>
            <a:ext cx="3581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9" name="Picture 6" descr="C:\Users\Brian\Pictures\New York 2011\HPIM41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2819400"/>
            <a:ext cx="3429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0" name="TextBox 10"/>
          <p:cNvSpPr txBox="1">
            <a:spLocks noChangeArrowheads="1"/>
          </p:cNvSpPr>
          <p:nvPr/>
        </p:nvSpPr>
        <p:spPr bwMode="auto">
          <a:xfrm>
            <a:off x="6096000" y="6457890"/>
            <a:ext cx="2743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CA" b="1" dirty="0">
                <a:solidFill>
                  <a:srgbClr val="FF9900"/>
                </a:solidFill>
              </a:rPr>
              <a:t>Famous People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   How Do We Travel Around On Tour ?</a:t>
            </a:r>
          </a:p>
        </p:txBody>
      </p:sp>
      <p:pic>
        <p:nvPicPr>
          <p:cNvPr id="80898" name="Picture 2" descr="C:\Users\Brian\Pictures\New York 2011\HPIM40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838200"/>
            <a:ext cx="4800600" cy="6019800"/>
          </a:xfrm>
        </p:spPr>
      </p:pic>
      <p:pic>
        <p:nvPicPr>
          <p:cNvPr id="80900" name="Picture 3" descr="C:\Users\Brian\Pictures\New York 2011\HPIM4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838200"/>
            <a:ext cx="4343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4" descr="C:\Users\Brian\Pictures\New York 2011\HPIM41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886200"/>
            <a:ext cx="4495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	New York Oddities (Attractions)</a:t>
            </a:r>
          </a:p>
        </p:txBody>
      </p:sp>
      <p:pic>
        <p:nvPicPr>
          <p:cNvPr id="84994" name="Picture 2" descr="C:\Users\Brian\Pictures\Nikon Transfer\NYC 2011\HPIM48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1073" y="1981200"/>
            <a:ext cx="3338943" cy="3810000"/>
          </a:xfrm>
        </p:spPr>
      </p:pic>
      <p:pic>
        <p:nvPicPr>
          <p:cNvPr id="84995" name="Picture 4" descr="C:\Users\Brian\Pictures\Nikon Transfer\NYC 2011\HPIM48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637" y="852055"/>
            <a:ext cx="2944089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6" name="Picture 5" descr="C:\Users\Brian\Pictures\Nikon Transfer\NYC 2011\HPIM47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504709" y="876300"/>
            <a:ext cx="2667000" cy="6019800"/>
          </a:xfr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		 Contact Information</a:t>
            </a:r>
          </a:p>
        </p:txBody>
      </p:sp>
      <p:sp>
        <p:nvSpPr>
          <p:cNvPr id="89090" name="Content Placeholder 2"/>
          <p:cNvSpPr>
            <a:spLocks noGrp="1"/>
          </p:cNvSpPr>
          <p:nvPr>
            <p:ph idx="1"/>
          </p:nvPr>
        </p:nvSpPr>
        <p:spPr>
          <a:xfrm>
            <a:off x="411163" y="1323975"/>
            <a:ext cx="8229600" cy="4848225"/>
          </a:xfrm>
        </p:spPr>
        <p:txBody>
          <a:bodyPr/>
          <a:lstStyle/>
          <a:p>
            <a:pPr>
              <a:buFontTx/>
              <a:buNone/>
            </a:pPr>
            <a:endParaRPr lang="en-CA" sz="2000" dirty="0" smtClean="0"/>
          </a:p>
          <a:p>
            <a:pPr>
              <a:buFontTx/>
              <a:buNone/>
            </a:pPr>
            <a:r>
              <a:rPr lang="en-CA" sz="2400" dirty="0" smtClean="0">
                <a:solidFill>
                  <a:schemeClr val="tx1"/>
                </a:solidFill>
              </a:rPr>
              <a:t>		Mme. Cormier</a:t>
            </a:r>
          </a:p>
          <a:p>
            <a:pPr>
              <a:buFontTx/>
              <a:buNone/>
            </a:pPr>
            <a:r>
              <a:rPr lang="en-CA" sz="2400" dirty="0" smtClean="0"/>
              <a:t>		</a:t>
            </a:r>
            <a:r>
              <a:rPr lang="en-CA" sz="2400" u="sng" dirty="0" smtClean="0">
                <a:solidFill>
                  <a:schemeClr val="tx1"/>
                </a:solidFill>
                <a:hlinkClick r:id="rId2"/>
              </a:rPr>
              <a:t>edmonde.cormier@nbed.nb.ca</a:t>
            </a:r>
            <a:endParaRPr lang="en-CA" sz="2400" u="sng" dirty="0" smtClean="0">
              <a:solidFill>
                <a:schemeClr val="tx1"/>
              </a:solidFill>
            </a:endParaRPr>
          </a:p>
          <a:p>
            <a:pPr>
              <a:buFontTx/>
              <a:buNone/>
            </a:pPr>
            <a:r>
              <a:rPr lang="en-CA" sz="2400" dirty="0" smtClean="0">
                <a:solidFill>
                  <a:schemeClr val="tx1"/>
                </a:solidFill>
              </a:rPr>
              <a:t>		Tel: 333-7130</a:t>
            </a:r>
            <a:r>
              <a:rPr lang="en-CA" sz="2400" dirty="0" smtClean="0"/>
              <a:t>		</a:t>
            </a:r>
            <a:r>
              <a:rPr lang="en-CA" sz="2400" dirty="0" smtClean="0">
                <a:solidFill>
                  <a:schemeClr val="tx1"/>
                </a:solidFill>
              </a:rPr>
              <a:t>or C-201</a:t>
            </a:r>
          </a:p>
          <a:p>
            <a:pPr>
              <a:buFontTx/>
              <a:buNone/>
            </a:pPr>
            <a:endParaRPr lang="en-CA" sz="2400" dirty="0" smtClean="0"/>
          </a:p>
          <a:p>
            <a:pPr>
              <a:buFontTx/>
              <a:buNone/>
            </a:pPr>
            <a:r>
              <a:rPr lang="en-CA" sz="2400" dirty="0" smtClean="0">
                <a:solidFill>
                  <a:schemeClr val="tx1"/>
                </a:solidFill>
              </a:rPr>
              <a:t>		Miss Downey</a:t>
            </a:r>
          </a:p>
          <a:p>
            <a:pPr>
              <a:buFontTx/>
              <a:buNone/>
            </a:pPr>
            <a:r>
              <a:rPr lang="en-CA" sz="2400" b="1" dirty="0" smtClean="0"/>
              <a:t>		</a:t>
            </a:r>
            <a:r>
              <a:rPr lang="en-CA" sz="2400" dirty="0" smtClean="0">
                <a:solidFill>
                  <a:srgbClr val="C00000"/>
                </a:solidFill>
                <a:hlinkClick r:id="rId3"/>
              </a:rPr>
              <a:t>stacey.downey@nbed.nb.ca</a:t>
            </a:r>
            <a:endParaRPr lang="en-CA" sz="2400" dirty="0" smtClean="0">
              <a:solidFill>
                <a:srgbClr val="C00000"/>
              </a:solidFill>
            </a:endParaRPr>
          </a:p>
          <a:p>
            <a:pPr>
              <a:buFontTx/>
              <a:buNone/>
            </a:pPr>
            <a:r>
              <a:rPr lang="en-CA" sz="2400" dirty="0" smtClean="0">
                <a:solidFill>
                  <a:schemeClr val="tx1"/>
                </a:solidFill>
              </a:rPr>
              <a:t>		Tel: 658-2470		or C-307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8" descr="G:\Toronto\Marketing Department\z. MARKETING ARCHIVES\Development Misc\!Images\Stock Images\Destinations\United States\New York\StatueLiberty_2258391Lg.jpg"/>
          <p:cNvPicPr>
            <a:picLocks noChangeAspect="1" noChangeArrowheads="1"/>
          </p:cNvPicPr>
          <p:nvPr/>
        </p:nvPicPr>
        <p:blipFill>
          <a:blip r:embed="rId3" cstate="print"/>
          <a:srcRect l="2213" r="9280"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4" name="Rounded Rectangle 5"/>
          <p:cNvSpPr>
            <a:spLocks/>
          </p:cNvSpPr>
          <p:nvPr/>
        </p:nvSpPr>
        <p:spPr bwMode="auto">
          <a:xfrm>
            <a:off x="1143000" y="304800"/>
            <a:ext cx="5181600" cy="2590800"/>
          </a:xfrm>
          <a:custGeom>
            <a:avLst/>
            <a:gdLst>
              <a:gd name="T0" fmla="*/ 0 w 5653314"/>
              <a:gd name="T1" fmla="*/ 377387 h 5530058"/>
              <a:gd name="T2" fmla="*/ 531048 w 5653314"/>
              <a:gd name="T3" fmla="*/ 3828 h 5530058"/>
              <a:gd name="T4" fmla="*/ 4913791 w 5653314"/>
              <a:gd name="T5" fmla="*/ 0 h 5530058"/>
              <a:gd name="T6" fmla="*/ 5487989 w 5653314"/>
              <a:gd name="T7" fmla="*/ 352776 h 5530058"/>
              <a:gd name="T8" fmla="*/ 5487989 w 5653314"/>
              <a:gd name="T9" fmla="*/ 2970497 h 5530058"/>
              <a:gd name="T10" fmla="*/ 4943380 w 5653314"/>
              <a:gd name="T11" fmla="*/ 3333992 h 5530058"/>
              <a:gd name="T12" fmla="*/ 582123 w 5653314"/>
              <a:gd name="T13" fmla="*/ 3330162 h 5530058"/>
              <a:gd name="T14" fmla="*/ 14089 w 5653314"/>
              <a:gd name="T15" fmla="*/ 2904649 h 5530058"/>
              <a:gd name="T16" fmla="*/ 0 w 5653314"/>
              <a:gd name="T17" fmla="*/ 377387 h 553005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53314"/>
              <a:gd name="T28" fmla="*/ 0 h 5530058"/>
              <a:gd name="T29" fmla="*/ 5653314 w 5653314"/>
              <a:gd name="T30" fmla="*/ 5530058 h 553005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53314" h="5530058">
                <a:moveTo>
                  <a:pt x="0" y="625967"/>
                </a:moveTo>
                <a:cubicBezTo>
                  <a:pt x="0" y="116929"/>
                  <a:pt x="38007" y="6350"/>
                  <a:pt x="547045" y="6350"/>
                </a:cubicBezTo>
                <a:lnTo>
                  <a:pt x="5061819" y="0"/>
                </a:lnTo>
                <a:cubicBezTo>
                  <a:pt x="5570857" y="0"/>
                  <a:pt x="5653314" y="76107"/>
                  <a:pt x="5653314" y="585145"/>
                </a:cubicBezTo>
                <a:lnTo>
                  <a:pt x="5653314" y="4927133"/>
                </a:lnTo>
                <a:cubicBezTo>
                  <a:pt x="5653314" y="5436171"/>
                  <a:pt x="5601337" y="5530058"/>
                  <a:pt x="5092299" y="5530058"/>
                </a:cubicBezTo>
                <a:lnTo>
                  <a:pt x="599659" y="5523708"/>
                </a:lnTo>
                <a:cubicBezTo>
                  <a:pt x="90621" y="5523708"/>
                  <a:pt x="14514" y="5326951"/>
                  <a:pt x="14514" y="4817913"/>
                </a:cubicBezTo>
                <a:lnTo>
                  <a:pt x="0" y="625967"/>
                </a:lnTo>
                <a:close/>
              </a:path>
            </a:pathLst>
          </a:custGeom>
          <a:solidFill>
            <a:schemeClr val="bg1">
              <a:alpha val="38039"/>
            </a:scheme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90115" name="Picture 7" descr="ENG_oneli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867400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6" name="Text Box 9"/>
          <p:cNvSpPr txBox="1">
            <a:spLocks noChangeArrowheads="1"/>
          </p:cNvSpPr>
          <p:nvPr/>
        </p:nvSpPr>
        <p:spPr bwMode="auto">
          <a:xfrm>
            <a:off x="1600200" y="1371600"/>
            <a:ext cx="45212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sz="4800" b="1" i="1" dirty="0" smtClean="0">
                <a:solidFill>
                  <a:srgbClr val="FFC000"/>
                </a:solidFill>
                <a:latin typeface="Helvetica 55 Roman"/>
              </a:rPr>
              <a:t>Thank You!</a:t>
            </a:r>
          </a:p>
          <a:p>
            <a:pPr>
              <a:buFont typeface="Wingdings" pitchFamily="2" charset="2"/>
              <a:buNone/>
            </a:pPr>
            <a:r>
              <a:rPr lang="en-US" sz="3600" b="1" i="1" dirty="0" smtClean="0">
                <a:solidFill>
                  <a:schemeClr val="bg1"/>
                </a:solidFill>
                <a:latin typeface="Helvetica 55 Roman"/>
              </a:rPr>
              <a:t>Any Questions?</a:t>
            </a:r>
            <a:endParaRPr lang="en-US" sz="3600" b="1" i="1" dirty="0">
              <a:solidFill>
                <a:schemeClr val="bg1"/>
              </a:solidFill>
              <a:latin typeface="Helvetica 55 Roman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ounded Rectangle 5"/>
          <p:cNvSpPr>
            <a:spLocks/>
          </p:cNvSpPr>
          <p:nvPr/>
        </p:nvSpPr>
        <p:spPr bwMode="auto">
          <a:xfrm>
            <a:off x="0" y="1066800"/>
            <a:ext cx="9144000" cy="5791200"/>
          </a:xfrm>
          <a:custGeom>
            <a:avLst/>
            <a:gdLst>
              <a:gd name="T0" fmla="*/ 0 w 5653314"/>
              <a:gd name="T1" fmla="*/ 513121 h 5530058"/>
              <a:gd name="T2" fmla="*/ 547001 w 5653314"/>
              <a:gd name="T3" fmla="*/ 5205 h 5530058"/>
              <a:gd name="T4" fmla="*/ 5061416 w 5653314"/>
              <a:gd name="T5" fmla="*/ 0 h 5530058"/>
              <a:gd name="T6" fmla="*/ 5652864 w 5653314"/>
              <a:gd name="T7" fmla="*/ 479658 h 5530058"/>
              <a:gd name="T8" fmla="*/ 5652864 w 5653314"/>
              <a:gd name="T9" fmla="*/ 4038897 h 5530058"/>
              <a:gd name="T10" fmla="*/ 5091890 w 5653314"/>
              <a:gd name="T11" fmla="*/ 4533133 h 5530058"/>
              <a:gd name="T12" fmla="*/ 599611 w 5653314"/>
              <a:gd name="T13" fmla="*/ 4527926 h 5530058"/>
              <a:gd name="T14" fmla="*/ 14512 w 5653314"/>
              <a:gd name="T15" fmla="*/ 3949367 h 5530058"/>
              <a:gd name="T16" fmla="*/ 0 w 5653314"/>
              <a:gd name="T17" fmla="*/ 513121 h 553005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53314"/>
              <a:gd name="T28" fmla="*/ 0 h 5530058"/>
              <a:gd name="T29" fmla="*/ 5653314 w 5653314"/>
              <a:gd name="T30" fmla="*/ 5530058 h 553005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53314" h="5530058">
                <a:moveTo>
                  <a:pt x="0" y="625967"/>
                </a:moveTo>
                <a:cubicBezTo>
                  <a:pt x="0" y="116929"/>
                  <a:pt x="38007" y="6350"/>
                  <a:pt x="547045" y="6350"/>
                </a:cubicBezTo>
                <a:lnTo>
                  <a:pt x="5061819" y="0"/>
                </a:lnTo>
                <a:cubicBezTo>
                  <a:pt x="5570857" y="0"/>
                  <a:pt x="5653314" y="76107"/>
                  <a:pt x="5653314" y="585145"/>
                </a:cubicBezTo>
                <a:lnTo>
                  <a:pt x="5653314" y="4927133"/>
                </a:lnTo>
                <a:cubicBezTo>
                  <a:pt x="5653314" y="5436171"/>
                  <a:pt x="5601337" y="5530058"/>
                  <a:pt x="5092299" y="5530058"/>
                </a:cubicBezTo>
                <a:lnTo>
                  <a:pt x="599659" y="5523708"/>
                </a:lnTo>
                <a:cubicBezTo>
                  <a:pt x="90621" y="5523708"/>
                  <a:pt x="14514" y="5326951"/>
                  <a:pt x="14514" y="4817913"/>
                </a:cubicBezTo>
                <a:lnTo>
                  <a:pt x="0" y="625967"/>
                </a:lnTo>
                <a:close/>
              </a:path>
            </a:pathLst>
          </a:custGeom>
          <a:solidFill>
            <a:schemeClr val="bg1">
              <a:alpha val="38039"/>
            </a:scheme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buFont typeface="Arial" pitchFamily="34" charset="0"/>
              <a:buChar char="•"/>
            </a:pPr>
            <a:endParaRPr lang="en-US" sz="2400" dirty="0" smtClean="0">
              <a:solidFill>
                <a:schemeClr val="tx1"/>
              </a:solidFill>
              <a:latin typeface="Helvetica 55 Roman"/>
            </a:endParaRPr>
          </a:p>
          <a:p>
            <a:pPr>
              <a:buFont typeface="Arial" pitchFamily="34" charset="0"/>
              <a:buChar char="•"/>
            </a:pPr>
            <a:r>
              <a:rPr lang="en-US" sz="2600" dirty="0" smtClean="0">
                <a:solidFill>
                  <a:srgbClr val="003399"/>
                </a:solidFill>
                <a:latin typeface="Helvetica 55 Roman"/>
              </a:rPr>
              <a:t> 	More </a:t>
            </a:r>
            <a:r>
              <a:rPr lang="en-US" sz="2600" b="1" dirty="0" smtClean="0">
                <a:solidFill>
                  <a:srgbClr val="003399"/>
                </a:solidFill>
                <a:latin typeface="Helvetica 55 Roman"/>
              </a:rPr>
              <a:t>FUN</a:t>
            </a:r>
            <a:r>
              <a:rPr lang="en-US" sz="2600" dirty="0" smtClean="0">
                <a:solidFill>
                  <a:srgbClr val="003399"/>
                </a:solidFill>
                <a:latin typeface="Helvetica 55 Roman"/>
              </a:rPr>
              <a:t> than on your own.</a:t>
            </a:r>
          </a:p>
          <a:p>
            <a:pPr>
              <a:buFont typeface="Arial" pitchFamily="34" charset="0"/>
              <a:buChar char="•"/>
            </a:pPr>
            <a:r>
              <a:rPr lang="en-US" sz="2600" dirty="0" smtClean="0">
                <a:solidFill>
                  <a:srgbClr val="003399"/>
                </a:solidFill>
                <a:latin typeface="Helvetica 55 Roman"/>
              </a:rPr>
              <a:t> 	Groups given preferential treatment from waiting </a:t>
            </a:r>
          </a:p>
          <a:p>
            <a:r>
              <a:rPr lang="en-US" sz="2600" dirty="0" smtClean="0">
                <a:solidFill>
                  <a:srgbClr val="003399"/>
                </a:solidFill>
                <a:latin typeface="Helvetica 55 Roman"/>
              </a:rPr>
              <a:t>          in lines or to see things such as behind the </a:t>
            </a:r>
          </a:p>
          <a:p>
            <a:r>
              <a:rPr lang="en-US" sz="2600" dirty="0" smtClean="0">
                <a:solidFill>
                  <a:srgbClr val="003399"/>
                </a:solidFill>
                <a:latin typeface="Helvetica 55 Roman"/>
              </a:rPr>
              <a:t>          scenes tours not available to individuals.</a:t>
            </a:r>
          </a:p>
          <a:p>
            <a:pPr>
              <a:buFont typeface="Arial" pitchFamily="34" charset="0"/>
              <a:buChar char="•"/>
            </a:pPr>
            <a:r>
              <a:rPr lang="en-US" sz="2600" dirty="0" smtClean="0">
                <a:solidFill>
                  <a:srgbClr val="003399"/>
                </a:solidFill>
                <a:latin typeface="Helvetica 55 Roman"/>
              </a:rPr>
              <a:t>   	Get to see &amp; do more things in a shorter time </a:t>
            </a:r>
          </a:p>
          <a:p>
            <a:r>
              <a:rPr lang="en-US" sz="2600" dirty="0" smtClean="0">
                <a:solidFill>
                  <a:srgbClr val="003399"/>
                </a:solidFill>
                <a:latin typeface="Helvetica 55 Roman"/>
              </a:rPr>
              <a:t>          period (itinerary &amp; bookings done in advance &amp; </a:t>
            </a:r>
          </a:p>
          <a:p>
            <a:r>
              <a:rPr lang="en-US" sz="2600" dirty="0" smtClean="0">
                <a:solidFill>
                  <a:srgbClr val="003399"/>
                </a:solidFill>
                <a:latin typeface="Helvetica 55 Roman"/>
              </a:rPr>
              <a:t>          guide provided).</a:t>
            </a:r>
          </a:p>
          <a:p>
            <a:pPr>
              <a:buFont typeface="Arial" pitchFamily="34" charset="0"/>
              <a:buChar char="•"/>
            </a:pPr>
            <a:r>
              <a:rPr lang="en-US" sz="2600" dirty="0" smtClean="0">
                <a:solidFill>
                  <a:srgbClr val="003399"/>
                </a:solidFill>
                <a:latin typeface="Helvetica 55 Roman"/>
              </a:rPr>
              <a:t>   	Eliminates hassle of deciding, organizing and 	scheduling once arriving at destination.</a:t>
            </a:r>
          </a:p>
          <a:p>
            <a:pPr>
              <a:buFont typeface="Arial" pitchFamily="34" charset="0"/>
              <a:buChar char="•"/>
            </a:pPr>
            <a:r>
              <a:rPr lang="en-US" sz="2600" dirty="0" smtClean="0">
                <a:solidFill>
                  <a:srgbClr val="003399"/>
                </a:solidFill>
                <a:latin typeface="Helvetica 55 Roman"/>
              </a:rPr>
              <a:t>   	Friends are with you to share the experience.</a:t>
            </a:r>
          </a:p>
          <a:p>
            <a:pPr>
              <a:buFont typeface="Arial" pitchFamily="34" charset="0"/>
              <a:buChar char="•"/>
            </a:pPr>
            <a:r>
              <a:rPr lang="en-US" sz="2600" dirty="0" smtClean="0">
                <a:solidFill>
                  <a:srgbClr val="003399"/>
                </a:solidFill>
                <a:latin typeface="Helvetica 55 Roman"/>
              </a:rPr>
              <a:t>   	If problems arise, trouble-shoot them together, </a:t>
            </a:r>
          </a:p>
          <a:p>
            <a:r>
              <a:rPr lang="en-US" sz="2600" dirty="0" smtClean="0">
                <a:solidFill>
                  <a:srgbClr val="003399"/>
                </a:solidFill>
                <a:latin typeface="Helvetica 55 Roman"/>
              </a:rPr>
              <a:t>          not alone</a:t>
            </a:r>
            <a:r>
              <a:rPr lang="en-US" sz="2600" dirty="0" smtClean="0">
                <a:solidFill>
                  <a:srgbClr val="003399"/>
                </a:solidFill>
              </a:rPr>
              <a:t>.</a:t>
            </a:r>
            <a:endParaRPr lang="en-CA" sz="2600" dirty="0" smtClean="0">
              <a:solidFill>
                <a:srgbClr val="003399"/>
              </a:solidFill>
            </a:endParaRPr>
          </a:p>
        </p:txBody>
      </p:sp>
      <p:pic>
        <p:nvPicPr>
          <p:cNvPr id="19458" name="Picture 4" descr="ENG_onel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0"/>
            <a:ext cx="1066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Box 11"/>
          <p:cNvSpPr txBox="1">
            <a:spLocks noChangeArrowheads="1"/>
          </p:cNvSpPr>
          <p:nvPr/>
        </p:nvSpPr>
        <p:spPr bwMode="auto">
          <a:xfrm>
            <a:off x="1608138" y="177225"/>
            <a:ext cx="74596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sz="3200" b="1" i="1" dirty="0" smtClean="0">
                <a:solidFill>
                  <a:srgbClr val="FFC000"/>
                </a:solidFill>
                <a:latin typeface="Helvetica" pitchFamily="34" charset="0"/>
              </a:rPr>
              <a:t>      </a:t>
            </a:r>
            <a:r>
              <a:rPr lang="en-US" sz="3200" b="1" i="1" dirty="0" smtClean="0">
                <a:solidFill>
                  <a:srgbClr val="C00000"/>
                </a:solidFill>
                <a:latin typeface="Helvetica" pitchFamily="34" charset="0"/>
              </a:rPr>
              <a:t>Benefits of Group Travel</a:t>
            </a:r>
            <a:endParaRPr lang="en-US" sz="3200" b="1" i="1" dirty="0">
              <a:solidFill>
                <a:srgbClr val="C00000"/>
              </a:solidFill>
              <a:latin typeface="Helvetica" pitchFamily="34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ounded Rectangle 5"/>
          <p:cNvSpPr>
            <a:spLocks/>
          </p:cNvSpPr>
          <p:nvPr/>
        </p:nvSpPr>
        <p:spPr bwMode="auto">
          <a:xfrm>
            <a:off x="4419600" y="1066800"/>
            <a:ext cx="4724400" cy="5791200"/>
          </a:xfrm>
          <a:custGeom>
            <a:avLst/>
            <a:gdLst>
              <a:gd name="T0" fmla="*/ 0 w 5653314"/>
              <a:gd name="T1" fmla="*/ 868709 h 5530058"/>
              <a:gd name="T2" fmla="*/ 246767 w 5653314"/>
              <a:gd name="T3" fmla="*/ 8812 h 5530058"/>
              <a:gd name="T4" fmla="*/ 2283346 w 5653314"/>
              <a:gd name="T5" fmla="*/ 0 h 5530058"/>
              <a:gd name="T6" fmla="*/ 2550165 w 5653314"/>
              <a:gd name="T7" fmla="*/ 812057 h 5530058"/>
              <a:gd name="T8" fmla="*/ 2550165 w 5653314"/>
              <a:gd name="T9" fmla="*/ 6837814 h 5530058"/>
              <a:gd name="T10" fmla="*/ 2297094 w 5653314"/>
              <a:gd name="T11" fmla="*/ 7674541 h 5530058"/>
              <a:gd name="T12" fmla="*/ 270502 w 5653314"/>
              <a:gd name="T13" fmla="*/ 7665731 h 5530058"/>
              <a:gd name="T14" fmla="*/ 6547 w 5653314"/>
              <a:gd name="T15" fmla="*/ 6686235 h 5530058"/>
              <a:gd name="T16" fmla="*/ 0 w 5653314"/>
              <a:gd name="T17" fmla="*/ 868709 h 553005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53314"/>
              <a:gd name="T28" fmla="*/ 0 h 5530058"/>
              <a:gd name="T29" fmla="*/ 5653314 w 5653314"/>
              <a:gd name="T30" fmla="*/ 5530058 h 553005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53314" h="5530058">
                <a:moveTo>
                  <a:pt x="0" y="625967"/>
                </a:moveTo>
                <a:cubicBezTo>
                  <a:pt x="0" y="116929"/>
                  <a:pt x="38007" y="6350"/>
                  <a:pt x="547045" y="6350"/>
                </a:cubicBezTo>
                <a:lnTo>
                  <a:pt x="5061819" y="0"/>
                </a:lnTo>
                <a:cubicBezTo>
                  <a:pt x="5570857" y="0"/>
                  <a:pt x="5653314" y="76107"/>
                  <a:pt x="5653314" y="585145"/>
                </a:cubicBezTo>
                <a:lnTo>
                  <a:pt x="5653314" y="4927133"/>
                </a:lnTo>
                <a:cubicBezTo>
                  <a:pt x="5653314" y="5436171"/>
                  <a:pt x="5601337" y="5530058"/>
                  <a:pt x="5092299" y="5530058"/>
                </a:cubicBezTo>
                <a:lnTo>
                  <a:pt x="599659" y="5523708"/>
                </a:lnTo>
                <a:cubicBezTo>
                  <a:pt x="90621" y="5523708"/>
                  <a:pt x="14514" y="5326951"/>
                  <a:pt x="14514" y="4817913"/>
                </a:cubicBezTo>
                <a:lnTo>
                  <a:pt x="0" y="625967"/>
                </a:lnTo>
                <a:close/>
              </a:path>
            </a:pathLst>
          </a:custGeom>
          <a:solidFill>
            <a:schemeClr val="bg1">
              <a:alpha val="38039"/>
            </a:scheme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06" name="Rounded Rectangle 5"/>
          <p:cNvSpPr>
            <a:spLocks/>
          </p:cNvSpPr>
          <p:nvPr/>
        </p:nvSpPr>
        <p:spPr bwMode="auto">
          <a:xfrm>
            <a:off x="0" y="1066800"/>
            <a:ext cx="4292600" cy="5791200"/>
          </a:xfrm>
          <a:custGeom>
            <a:avLst/>
            <a:gdLst>
              <a:gd name="T0" fmla="*/ 0 w 5653314"/>
              <a:gd name="T1" fmla="*/ 868709 h 5530058"/>
              <a:gd name="T2" fmla="*/ 229371 w 5653314"/>
              <a:gd name="T3" fmla="*/ 8812 h 5530058"/>
              <a:gd name="T4" fmla="*/ 2122379 w 5653314"/>
              <a:gd name="T5" fmla="*/ 0 h 5530058"/>
              <a:gd name="T6" fmla="*/ 2370388 w 5653314"/>
              <a:gd name="T7" fmla="*/ 812057 h 5530058"/>
              <a:gd name="T8" fmla="*/ 2370388 w 5653314"/>
              <a:gd name="T9" fmla="*/ 6837814 h 5530058"/>
              <a:gd name="T10" fmla="*/ 2135159 w 5653314"/>
              <a:gd name="T11" fmla="*/ 7674541 h 5530058"/>
              <a:gd name="T12" fmla="*/ 251432 w 5653314"/>
              <a:gd name="T13" fmla="*/ 7665731 h 5530058"/>
              <a:gd name="T14" fmla="*/ 6086 w 5653314"/>
              <a:gd name="T15" fmla="*/ 6686235 h 5530058"/>
              <a:gd name="T16" fmla="*/ 0 w 5653314"/>
              <a:gd name="T17" fmla="*/ 868709 h 553005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53314"/>
              <a:gd name="T28" fmla="*/ 0 h 5530058"/>
              <a:gd name="T29" fmla="*/ 5653314 w 5653314"/>
              <a:gd name="T30" fmla="*/ 5530058 h 553005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53314" h="5530058">
                <a:moveTo>
                  <a:pt x="0" y="625967"/>
                </a:moveTo>
                <a:cubicBezTo>
                  <a:pt x="0" y="116929"/>
                  <a:pt x="38007" y="6350"/>
                  <a:pt x="547045" y="6350"/>
                </a:cubicBezTo>
                <a:lnTo>
                  <a:pt x="5061819" y="0"/>
                </a:lnTo>
                <a:cubicBezTo>
                  <a:pt x="5570857" y="0"/>
                  <a:pt x="5653314" y="76107"/>
                  <a:pt x="5653314" y="585145"/>
                </a:cubicBezTo>
                <a:lnTo>
                  <a:pt x="5653314" y="4927133"/>
                </a:lnTo>
                <a:cubicBezTo>
                  <a:pt x="5653314" y="5436171"/>
                  <a:pt x="5601337" y="5530058"/>
                  <a:pt x="5092299" y="5530058"/>
                </a:cubicBezTo>
                <a:lnTo>
                  <a:pt x="599659" y="5523708"/>
                </a:lnTo>
                <a:cubicBezTo>
                  <a:pt x="90621" y="5523708"/>
                  <a:pt x="14514" y="5326951"/>
                  <a:pt x="14514" y="4817913"/>
                </a:cubicBezTo>
                <a:lnTo>
                  <a:pt x="0" y="625967"/>
                </a:lnTo>
                <a:close/>
              </a:path>
            </a:pathLst>
          </a:custGeom>
          <a:solidFill>
            <a:schemeClr val="bg1">
              <a:alpha val="38039"/>
            </a:scheme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0"/>
            <a:ext cx="5765800" cy="838200"/>
          </a:xfrm>
          <a:noFill/>
        </p:spPr>
        <p:txBody>
          <a:bodyPr/>
          <a:lstStyle/>
          <a:p>
            <a:pPr eaLnBrk="1" hangingPunct="1"/>
            <a:r>
              <a:rPr lang="en-US" i="1" dirty="0" smtClean="0">
                <a:solidFill>
                  <a:srgbClr val="C00000"/>
                </a:solidFill>
                <a:latin typeface="Helvetica 55 Roman"/>
              </a:rPr>
              <a:t>Why thousands choose EF ?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990600"/>
            <a:ext cx="8915400" cy="5334000"/>
          </a:xfrm>
          <a:extLst/>
        </p:spPr>
        <p:txBody>
          <a:bodyPr numCol="2"/>
          <a:lstStyle/>
          <a:p>
            <a:pPr marL="0" indent="0" algn="ctr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b="1" i="1" dirty="0" smtClean="0">
              <a:solidFill>
                <a:schemeClr val="bg1"/>
              </a:solidFill>
              <a:latin typeface="Helvetica 55 Roman" pitchFamily="34" charset="0"/>
            </a:endParaRPr>
          </a:p>
          <a:p>
            <a:pPr marL="0" indent="0" algn="ctr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b="1" i="1" dirty="0" smtClean="0">
                <a:solidFill>
                  <a:schemeClr val="bg1"/>
                </a:solidFill>
                <a:latin typeface="Helvetica 55 Roman" pitchFamily="34" charset="0"/>
              </a:rPr>
              <a:t>THE EF EXPERIENCE</a:t>
            </a:r>
          </a:p>
          <a:p>
            <a:pPr marL="0" indent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dirty="0" smtClean="0">
              <a:solidFill>
                <a:schemeClr val="bg1"/>
              </a:solidFill>
              <a:latin typeface="Helvetica 55 Roman" pitchFamily="34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dirty="0" err="1" smtClean="0">
                <a:solidFill>
                  <a:schemeClr val="bg1"/>
                </a:solidFill>
                <a:latin typeface="Helvetica 55 Roman" pitchFamily="34" charset="0"/>
              </a:rPr>
              <a:t>EF</a:t>
            </a:r>
            <a:r>
              <a:rPr lang="en-US" dirty="0" smtClean="0">
                <a:solidFill>
                  <a:schemeClr val="bg1"/>
                </a:solidFill>
                <a:latin typeface="Helvetica 55 Roman" pitchFamily="34" charset="0"/>
              </a:rPr>
              <a:t> - </a:t>
            </a:r>
            <a:r>
              <a:rPr lang="en-US" dirty="0" smtClean="0">
                <a:solidFill>
                  <a:srgbClr val="003399"/>
                </a:solidFill>
                <a:latin typeface="Helvetica 55 Roman" pitchFamily="34" charset="0"/>
              </a:rPr>
              <a:t>“Education First”</a:t>
            </a:r>
          </a:p>
          <a:p>
            <a:pPr marL="0" indent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dirty="0" smtClean="0">
              <a:solidFill>
                <a:schemeClr val="bg1"/>
              </a:solidFill>
              <a:latin typeface="Helvetica 55 Roman" pitchFamily="34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dirty="0" smtClean="0">
                <a:solidFill>
                  <a:schemeClr val="bg1"/>
                </a:solidFill>
                <a:latin typeface="Helvetica 55 Roman" pitchFamily="34" charset="0"/>
              </a:rPr>
              <a:t>50 Years Educating Students</a:t>
            </a:r>
          </a:p>
          <a:p>
            <a:pPr marL="0" indent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dirty="0" smtClean="0">
              <a:solidFill>
                <a:schemeClr val="bg1"/>
              </a:solidFill>
              <a:latin typeface="Helvetica 55 Roman" pitchFamily="34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dirty="0" smtClean="0">
                <a:solidFill>
                  <a:schemeClr val="bg1"/>
                </a:solidFill>
                <a:latin typeface="Helvetica 55 Roman" pitchFamily="34" charset="0"/>
              </a:rPr>
              <a:t>World’s Largest Education Company</a:t>
            </a:r>
          </a:p>
          <a:p>
            <a:pPr marL="0" indent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dirty="0" smtClean="0">
                <a:solidFill>
                  <a:srgbClr val="102F94"/>
                </a:solidFill>
                <a:latin typeface="Helvetica 55 Roman" pitchFamily="34" charset="0"/>
              </a:rPr>
              <a:t>Certified through </a:t>
            </a:r>
            <a:r>
              <a:rPr lang="en-US" b="1" dirty="0" smtClean="0">
                <a:solidFill>
                  <a:srgbClr val="102F94"/>
                </a:solidFill>
                <a:latin typeface="Helvetica 55 Roman" pitchFamily="34" charset="0"/>
              </a:rPr>
              <a:t>TICO</a:t>
            </a:r>
            <a:r>
              <a:rPr lang="en-US" dirty="0" smtClean="0">
                <a:solidFill>
                  <a:srgbClr val="102F94"/>
                </a:solidFill>
                <a:latin typeface="Helvetica 55 Roman" pitchFamily="34" charset="0"/>
              </a:rPr>
              <a:t>, and a member</a:t>
            </a:r>
          </a:p>
          <a:p>
            <a:pPr marL="0" indent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dirty="0" smtClean="0">
                <a:solidFill>
                  <a:srgbClr val="102F94"/>
                </a:solidFill>
                <a:latin typeface="Helvetica 55 Roman" pitchFamily="34" charset="0"/>
              </a:rPr>
              <a:t>of </a:t>
            </a:r>
            <a:r>
              <a:rPr lang="en-US" b="1" dirty="0" smtClean="0">
                <a:solidFill>
                  <a:srgbClr val="102F94"/>
                </a:solidFill>
                <a:latin typeface="Helvetica 55 Roman" pitchFamily="34" charset="0"/>
              </a:rPr>
              <a:t>Student and Youth Travel Association </a:t>
            </a:r>
            <a:r>
              <a:rPr lang="en-US" dirty="0" smtClean="0">
                <a:solidFill>
                  <a:srgbClr val="102F94"/>
                </a:solidFill>
                <a:latin typeface="Helvetica 55 Roman" pitchFamily="34" charset="0"/>
              </a:rPr>
              <a:t>of North America, and the </a:t>
            </a:r>
            <a:r>
              <a:rPr lang="en-US" b="1" dirty="0" smtClean="0">
                <a:solidFill>
                  <a:srgbClr val="102F94"/>
                </a:solidFill>
                <a:latin typeface="Helvetica 55 Roman" pitchFamily="34" charset="0"/>
              </a:rPr>
              <a:t>Ontario Motor Coach Association</a:t>
            </a:r>
          </a:p>
          <a:p>
            <a:pPr marL="0" indent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dirty="0" smtClean="0">
              <a:solidFill>
                <a:schemeClr val="accent2"/>
              </a:solidFill>
              <a:latin typeface="Helvetica 55 Roman" pitchFamily="34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dirty="0" smtClean="0">
                <a:solidFill>
                  <a:schemeClr val="bg1"/>
                </a:solidFill>
                <a:latin typeface="Helvetica 55 Roman" pitchFamily="34" charset="0"/>
              </a:rPr>
              <a:t>Best Support </a:t>
            </a:r>
          </a:p>
          <a:p>
            <a:pPr marL="0" indent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dirty="0" smtClean="0">
                <a:solidFill>
                  <a:srgbClr val="102F94"/>
                </a:solidFill>
                <a:latin typeface="Helvetica 55 Roman" pitchFamily="34" charset="0"/>
              </a:rPr>
              <a:t>The in-house </a:t>
            </a:r>
            <a:r>
              <a:rPr lang="en-US" b="1" dirty="0" smtClean="0">
                <a:solidFill>
                  <a:srgbClr val="102F94"/>
                </a:solidFill>
                <a:latin typeface="Helvetica 55 Roman" pitchFamily="34" charset="0"/>
              </a:rPr>
              <a:t>Customer Service Department</a:t>
            </a:r>
            <a:r>
              <a:rPr lang="en-US" dirty="0" smtClean="0">
                <a:solidFill>
                  <a:srgbClr val="102F94"/>
                </a:solidFill>
                <a:latin typeface="Helvetica 55 Roman" pitchFamily="34" charset="0"/>
              </a:rPr>
              <a:t> and full-time </a:t>
            </a:r>
            <a:r>
              <a:rPr lang="en-US" b="1" dirty="0" smtClean="0">
                <a:solidFill>
                  <a:srgbClr val="102F94"/>
                </a:solidFill>
                <a:latin typeface="Helvetica 55 Roman" pitchFamily="34" charset="0"/>
              </a:rPr>
              <a:t>Tour </a:t>
            </a:r>
          </a:p>
          <a:p>
            <a:pPr marL="0" indent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b="1" dirty="0" smtClean="0">
                <a:solidFill>
                  <a:srgbClr val="102F94"/>
                </a:solidFill>
                <a:latin typeface="Helvetica 55 Roman" pitchFamily="34" charset="0"/>
              </a:rPr>
              <a:t>Directors</a:t>
            </a:r>
            <a:r>
              <a:rPr lang="en-US" dirty="0" smtClean="0">
                <a:solidFill>
                  <a:srgbClr val="102F94"/>
                </a:solidFill>
                <a:latin typeface="Helvetica 55 Roman" pitchFamily="34" charset="0"/>
              </a:rPr>
              <a:t> provide around the clock support. </a:t>
            </a:r>
          </a:p>
          <a:p>
            <a:pPr marL="0" indent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dirty="0" smtClean="0">
              <a:solidFill>
                <a:schemeClr val="bg1"/>
              </a:solidFill>
              <a:latin typeface="Helvetica 55 Roman" pitchFamily="34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dirty="0" err="1" smtClean="0">
                <a:solidFill>
                  <a:schemeClr val="bg1"/>
                </a:solidFill>
                <a:latin typeface="Helvetica 55 Roman" pitchFamily="34" charset="0"/>
              </a:rPr>
              <a:t>EF</a:t>
            </a:r>
            <a:r>
              <a:rPr lang="en-US" dirty="0" smtClean="0">
                <a:solidFill>
                  <a:schemeClr val="bg1"/>
                </a:solidFill>
                <a:latin typeface="Helvetica 55 Roman" pitchFamily="34" charset="0"/>
              </a:rPr>
              <a:t> </a:t>
            </a:r>
            <a:r>
              <a:rPr lang="en-US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55 Roman" pitchFamily="34" charset="0"/>
              </a:rPr>
              <a:t>Safety First </a:t>
            </a:r>
            <a:r>
              <a:rPr lang="en-US" dirty="0" smtClean="0">
                <a:solidFill>
                  <a:schemeClr val="bg1"/>
                </a:solidFill>
                <a:latin typeface="Helvetica 55 Roman" pitchFamily="34" charset="0"/>
              </a:rPr>
              <a:t>Initiative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en-US" dirty="0" smtClean="0">
              <a:solidFill>
                <a:schemeClr val="accent2"/>
              </a:solidFill>
              <a:latin typeface="Helvetica 55 Roman" pitchFamily="34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en-US" dirty="0" smtClean="0">
              <a:solidFill>
                <a:schemeClr val="accent2"/>
              </a:solidFill>
              <a:latin typeface="Helvetica 55 Roman" pitchFamily="34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en-US" dirty="0" smtClean="0">
              <a:solidFill>
                <a:schemeClr val="accent2"/>
              </a:solidFill>
              <a:latin typeface="Helvetica 55 Roman" pitchFamily="34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en-US" dirty="0" smtClean="0">
              <a:solidFill>
                <a:schemeClr val="accent2"/>
              </a:solidFill>
              <a:latin typeface="Helvetica 55 Roman" pitchFamily="34" charset="0"/>
            </a:endParaRP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endParaRPr lang="en-US" b="1" i="1" dirty="0" smtClean="0">
              <a:solidFill>
                <a:schemeClr val="bg1"/>
              </a:solidFill>
              <a:latin typeface="Helvetica 55 Roman" pitchFamily="34" charset="0"/>
            </a:endParaRP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endParaRPr lang="en-US" b="1" i="1" dirty="0" smtClean="0">
              <a:solidFill>
                <a:schemeClr val="bg1"/>
              </a:solidFill>
              <a:latin typeface="Helvetica 55 Roman" pitchFamily="34" charset="0"/>
            </a:endParaRP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i="1" dirty="0" smtClean="0">
                <a:solidFill>
                  <a:schemeClr val="bg1"/>
                </a:solidFill>
                <a:latin typeface="Helvetica 55 Roman" pitchFamily="34" charset="0"/>
              </a:rPr>
              <a:t>EF </a:t>
            </a:r>
            <a:r>
              <a:rPr lang="en-US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55 Roman" pitchFamily="34" charset="0"/>
              </a:rPr>
              <a:t>SAFETY FIRST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en-US" dirty="0" smtClean="0">
              <a:solidFill>
                <a:schemeClr val="bg1"/>
              </a:solidFill>
              <a:latin typeface="Helvetica 55 Roman" pitchFamily="34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dirty="0" smtClean="0">
                <a:solidFill>
                  <a:schemeClr val="bg1"/>
                </a:solidFill>
                <a:latin typeface="Helvetica 55 Roman" pitchFamily="34" charset="0"/>
              </a:rPr>
              <a:t>   Offices across North America </a:t>
            </a:r>
          </a:p>
          <a:p>
            <a:pPr marL="22860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dirty="0" smtClean="0">
                <a:solidFill>
                  <a:srgbClr val="102F94"/>
                </a:solidFill>
                <a:latin typeface="Helvetica 55 Roman" pitchFamily="34" charset="0"/>
              </a:rPr>
              <a:t>Toronto, Montreal, New York City, Washington and Boston</a:t>
            </a:r>
          </a:p>
          <a:p>
            <a:pPr lvl="1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1800" dirty="0" smtClean="0">
              <a:solidFill>
                <a:schemeClr val="accent2"/>
              </a:solidFill>
              <a:latin typeface="Helvetica 55 Roman" pitchFamily="34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dirty="0" smtClean="0">
                <a:solidFill>
                  <a:schemeClr val="bg1"/>
                </a:solidFill>
                <a:latin typeface="Helvetica 55 Roman" pitchFamily="34" charset="0"/>
              </a:rPr>
              <a:t>    24-hour Service</a:t>
            </a:r>
          </a:p>
          <a:p>
            <a:pPr marL="22860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dirty="0" smtClean="0">
                <a:solidFill>
                  <a:srgbClr val="102F94"/>
                </a:solidFill>
                <a:latin typeface="Helvetica 55 Roman" pitchFamily="34" charset="0"/>
              </a:rPr>
              <a:t>Emergency on-call service </a:t>
            </a:r>
            <a:r>
              <a:rPr lang="en-US" b="1" dirty="0" smtClean="0">
                <a:solidFill>
                  <a:srgbClr val="102F94"/>
                </a:solidFill>
                <a:latin typeface="Helvetica 55 Roman" pitchFamily="34" charset="0"/>
              </a:rPr>
              <a:t>24 hours </a:t>
            </a:r>
            <a:r>
              <a:rPr lang="en-US" dirty="0" smtClean="0">
                <a:solidFill>
                  <a:srgbClr val="102F94"/>
                </a:solidFill>
                <a:latin typeface="Helvetica 55 Roman" pitchFamily="34" charset="0"/>
              </a:rPr>
              <a:t>a day, 7 days a week</a:t>
            </a:r>
          </a:p>
          <a:p>
            <a:pPr indent="0" eaLnBrk="1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endParaRPr lang="en-US" dirty="0" smtClean="0">
              <a:solidFill>
                <a:schemeClr val="accent2"/>
              </a:solidFill>
              <a:latin typeface="Helvetica 55 Roman" pitchFamily="34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dirty="0" smtClean="0">
                <a:solidFill>
                  <a:schemeClr val="bg1"/>
                </a:solidFill>
                <a:latin typeface="Helvetica 55 Roman" pitchFamily="34" charset="0"/>
              </a:rPr>
              <a:t>    Tour Directors</a:t>
            </a:r>
          </a:p>
          <a:p>
            <a:pPr marL="22860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solidFill>
                  <a:srgbClr val="102F94"/>
                </a:solidFill>
                <a:latin typeface="Helvetica 55 Roman" pitchFamily="34" charset="0"/>
              </a:rPr>
              <a:t>Bilingual</a:t>
            </a:r>
            <a:r>
              <a:rPr lang="en-US" dirty="0" smtClean="0">
                <a:solidFill>
                  <a:srgbClr val="102F94"/>
                </a:solidFill>
                <a:latin typeface="Helvetica 55 Roman" pitchFamily="34" charset="0"/>
              </a:rPr>
              <a:t>, </a:t>
            </a:r>
            <a:r>
              <a:rPr lang="en-US" b="1" dirty="0" smtClean="0">
                <a:solidFill>
                  <a:srgbClr val="102F94"/>
                </a:solidFill>
                <a:latin typeface="Helvetica 55 Roman" pitchFamily="34" charset="0"/>
              </a:rPr>
              <a:t>professionally</a:t>
            </a:r>
            <a:r>
              <a:rPr lang="en-US" dirty="0" smtClean="0">
                <a:solidFill>
                  <a:srgbClr val="102F94"/>
                </a:solidFill>
                <a:latin typeface="Helvetica 55 Roman" pitchFamily="34" charset="0"/>
              </a:rPr>
              <a:t> </a:t>
            </a:r>
            <a:r>
              <a:rPr lang="en-US" b="1" dirty="0" smtClean="0">
                <a:solidFill>
                  <a:srgbClr val="102F94"/>
                </a:solidFill>
                <a:latin typeface="Helvetica 55 Roman" pitchFamily="34" charset="0"/>
              </a:rPr>
              <a:t>trained</a:t>
            </a:r>
            <a:r>
              <a:rPr lang="en-US" dirty="0" smtClean="0">
                <a:solidFill>
                  <a:srgbClr val="102F94"/>
                </a:solidFill>
                <a:latin typeface="Helvetica 55 Roman" pitchFamily="34" charset="0"/>
              </a:rPr>
              <a:t> </a:t>
            </a:r>
            <a:r>
              <a:rPr lang="en-US" dirty="0" err="1" smtClean="0">
                <a:solidFill>
                  <a:srgbClr val="102F94"/>
                </a:solidFill>
                <a:latin typeface="Helvetica 55 Roman" pitchFamily="34" charset="0"/>
              </a:rPr>
              <a:t>EF</a:t>
            </a:r>
            <a:r>
              <a:rPr lang="en-US" dirty="0" smtClean="0">
                <a:solidFill>
                  <a:srgbClr val="102F94"/>
                </a:solidFill>
                <a:latin typeface="Helvetica 55 Roman" pitchFamily="34" charset="0"/>
              </a:rPr>
              <a:t> Tour Director accompanies your group </a:t>
            </a:r>
            <a:r>
              <a:rPr lang="en-US" b="1" dirty="0" smtClean="0">
                <a:solidFill>
                  <a:srgbClr val="102F94"/>
                </a:solidFill>
                <a:latin typeface="Helvetica 55 Roman" pitchFamily="34" charset="0"/>
              </a:rPr>
              <a:t>24 hours </a:t>
            </a:r>
            <a:r>
              <a:rPr lang="en-US" dirty="0" smtClean="0">
                <a:solidFill>
                  <a:srgbClr val="102F94"/>
                </a:solidFill>
                <a:latin typeface="Helvetica 55 Roman" pitchFamily="34" charset="0"/>
              </a:rPr>
              <a:t>a day.</a:t>
            </a:r>
          </a:p>
          <a:p>
            <a:pPr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 smtClean="0">
              <a:solidFill>
                <a:schemeClr val="accent2"/>
              </a:solidFill>
              <a:latin typeface="Helvetica 55 Roman" pitchFamily="34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dirty="0" smtClean="0">
                <a:solidFill>
                  <a:schemeClr val="bg1"/>
                </a:solidFill>
                <a:latin typeface="Helvetica 55 Roman" pitchFamily="34" charset="0"/>
              </a:rPr>
              <a:t>    Free Peace of Mind Program</a:t>
            </a:r>
            <a:r>
              <a:rPr lang="en-US" dirty="0" smtClean="0">
                <a:solidFill>
                  <a:schemeClr val="accent2"/>
                </a:solidFill>
                <a:latin typeface="Helvetica 55 Roman" pitchFamily="34" charset="0"/>
              </a:rPr>
              <a:t> </a:t>
            </a:r>
          </a:p>
          <a:p>
            <a:pPr marL="22860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dirty="0" err="1" smtClean="0">
                <a:solidFill>
                  <a:srgbClr val="102F94"/>
                </a:solidFill>
                <a:latin typeface="Helvetica 55 Roman" pitchFamily="34" charset="0"/>
              </a:rPr>
              <a:t>EF’s</a:t>
            </a:r>
            <a:r>
              <a:rPr lang="en-US" dirty="0" smtClean="0">
                <a:solidFill>
                  <a:srgbClr val="102F94"/>
                </a:solidFill>
                <a:latin typeface="Helvetica 55 Roman" pitchFamily="34" charset="0"/>
              </a:rPr>
              <a:t> </a:t>
            </a:r>
            <a:r>
              <a:rPr lang="en-US" b="1" dirty="0" smtClean="0">
                <a:solidFill>
                  <a:srgbClr val="102F94"/>
                </a:solidFill>
                <a:latin typeface="Helvetica 55 Roman" pitchFamily="34" charset="0"/>
              </a:rPr>
              <a:t>Peace of Mind Program </a:t>
            </a:r>
            <a:r>
              <a:rPr lang="en-US" dirty="0" smtClean="0">
                <a:solidFill>
                  <a:srgbClr val="102F94"/>
                </a:solidFill>
                <a:latin typeface="Helvetica 55 Roman" pitchFamily="34" charset="0"/>
              </a:rPr>
              <a:t>allows you to change your tour and/or departure date should your school board not allow you to travel for safety reasons.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en-US" sz="2000" dirty="0" smtClean="0">
              <a:solidFill>
                <a:schemeClr val="accent2"/>
              </a:solidFill>
              <a:latin typeface="Helvetica 55 Roman" pitchFamily="34" charset="0"/>
            </a:endParaRPr>
          </a:p>
        </p:txBody>
      </p:sp>
      <p:pic>
        <p:nvPicPr>
          <p:cNvPr id="21509" name="Picture 4" descr="ENG_one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0"/>
            <a:ext cx="1066800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	  New York City – March 2016</a:t>
            </a: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5344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CA" sz="3200" dirty="0" smtClean="0">
                <a:solidFill>
                  <a:schemeClr val="tx1"/>
                </a:solidFill>
              </a:rPr>
              <a:t>  </a:t>
            </a:r>
            <a:r>
              <a:rPr lang="en-CA" sz="2800" dirty="0" smtClean="0">
                <a:solidFill>
                  <a:schemeClr val="tx1"/>
                </a:solidFill>
              </a:rPr>
              <a:t>The </a:t>
            </a:r>
            <a:r>
              <a:rPr lang="en-CA" sz="2800" dirty="0" err="1" smtClean="0">
                <a:solidFill>
                  <a:schemeClr val="tx1"/>
                </a:solidFill>
              </a:rPr>
              <a:t>Simonds</a:t>
            </a:r>
            <a:r>
              <a:rPr lang="en-CA" sz="2800" dirty="0" smtClean="0">
                <a:solidFill>
                  <a:schemeClr val="tx1"/>
                </a:solidFill>
              </a:rPr>
              <a:t> High trip to New York City is</a:t>
            </a:r>
          </a:p>
          <a:p>
            <a:pPr>
              <a:buFontTx/>
              <a:buNone/>
            </a:pPr>
            <a:r>
              <a:rPr lang="en-CA" sz="2800" dirty="0" smtClean="0"/>
              <a:t>	 </a:t>
            </a:r>
            <a:r>
              <a:rPr lang="en-CA" sz="2800" dirty="0" smtClean="0">
                <a:solidFill>
                  <a:schemeClr val="tx1"/>
                </a:solidFill>
              </a:rPr>
              <a:t>- 	school sponsored</a:t>
            </a:r>
          </a:p>
          <a:p>
            <a:pPr>
              <a:buFontTx/>
              <a:buNone/>
            </a:pPr>
            <a:r>
              <a:rPr lang="en-CA" sz="2800" dirty="0" smtClean="0">
                <a:solidFill>
                  <a:schemeClr val="tx1"/>
                </a:solidFill>
              </a:rPr>
              <a:t>	 -  ASD-S approved</a:t>
            </a:r>
          </a:p>
          <a:p>
            <a:pPr>
              <a:buFontTx/>
              <a:buNone/>
            </a:pPr>
            <a:r>
              <a:rPr lang="en-CA" sz="2800" dirty="0" smtClean="0">
                <a:solidFill>
                  <a:schemeClr val="tx1"/>
                </a:solidFill>
              </a:rPr>
              <a:t>	 -  supervised by </a:t>
            </a:r>
          </a:p>
          <a:p>
            <a:pPr>
              <a:buFontTx/>
              <a:buNone/>
            </a:pPr>
            <a:endParaRPr lang="en-CA" sz="2800" dirty="0" smtClean="0">
              <a:solidFill>
                <a:schemeClr val="tx1"/>
              </a:solidFill>
            </a:endParaRPr>
          </a:p>
          <a:p>
            <a:pPr>
              <a:buFontTx/>
              <a:buNone/>
            </a:pPr>
            <a:r>
              <a:rPr lang="en-CA" sz="2800" dirty="0" smtClean="0">
                <a:solidFill>
                  <a:schemeClr val="bg1"/>
                </a:solidFill>
              </a:rPr>
              <a:t>  	</a:t>
            </a:r>
            <a:r>
              <a:rPr lang="en-CA" sz="3200" b="1" dirty="0" smtClean="0">
                <a:solidFill>
                  <a:schemeClr val="bg1"/>
                </a:solidFill>
              </a:rPr>
              <a:t>Mme  Cormier and Miss Downey</a:t>
            </a:r>
          </a:p>
          <a:p>
            <a:pPr>
              <a:buFontTx/>
              <a:buNone/>
            </a:pPr>
            <a:r>
              <a:rPr lang="en-CA" sz="3200" b="1" dirty="0" smtClean="0">
                <a:solidFill>
                  <a:schemeClr val="bg1"/>
                </a:solidFill>
              </a:rPr>
              <a:t>  			</a:t>
            </a:r>
            <a:endParaRPr lang="en-CA" sz="3200" b="1" dirty="0" smtClean="0"/>
          </a:p>
          <a:p>
            <a:pPr>
              <a:buFontTx/>
              <a:buNone/>
            </a:pPr>
            <a:r>
              <a:rPr lang="en-CA" sz="2800" dirty="0" smtClean="0">
                <a:solidFill>
                  <a:schemeClr val="tx1"/>
                </a:solidFill>
              </a:rPr>
              <a:t>  We have years of experience teaching students, organizing and chaperoning student travel.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ounded Rectangle 5"/>
          <p:cNvSpPr>
            <a:spLocks/>
          </p:cNvSpPr>
          <p:nvPr/>
        </p:nvSpPr>
        <p:spPr bwMode="auto">
          <a:xfrm>
            <a:off x="446088" y="1217612"/>
            <a:ext cx="8164512" cy="5259388"/>
          </a:xfrm>
          <a:custGeom>
            <a:avLst/>
            <a:gdLst>
              <a:gd name="T0" fmla="*/ 0 w 5653314"/>
              <a:gd name="T1" fmla="*/ 538513 h 5530058"/>
              <a:gd name="T2" fmla="*/ 1647754 w 5653314"/>
              <a:gd name="T3" fmla="*/ 5463 h 5530058"/>
              <a:gd name="T4" fmla="*/ 15246706 w 5653314"/>
              <a:gd name="T5" fmla="*/ 0 h 5530058"/>
              <a:gd name="T6" fmla="*/ 17028352 w 5653314"/>
              <a:gd name="T7" fmla="*/ 503394 h 5530058"/>
              <a:gd name="T8" fmla="*/ 17028352 w 5653314"/>
              <a:gd name="T9" fmla="*/ 4238762 h 5530058"/>
              <a:gd name="T10" fmla="*/ 15338511 w 5653314"/>
              <a:gd name="T11" fmla="*/ 4757452 h 5530058"/>
              <a:gd name="T12" fmla="*/ 1806233 w 5653314"/>
              <a:gd name="T13" fmla="*/ 4751989 h 5530058"/>
              <a:gd name="T14" fmla="*/ 43719 w 5653314"/>
              <a:gd name="T15" fmla="*/ 4144801 h 5530058"/>
              <a:gd name="T16" fmla="*/ 0 w 5653314"/>
              <a:gd name="T17" fmla="*/ 538513 h 553005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53314"/>
              <a:gd name="T28" fmla="*/ 0 h 5530058"/>
              <a:gd name="T29" fmla="*/ 5653314 w 5653314"/>
              <a:gd name="T30" fmla="*/ 5530058 h 553005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53314" h="5530058">
                <a:moveTo>
                  <a:pt x="0" y="625967"/>
                </a:moveTo>
                <a:cubicBezTo>
                  <a:pt x="0" y="116929"/>
                  <a:pt x="38007" y="6350"/>
                  <a:pt x="547045" y="6350"/>
                </a:cubicBezTo>
                <a:lnTo>
                  <a:pt x="5061819" y="0"/>
                </a:lnTo>
                <a:cubicBezTo>
                  <a:pt x="5570857" y="0"/>
                  <a:pt x="5653314" y="76107"/>
                  <a:pt x="5653314" y="585145"/>
                </a:cubicBezTo>
                <a:lnTo>
                  <a:pt x="5653314" y="4927133"/>
                </a:lnTo>
                <a:cubicBezTo>
                  <a:pt x="5653314" y="5436171"/>
                  <a:pt x="5601337" y="5530058"/>
                  <a:pt x="5092299" y="5530058"/>
                </a:cubicBezTo>
                <a:lnTo>
                  <a:pt x="599659" y="5523708"/>
                </a:lnTo>
                <a:cubicBezTo>
                  <a:pt x="90621" y="5523708"/>
                  <a:pt x="14514" y="5326951"/>
                  <a:pt x="14514" y="4817913"/>
                </a:cubicBezTo>
                <a:lnTo>
                  <a:pt x="0" y="625967"/>
                </a:lnTo>
                <a:close/>
              </a:path>
            </a:pathLst>
          </a:custGeom>
          <a:solidFill>
            <a:schemeClr val="bg1">
              <a:alpha val="38039"/>
            </a:scheme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192088"/>
            <a:ext cx="5765800" cy="838200"/>
          </a:xfrm>
          <a:noFill/>
        </p:spPr>
        <p:txBody>
          <a:bodyPr/>
          <a:lstStyle/>
          <a:p>
            <a:pPr eaLnBrk="1" hangingPunct="1"/>
            <a:r>
              <a:rPr lang="en-US" i="1" dirty="0" smtClean="0">
                <a:solidFill>
                  <a:srgbClr val="C00000"/>
                </a:solidFill>
                <a:latin typeface="Helvetica 55 Roman"/>
              </a:rPr>
              <a:t>DAY 1 – Tentative Itinerary</a:t>
            </a:r>
          </a:p>
        </p:txBody>
      </p:sp>
      <p:pic>
        <p:nvPicPr>
          <p:cNvPr id="27651" name="Picture 4" descr="ENG_one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0"/>
            <a:ext cx="1066800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1"/>
          <p:cNvSpPr>
            <a:spLocks noChangeArrowheads="1"/>
          </p:cNvSpPr>
          <p:nvPr/>
        </p:nvSpPr>
        <p:spPr bwMode="auto">
          <a:xfrm>
            <a:off x="838200" y="1676400"/>
            <a:ext cx="7772400" cy="4450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b="1" dirty="0">
                <a:solidFill>
                  <a:srgbClr val="003399"/>
                </a:solidFill>
                <a:latin typeface="Helvetica 55 Roman"/>
              </a:rPr>
              <a:t>Board your motor coach </a:t>
            </a:r>
            <a:r>
              <a:rPr lang="en-US" sz="2400" b="1" dirty="0" smtClean="0">
                <a:solidFill>
                  <a:srgbClr val="003399"/>
                </a:solidFill>
                <a:latin typeface="Helvetica 55 Roman"/>
              </a:rPr>
              <a:t>for New York at </a:t>
            </a:r>
          </a:p>
          <a:p>
            <a:pPr>
              <a:spcBef>
                <a:spcPct val="20000"/>
              </a:spcBef>
            </a:pPr>
            <a:r>
              <a:rPr lang="en-US" sz="2400" b="1" dirty="0" smtClean="0">
                <a:solidFill>
                  <a:srgbClr val="003399"/>
                </a:solidFill>
                <a:latin typeface="Helvetica 55 Roman"/>
              </a:rPr>
              <a:t>Simonds </a:t>
            </a:r>
            <a:r>
              <a:rPr lang="en-US" sz="2400" b="1" dirty="0">
                <a:solidFill>
                  <a:srgbClr val="003399"/>
                </a:solidFill>
                <a:latin typeface="Helvetica 55 Roman"/>
              </a:rPr>
              <a:t>High School</a:t>
            </a:r>
          </a:p>
          <a:p>
            <a:pPr>
              <a:spcBef>
                <a:spcPct val="20000"/>
              </a:spcBef>
            </a:pPr>
            <a:endParaRPr lang="en-US" sz="2400" b="1" dirty="0">
              <a:solidFill>
                <a:srgbClr val="003399"/>
              </a:solidFill>
              <a:latin typeface="Helvetica 55 Roman"/>
            </a:endParaRPr>
          </a:p>
          <a:p>
            <a:pPr>
              <a:spcBef>
                <a:spcPct val="20000"/>
              </a:spcBef>
            </a:pPr>
            <a:r>
              <a:rPr lang="en-US" sz="2400" b="1" dirty="0" smtClean="0">
                <a:solidFill>
                  <a:srgbClr val="003399"/>
                </a:solidFill>
                <a:latin typeface="Helvetica 55 Roman"/>
              </a:rPr>
              <a:t>Arrival at your hotel in New Jersey</a:t>
            </a:r>
            <a:endParaRPr lang="en-US" sz="2400" b="1" dirty="0">
              <a:solidFill>
                <a:srgbClr val="003399"/>
              </a:solidFill>
              <a:latin typeface="Helvetica 55 Roman"/>
            </a:endParaRP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endParaRPr lang="en-US" sz="2400" b="1" dirty="0">
              <a:solidFill>
                <a:srgbClr val="003399"/>
              </a:solidFill>
              <a:latin typeface="Helvetica 55 Roman"/>
            </a:endParaRP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sz="2400" b="1" dirty="0" smtClean="0">
                <a:solidFill>
                  <a:srgbClr val="003399"/>
                </a:solidFill>
                <a:latin typeface="Helvetica 55 Roman"/>
              </a:rPr>
              <a:t>Pizza Party upon arrival at your hotel</a:t>
            </a: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endParaRPr lang="en-US" sz="2400" b="1" dirty="0">
              <a:solidFill>
                <a:srgbClr val="003399"/>
              </a:solidFill>
              <a:latin typeface="Helvetica 55 Roman"/>
            </a:endParaRP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sz="2400" b="1" dirty="0" smtClean="0">
                <a:solidFill>
                  <a:srgbClr val="003399"/>
                </a:solidFill>
                <a:latin typeface="Helvetica 55 Roman"/>
              </a:rPr>
              <a:t>Overnight at the same hotel for the next four nights</a:t>
            </a:r>
            <a:endParaRPr lang="en-US" sz="2400" b="1" dirty="0">
              <a:solidFill>
                <a:srgbClr val="003399"/>
              </a:solidFill>
              <a:latin typeface="Helvetica 55 Roman"/>
            </a:endParaRPr>
          </a:p>
          <a:p>
            <a:pPr>
              <a:spcBef>
                <a:spcPct val="20000"/>
              </a:spcBef>
            </a:pPr>
            <a:endParaRPr lang="en-US" sz="2400" b="1" dirty="0">
              <a:solidFill>
                <a:srgbClr val="003399"/>
              </a:solidFill>
              <a:latin typeface="Helvetica 55 Roman"/>
            </a:endParaRPr>
          </a:p>
          <a:p>
            <a:pPr>
              <a:spcBef>
                <a:spcPct val="20000"/>
              </a:spcBef>
            </a:pPr>
            <a:endParaRPr lang="en-US" sz="2400" b="1" dirty="0">
              <a:solidFill>
                <a:srgbClr val="003399"/>
              </a:solidFill>
              <a:latin typeface="Helvetica 55 Roman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http://innatclearwaterpond.com/assets/images/Special%20Events/New%20York%20Ci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1"/>
          </a:xfrm>
          <a:prstGeom prst="rect">
            <a:avLst/>
          </a:prstGeom>
          <a:noFill/>
        </p:spPr>
      </p:pic>
      <p:sp>
        <p:nvSpPr>
          <p:cNvPr id="5" name="Rounded Rectangle 5"/>
          <p:cNvSpPr>
            <a:spLocks/>
          </p:cNvSpPr>
          <p:nvPr/>
        </p:nvSpPr>
        <p:spPr bwMode="auto">
          <a:xfrm>
            <a:off x="0" y="0"/>
            <a:ext cx="6553200" cy="1676400"/>
          </a:xfrm>
          <a:custGeom>
            <a:avLst/>
            <a:gdLst>
              <a:gd name="T0" fmla="*/ 0 w 5653314"/>
              <a:gd name="T1" fmla="*/ 58853 h 5530058"/>
              <a:gd name="T2" fmla="*/ 1009492 w 5653314"/>
              <a:gd name="T3" fmla="*/ 597 h 5530058"/>
              <a:gd name="T4" fmla="*/ 9340848 w 5653314"/>
              <a:gd name="T5" fmla="*/ 0 h 5530058"/>
              <a:gd name="T6" fmla="*/ 10432368 w 5653314"/>
              <a:gd name="T7" fmla="*/ 55015 h 5530058"/>
              <a:gd name="T8" fmla="*/ 10432368 w 5653314"/>
              <a:gd name="T9" fmla="*/ 463246 h 5530058"/>
              <a:gd name="T10" fmla="*/ 9397094 w 5653314"/>
              <a:gd name="T11" fmla="*/ 519933 h 5530058"/>
              <a:gd name="T12" fmla="*/ 1106583 w 5653314"/>
              <a:gd name="T13" fmla="*/ 519336 h 5530058"/>
              <a:gd name="T14" fmla="*/ 26782 w 5653314"/>
              <a:gd name="T15" fmla="*/ 452978 h 5530058"/>
              <a:gd name="T16" fmla="*/ 0 w 5653314"/>
              <a:gd name="T17" fmla="*/ 58853 h 553005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53314"/>
              <a:gd name="T28" fmla="*/ 0 h 5530058"/>
              <a:gd name="T29" fmla="*/ 5653314 w 5653314"/>
              <a:gd name="T30" fmla="*/ 5530058 h 553005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53314" h="5530058">
                <a:moveTo>
                  <a:pt x="0" y="625967"/>
                </a:moveTo>
                <a:cubicBezTo>
                  <a:pt x="0" y="116929"/>
                  <a:pt x="38007" y="6350"/>
                  <a:pt x="547045" y="6350"/>
                </a:cubicBezTo>
                <a:lnTo>
                  <a:pt x="5061819" y="0"/>
                </a:lnTo>
                <a:cubicBezTo>
                  <a:pt x="5570857" y="0"/>
                  <a:pt x="5653314" y="76107"/>
                  <a:pt x="5653314" y="585145"/>
                </a:cubicBezTo>
                <a:lnTo>
                  <a:pt x="5653314" y="4927133"/>
                </a:lnTo>
                <a:cubicBezTo>
                  <a:pt x="5653314" y="5436171"/>
                  <a:pt x="5601337" y="5530058"/>
                  <a:pt x="5092299" y="5530058"/>
                </a:cubicBezTo>
                <a:lnTo>
                  <a:pt x="599659" y="5523708"/>
                </a:lnTo>
                <a:cubicBezTo>
                  <a:pt x="90621" y="5523708"/>
                  <a:pt x="14514" y="5326951"/>
                  <a:pt x="14514" y="4817913"/>
                </a:cubicBezTo>
                <a:lnTo>
                  <a:pt x="0" y="625967"/>
                </a:lnTo>
                <a:close/>
              </a:path>
            </a:pathLst>
          </a:custGeom>
          <a:solidFill>
            <a:schemeClr val="bg1">
              <a:alpha val="38039"/>
            </a:scheme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7200" y="914400"/>
            <a:ext cx="6146800" cy="838200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55 Roman"/>
                <a:ea typeface="+mj-ea"/>
                <a:cs typeface="+mj-cs"/>
              </a:rPr>
              <a:t>Welcome to New York City!</a:t>
            </a:r>
          </a:p>
        </p:txBody>
      </p:sp>
      <p:pic>
        <p:nvPicPr>
          <p:cNvPr id="7" name="Picture 4" descr="ENG_one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6800" cy="98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ounded Rectangle 5"/>
          <p:cNvSpPr>
            <a:spLocks/>
          </p:cNvSpPr>
          <p:nvPr/>
        </p:nvSpPr>
        <p:spPr bwMode="auto">
          <a:xfrm>
            <a:off x="457200" y="989013"/>
            <a:ext cx="8393112" cy="5868987"/>
          </a:xfrm>
          <a:custGeom>
            <a:avLst/>
            <a:gdLst>
              <a:gd name="T0" fmla="*/ 0 w 5653314"/>
              <a:gd name="T1" fmla="*/ 600768 h 5530058"/>
              <a:gd name="T2" fmla="*/ 1693890 w 5653314"/>
              <a:gd name="T3" fmla="*/ 6094 h 5530058"/>
              <a:gd name="T4" fmla="*/ 15673602 w 5653314"/>
              <a:gd name="T5" fmla="*/ 0 h 5530058"/>
              <a:gd name="T6" fmla="*/ 17505132 w 5653314"/>
              <a:gd name="T7" fmla="*/ 561589 h 5530058"/>
              <a:gd name="T8" fmla="*/ 17505132 w 5653314"/>
              <a:gd name="T9" fmla="*/ 4728784 h 5530058"/>
              <a:gd name="T10" fmla="*/ 15767978 w 5653314"/>
              <a:gd name="T11" fmla="*/ 5307437 h 5530058"/>
              <a:gd name="T12" fmla="*/ 1856806 w 5653314"/>
              <a:gd name="T13" fmla="*/ 5301343 h 5530058"/>
              <a:gd name="T14" fmla="*/ 44943 w 5653314"/>
              <a:gd name="T15" fmla="*/ 4623961 h 5530058"/>
              <a:gd name="T16" fmla="*/ 0 w 5653314"/>
              <a:gd name="T17" fmla="*/ 600768 h 553005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53314"/>
              <a:gd name="T28" fmla="*/ 0 h 5530058"/>
              <a:gd name="T29" fmla="*/ 5653314 w 5653314"/>
              <a:gd name="T30" fmla="*/ 5530058 h 553005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53314" h="5530058">
                <a:moveTo>
                  <a:pt x="0" y="625967"/>
                </a:moveTo>
                <a:cubicBezTo>
                  <a:pt x="0" y="116929"/>
                  <a:pt x="38007" y="6350"/>
                  <a:pt x="547045" y="6350"/>
                </a:cubicBezTo>
                <a:lnTo>
                  <a:pt x="5061819" y="0"/>
                </a:lnTo>
                <a:cubicBezTo>
                  <a:pt x="5570857" y="0"/>
                  <a:pt x="5653314" y="76107"/>
                  <a:pt x="5653314" y="585145"/>
                </a:cubicBezTo>
                <a:lnTo>
                  <a:pt x="5653314" y="4927133"/>
                </a:lnTo>
                <a:cubicBezTo>
                  <a:pt x="5653314" y="5436171"/>
                  <a:pt x="5601337" y="5530058"/>
                  <a:pt x="5092299" y="5530058"/>
                </a:cubicBezTo>
                <a:lnTo>
                  <a:pt x="599659" y="5523708"/>
                </a:lnTo>
                <a:cubicBezTo>
                  <a:pt x="90621" y="5523708"/>
                  <a:pt x="14514" y="5326951"/>
                  <a:pt x="14514" y="4817913"/>
                </a:cubicBezTo>
                <a:lnTo>
                  <a:pt x="0" y="625967"/>
                </a:lnTo>
                <a:close/>
              </a:path>
            </a:pathLst>
          </a:custGeom>
          <a:solidFill>
            <a:schemeClr val="bg1">
              <a:alpha val="38039"/>
            </a:scheme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192088"/>
            <a:ext cx="5765800" cy="838200"/>
          </a:xfrm>
          <a:noFill/>
        </p:spPr>
        <p:txBody>
          <a:bodyPr/>
          <a:lstStyle/>
          <a:p>
            <a:pPr eaLnBrk="1" hangingPunct="1"/>
            <a:r>
              <a:rPr lang="en-US" i="1" dirty="0" smtClean="0">
                <a:solidFill>
                  <a:srgbClr val="C00000"/>
                </a:solidFill>
                <a:latin typeface="Helvetica 55 Roman"/>
              </a:rPr>
              <a:t>DAY 2 – Tentative Itinerary</a:t>
            </a:r>
          </a:p>
        </p:txBody>
      </p:sp>
      <p:pic>
        <p:nvPicPr>
          <p:cNvPr id="31747" name="Picture 4" descr="ENG_one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0"/>
            <a:ext cx="1066800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Rectangle 1"/>
          <p:cNvSpPr>
            <a:spLocks noChangeArrowheads="1"/>
          </p:cNvSpPr>
          <p:nvPr/>
        </p:nvSpPr>
        <p:spPr bwMode="auto">
          <a:xfrm>
            <a:off x="838200" y="1066800"/>
            <a:ext cx="7467600" cy="7577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b="1" dirty="0">
                <a:solidFill>
                  <a:srgbClr val="003399"/>
                </a:solidFill>
                <a:latin typeface="Helvetica 55 Roman"/>
              </a:rPr>
              <a:t>Breakfast at your hotel in </a:t>
            </a:r>
            <a:r>
              <a:rPr lang="en-US" b="1" dirty="0" smtClean="0">
                <a:solidFill>
                  <a:srgbClr val="003399"/>
                </a:solidFill>
                <a:latin typeface="Helvetica 55 Roman"/>
              </a:rPr>
              <a:t>New Jersey</a:t>
            </a:r>
            <a:endParaRPr lang="en-US" b="1" dirty="0">
              <a:solidFill>
                <a:srgbClr val="003399"/>
              </a:solidFill>
              <a:latin typeface="Helvetica 55 Roman"/>
            </a:endParaRPr>
          </a:p>
          <a:p>
            <a:pPr>
              <a:spcBef>
                <a:spcPct val="20000"/>
              </a:spcBef>
            </a:pPr>
            <a:endParaRPr lang="en-US" b="1" dirty="0">
              <a:solidFill>
                <a:srgbClr val="003399"/>
              </a:solidFill>
              <a:latin typeface="Helvetica 55 Roman"/>
            </a:endParaRPr>
          </a:p>
          <a:p>
            <a:pPr>
              <a:spcBef>
                <a:spcPct val="20000"/>
              </a:spcBef>
            </a:pPr>
            <a:r>
              <a:rPr lang="en-US" b="1" dirty="0" smtClean="0">
                <a:solidFill>
                  <a:srgbClr val="003399"/>
                </a:solidFill>
                <a:latin typeface="Helvetica 55 Roman"/>
              </a:rPr>
              <a:t>Guided Sightseeing of New </a:t>
            </a:r>
            <a:r>
              <a:rPr lang="en-US" b="1" dirty="0">
                <a:solidFill>
                  <a:srgbClr val="003399"/>
                </a:solidFill>
                <a:latin typeface="Helvetica 55 Roman"/>
              </a:rPr>
              <a:t>York </a:t>
            </a:r>
            <a:r>
              <a:rPr lang="en-US" b="1" dirty="0" smtClean="0">
                <a:solidFill>
                  <a:srgbClr val="003399"/>
                </a:solidFill>
                <a:latin typeface="Helvetica 55 Roman"/>
              </a:rPr>
              <a:t>City: </a:t>
            </a:r>
            <a:r>
              <a:rPr lang="en-US" b="1" dirty="0">
                <a:solidFill>
                  <a:srgbClr val="003399"/>
                </a:solidFill>
                <a:latin typeface="Helvetica 55 Roman"/>
              </a:rPr>
              <a:t>Wall Street, </a:t>
            </a:r>
            <a:r>
              <a:rPr lang="en-US" b="1" dirty="0" err="1">
                <a:solidFill>
                  <a:srgbClr val="003399"/>
                </a:solidFill>
                <a:latin typeface="Helvetica 55 Roman"/>
              </a:rPr>
              <a:t>St.Paul’s</a:t>
            </a:r>
            <a:r>
              <a:rPr lang="en-US" b="1" dirty="0">
                <a:solidFill>
                  <a:srgbClr val="003399"/>
                </a:solidFill>
                <a:latin typeface="Helvetica 55 Roman"/>
              </a:rPr>
              <a:t> </a:t>
            </a:r>
            <a:r>
              <a:rPr lang="en-US" b="1" dirty="0" smtClean="0">
                <a:solidFill>
                  <a:srgbClr val="003399"/>
                </a:solidFill>
                <a:latin typeface="Helvetica 55 Roman"/>
              </a:rPr>
              <a:t>Church,  </a:t>
            </a:r>
            <a:r>
              <a:rPr lang="en-US" b="1" dirty="0" err="1">
                <a:solidFill>
                  <a:srgbClr val="003399"/>
                </a:solidFill>
                <a:latin typeface="Helvetica 55 Roman"/>
              </a:rPr>
              <a:t>SoHo</a:t>
            </a:r>
            <a:r>
              <a:rPr lang="en-US" b="1" dirty="0">
                <a:solidFill>
                  <a:srgbClr val="003399"/>
                </a:solidFill>
                <a:latin typeface="Helvetica 55 Roman"/>
              </a:rPr>
              <a:t>, Greenwich </a:t>
            </a:r>
            <a:r>
              <a:rPr lang="en-US" b="1" dirty="0" smtClean="0">
                <a:solidFill>
                  <a:srgbClr val="003399"/>
                </a:solidFill>
                <a:latin typeface="Helvetica 55 Roman"/>
              </a:rPr>
              <a:t>Village, Chinatown, Little Italy…</a:t>
            </a:r>
            <a:endParaRPr lang="en-US" b="1" dirty="0">
              <a:solidFill>
                <a:srgbClr val="003399"/>
              </a:solidFill>
              <a:latin typeface="Helvetica 55 Roman"/>
            </a:endParaRPr>
          </a:p>
          <a:p>
            <a:pPr>
              <a:spcBef>
                <a:spcPct val="20000"/>
              </a:spcBef>
            </a:pPr>
            <a:endParaRPr lang="en-US" b="1" dirty="0" smtClean="0">
              <a:solidFill>
                <a:srgbClr val="003399"/>
              </a:solidFill>
              <a:latin typeface="Helvetica 55 Roman"/>
            </a:endParaRPr>
          </a:p>
          <a:p>
            <a:pPr>
              <a:spcBef>
                <a:spcPct val="20000"/>
              </a:spcBef>
            </a:pPr>
            <a:r>
              <a:rPr lang="fr-CA" b="1" dirty="0" smtClean="0">
                <a:solidFill>
                  <a:srgbClr val="003399"/>
                </a:solidFill>
                <a:latin typeface="Helvetica 55 Roman"/>
              </a:rPr>
              <a:t>World Trade Center </a:t>
            </a:r>
            <a:r>
              <a:rPr lang="fr-CA" b="1" dirty="0" err="1" smtClean="0">
                <a:solidFill>
                  <a:srgbClr val="003399"/>
                </a:solidFill>
                <a:latin typeface="Helvetica 55 Roman"/>
              </a:rPr>
              <a:t>Memorial</a:t>
            </a:r>
            <a:endParaRPr lang="en-US" b="1" dirty="0" smtClean="0">
              <a:solidFill>
                <a:srgbClr val="003399"/>
              </a:solidFill>
              <a:latin typeface="Helvetica 55 Roman"/>
            </a:endParaRPr>
          </a:p>
          <a:p>
            <a:pPr>
              <a:spcBef>
                <a:spcPct val="20000"/>
              </a:spcBef>
            </a:pPr>
            <a:endParaRPr lang="en-US" b="1" dirty="0">
              <a:solidFill>
                <a:srgbClr val="003399"/>
              </a:solidFill>
              <a:latin typeface="Helvetica 55 Roman"/>
            </a:endParaRPr>
          </a:p>
          <a:p>
            <a:pPr>
              <a:spcBef>
                <a:spcPct val="20000"/>
              </a:spcBef>
            </a:pPr>
            <a:r>
              <a:rPr lang="en-US" b="1" dirty="0" smtClean="0">
                <a:solidFill>
                  <a:srgbClr val="003399"/>
                </a:solidFill>
                <a:latin typeface="Helvetica 55 Roman"/>
              </a:rPr>
              <a:t>Brooklyn Bridge Walking Tour</a:t>
            </a:r>
          </a:p>
          <a:p>
            <a:pPr>
              <a:spcBef>
                <a:spcPct val="20000"/>
              </a:spcBef>
            </a:pPr>
            <a:endParaRPr lang="en-US" b="1" dirty="0">
              <a:solidFill>
                <a:srgbClr val="003399"/>
              </a:solidFill>
              <a:latin typeface="Helvetica 55 Roman"/>
            </a:endParaRPr>
          </a:p>
          <a:p>
            <a:pPr>
              <a:spcBef>
                <a:spcPct val="20000"/>
              </a:spcBef>
            </a:pPr>
            <a:r>
              <a:rPr lang="en-US" b="1" dirty="0" smtClean="0">
                <a:solidFill>
                  <a:srgbClr val="003399"/>
                </a:solidFill>
                <a:latin typeface="Helvetica 55 Roman"/>
              </a:rPr>
              <a:t>Free Time for Shopping on Canal Street (Chinatown)</a:t>
            </a:r>
          </a:p>
          <a:p>
            <a:pPr>
              <a:spcBef>
                <a:spcPct val="20000"/>
              </a:spcBef>
            </a:pPr>
            <a:endParaRPr lang="en-US" b="1" dirty="0">
              <a:solidFill>
                <a:srgbClr val="003399"/>
              </a:solidFill>
              <a:latin typeface="Helvetica 55 Roman"/>
            </a:endParaRPr>
          </a:p>
          <a:p>
            <a:pPr>
              <a:spcBef>
                <a:spcPct val="20000"/>
              </a:spcBef>
            </a:pPr>
            <a:r>
              <a:rPr lang="en-US" b="1" dirty="0" smtClean="0">
                <a:solidFill>
                  <a:srgbClr val="003399"/>
                </a:solidFill>
                <a:latin typeface="Helvetica 55 Roman"/>
              </a:rPr>
              <a:t>Dinner in Midtown</a:t>
            </a:r>
          </a:p>
          <a:p>
            <a:pPr>
              <a:spcBef>
                <a:spcPct val="20000"/>
              </a:spcBef>
            </a:pPr>
            <a:endParaRPr lang="en-US" b="1" dirty="0">
              <a:solidFill>
                <a:srgbClr val="003399"/>
              </a:solidFill>
              <a:latin typeface="Helvetica 55 Roman"/>
            </a:endParaRPr>
          </a:p>
          <a:p>
            <a:pPr>
              <a:spcBef>
                <a:spcPct val="20000"/>
              </a:spcBef>
            </a:pPr>
            <a:r>
              <a:rPr lang="en-US" b="1" dirty="0" smtClean="0">
                <a:solidFill>
                  <a:srgbClr val="003399"/>
                </a:solidFill>
                <a:latin typeface="Helvetica 55 Roman"/>
              </a:rPr>
              <a:t>Broadway Show</a:t>
            </a:r>
          </a:p>
          <a:p>
            <a:pPr>
              <a:spcBef>
                <a:spcPct val="20000"/>
              </a:spcBef>
            </a:pPr>
            <a:endParaRPr lang="en-US" b="1" dirty="0">
              <a:solidFill>
                <a:srgbClr val="003399"/>
              </a:solidFill>
              <a:latin typeface="Helvetica 55 Roman"/>
            </a:endParaRPr>
          </a:p>
          <a:p>
            <a:pPr>
              <a:spcBef>
                <a:spcPct val="20000"/>
              </a:spcBef>
            </a:pPr>
            <a:r>
              <a:rPr lang="en-US" b="1" dirty="0" smtClean="0">
                <a:solidFill>
                  <a:srgbClr val="003399"/>
                </a:solidFill>
                <a:latin typeface="Helvetica 55 Roman"/>
              </a:rPr>
              <a:t>Overnight at hotel in New Jersey</a:t>
            </a:r>
            <a:endParaRPr lang="en-US" b="1" dirty="0">
              <a:solidFill>
                <a:srgbClr val="003399"/>
              </a:solidFill>
              <a:latin typeface="Helvetica 55 Roman"/>
            </a:endParaRPr>
          </a:p>
          <a:p>
            <a:pPr>
              <a:spcBef>
                <a:spcPct val="20000"/>
              </a:spcBef>
            </a:pPr>
            <a:endParaRPr lang="en-US" b="1" dirty="0">
              <a:solidFill>
                <a:srgbClr val="003399"/>
              </a:solidFill>
              <a:latin typeface="Helvetica 55 Roman"/>
            </a:endParaRPr>
          </a:p>
          <a:p>
            <a:pPr>
              <a:spcBef>
                <a:spcPct val="20000"/>
              </a:spcBef>
            </a:pPr>
            <a:endParaRPr lang="en-US" sz="1800" b="1" dirty="0">
              <a:solidFill>
                <a:srgbClr val="003399"/>
              </a:solidFill>
              <a:latin typeface="Helvetica 55 Roman"/>
            </a:endParaRPr>
          </a:p>
          <a:p>
            <a:pPr>
              <a:spcBef>
                <a:spcPct val="20000"/>
              </a:spcBef>
            </a:pPr>
            <a:endParaRPr lang="en-US" sz="1800" b="1" dirty="0">
              <a:solidFill>
                <a:srgbClr val="003399"/>
              </a:solidFill>
              <a:latin typeface="Helvetica 55 Roman"/>
            </a:endParaRPr>
          </a:p>
          <a:p>
            <a:pPr>
              <a:spcBef>
                <a:spcPct val="20000"/>
              </a:spcBef>
            </a:pPr>
            <a:endParaRPr lang="en-US" sz="1800" b="1" dirty="0">
              <a:solidFill>
                <a:srgbClr val="003399"/>
              </a:solidFill>
              <a:latin typeface="Helvetica 55 Roman"/>
            </a:endParaRPr>
          </a:p>
          <a:p>
            <a:pPr>
              <a:spcBef>
                <a:spcPct val="20000"/>
              </a:spcBef>
            </a:pPr>
            <a:endParaRPr lang="en-US" sz="1800" dirty="0">
              <a:solidFill>
                <a:srgbClr val="003399"/>
              </a:solidFill>
              <a:latin typeface="Helvetica 55 Roman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Wingdings" pitchFamily="2" charset="2"/>
          <a:buChar char="§"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Wingdings" pitchFamily="2" charset="2"/>
          <a:buChar char="§"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7943</TotalTime>
  <Words>1015</Words>
  <Application>Microsoft Office PowerPoint</Application>
  <PresentationFormat>Affichage à l'écran (4:3)</PresentationFormat>
  <Paragraphs>313</Paragraphs>
  <Slides>39</Slides>
  <Notes>23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6" baseType="lpstr">
      <vt:lpstr>Arial</vt:lpstr>
      <vt:lpstr>Helvetica</vt:lpstr>
      <vt:lpstr>Helvetica 55 Roman</vt:lpstr>
      <vt:lpstr>Times New Roman</vt:lpstr>
      <vt:lpstr>Verdana</vt:lpstr>
      <vt:lpstr>Wingdings</vt:lpstr>
      <vt:lpstr>Default Design</vt:lpstr>
      <vt:lpstr>Présentation PowerPoint</vt:lpstr>
      <vt:lpstr>Présentation PowerPoint</vt:lpstr>
      <vt:lpstr>Présentation PowerPoint</vt:lpstr>
      <vt:lpstr>Présentation PowerPoint</vt:lpstr>
      <vt:lpstr>Why thousands choose EF ?</vt:lpstr>
      <vt:lpstr>   New York City – March 2016</vt:lpstr>
      <vt:lpstr>DAY 1 – Tentative Itinerary</vt:lpstr>
      <vt:lpstr>Présentation PowerPoint</vt:lpstr>
      <vt:lpstr>DAY 2 – Tentative Itinerary</vt:lpstr>
      <vt:lpstr>Times Square</vt:lpstr>
      <vt:lpstr>  Madame Tussaud’s Wax Museum</vt:lpstr>
      <vt:lpstr>Neighborhood Exploration</vt:lpstr>
      <vt:lpstr>Rockefeller Center </vt:lpstr>
      <vt:lpstr>DAY 3 – Tentative Itinerary</vt:lpstr>
      <vt:lpstr>Carlo’s Bakery of Cake Boss </vt:lpstr>
      <vt:lpstr>Statue of Liberty / Ellis Island</vt:lpstr>
      <vt:lpstr>South Street Seaport</vt:lpstr>
      <vt:lpstr> St. Patrick’s Cathedral</vt:lpstr>
      <vt:lpstr>Financial District </vt:lpstr>
      <vt:lpstr>Brooklyn Bridge</vt:lpstr>
      <vt:lpstr>Broadway Show</vt:lpstr>
      <vt:lpstr>       American Museum of Natural History</vt:lpstr>
      <vt:lpstr>DAY 4 – Tentative Itinerary</vt:lpstr>
      <vt:lpstr>  Central Park</vt:lpstr>
      <vt:lpstr>           Simonds at Central Park </vt:lpstr>
      <vt:lpstr>     Simonds at Central Park</vt:lpstr>
      <vt:lpstr>DAY 5 – Tentative Itinerary</vt:lpstr>
      <vt:lpstr>Présentation PowerPoint</vt:lpstr>
      <vt:lpstr>             Cost of the Trip </vt:lpstr>
      <vt:lpstr>         How to Enrol</vt:lpstr>
      <vt:lpstr>     Payment Options</vt:lpstr>
      <vt:lpstr>     Payment Options</vt:lpstr>
      <vt:lpstr>Présentation PowerPoint</vt:lpstr>
      <vt:lpstr>Présentation PowerPoint</vt:lpstr>
      <vt:lpstr>  5th Avenue in New York</vt:lpstr>
      <vt:lpstr>   How Do We Travel Around On Tour ?</vt:lpstr>
      <vt:lpstr> New York Oddities (Attractions)</vt:lpstr>
      <vt:lpstr>   Contact Information</vt:lpstr>
      <vt:lpstr>Présentation PowerPoint</vt:lpstr>
    </vt:vector>
  </TitlesOfParts>
  <Company>EF Education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travel on an educational tour?</dc:title>
  <dc:creator>justin.wasserback</dc:creator>
  <cp:lastModifiedBy>Cormier, Edmonde (ASD-S)</cp:lastModifiedBy>
  <cp:revision>418</cp:revision>
  <dcterms:created xsi:type="dcterms:W3CDTF">2006-12-12T16:17:34Z</dcterms:created>
  <dcterms:modified xsi:type="dcterms:W3CDTF">2015-09-23T23:42:02Z</dcterms:modified>
</cp:coreProperties>
</file>