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279" r:id="rId3"/>
    <p:sldId id="346" r:id="rId4"/>
    <p:sldId id="348" r:id="rId5"/>
    <p:sldId id="349" r:id="rId6"/>
    <p:sldId id="358" r:id="rId7"/>
    <p:sldId id="359" r:id="rId8"/>
    <p:sldId id="360" r:id="rId9"/>
    <p:sldId id="361" r:id="rId10"/>
    <p:sldId id="362" r:id="rId11"/>
    <p:sldId id="345" r:id="rId12"/>
    <p:sldId id="363" r:id="rId13"/>
    <p:sldId id="347" r:id="rId14"/>
    <p:sldId id="372" r:id="rId15"/>
    <p:sldId id="373" r:id="rId16"/>
    <p:sldId id="351" r:id="rId17"/>
    <p:sldId id="352" r:id="rId18"/>
    <p:sldId id="353" r:id="rId19"/>
    <p:sldId id="355" r:id="rId20"/>
    <p:sldId id="356" r:id="rId21"/>
    <p:sldId id="337" r:id="rId22"/>
    <p:sldId id="366" r:id="rId23"/>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FF6600"/>
    <a:srgbClr val="800000"/>
    <a:srgbClr val="CC6600"/>
    <a:srgbClr val="663300"/>
    <a:srgbClr val="336699"/>
    <a:srgbClr val="FF3300"/>
    <a:srgbClr val="DDDDDD"/>
    <a:srgbClr val="F8F8F8"/>
    <a:srgbClr val="264B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48" autoAdjust="0"/>
    <p:restoredTop sz="87825" autoAdjust="0"/>
  </p:normalViewPr>
  <p:slideViewPr>
    <p:cSldViewPr>
      <p:cViewPr>
        <p:scale>
          <a:sx n="70" d="100"/>
          <a:sy n="70" d="100"/>
        </p:scale>
        <p:origin x="-59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defTabSz="966788">
              <a:defRPr sz="1300"/>
            </a:lvl1pPr>
          </a:lstStyle>
          <a:p>
            <a:endParaRPr lang="en-US"/>
          </a:p>
        </p:txBody>
      </p:sp>
      <p:sp>
        <p:nvSpPr>
          <p:cNvPr id="52227"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r" defTabSz="966788">
              <a:defRPr sz="1300"/>
            </a:lvl1pPr>
          </a:lstStyle>
          <a:p>
            <a:endParaRPr lang="en-US"/>
          </a:p>
        </p:txBody>
      </p:sp>
      <p:sp>
        <p:nvSpPr>
          <p:cNvPr id="52228"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defTabSz="966788">
              <a:defRPr sz="1300"/>
            </a:lvl1pPr>
          </a:lstStyle>
          <a:p>
            <a:endParaRPr lang="en-US"/>
          </a:p>
        </p:txBody>
      </p:sp>
      <p:sp>
        <p:nvSpPr>
          <p:cNvPr id="52229"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r" defTabSz="966788">
              <a:defRPr sz="1300"/>
            </a:lvl1pPr>
          </a:lstStyle>
          <a:p>
            <a:fld id="{4D8AA197-388B-4A52-9BBB-E2EFC58CAC96}" type="slidenum">
              <a:rPr lang="en-US"/>
              <a:pPr/>
              <a:t>‹#›</a:t>
            </a:fld>
            <a:endParaRPr lang="en-US"/>
          </a:p>
        </p:txBody>
      </p:sp>
    </p:spTree>
    <p:extLst>
      <p:ext uri="{BB962C8B-B14F-4D97-AF65-F5344CB8AC3E}">
        <p14:creationId xmlns:p14="http://schemas.microsoft.com/office/powerpoint/2010/main" val="22516583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defTabSz="966788">
              <a:defRPr sz="1300"/>
            </a:lvl1pPr>
          </a:lstStyle>
          <a:p>
            <a:endParaRPr lang="en-US"/>
          </a:p>
        </p:txBody>
      </p:sp>
      <p:sp>
        <p:nvSpPr>
          <p:cNvPr id="28675" name="Rectangle 3"/>
          <p:cNvSpPr>
            <a:spLocks noGrp="1" noChangeArrowheads="1"/>
          </p:cNvSpPr>
          <p:nvPr>
            <p:ph type="dt" idx="1"/>
          </p:nvPr>
        </p:nvSpPr>
        <p:spPr bwMode="auto">
          <a:xfrm>
            <a:off x="4143375"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r" defTabSz="966788">
              <a:defRPr sz="1300"/>
            </a:lvl1pPr>
          </a:lstStyle>
          <a:p>
            <a:endParaRPr lang="en-US"/>
          </a:p>
        </p:txBody>
      </p:sp>
      <p:sp>
        <p:nvSpPr>
          <p:cNvPr id="41988"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28677"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8678"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defTabSz="966788">
              <a:defRPr sz="1300"/>
            </a:lvl1pPr>
          </a:lstStyle>
          <a:p>
            <a:endParaRPr lang="en-US"/>
          </a:p>
        </p:txBody>
      </p:sp>
      <p:sp>
        <p:nvSpPr>
          <p:cNvPr id="28679"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r" defTabSz="966788">
              <a:defRPr sz="1300"/>
            </a:lvl1pPr>
          </a:lstStyle>
          <a:p>
            <a:fld id="{44F293DF-9670-423C-A9B3-60D38C201977}" type="slidenum">
              <a:rPr lang="en-US"/>
              <a:pPr/>
              <a:t>‹#›</a:t>
            </a:fld>
            <a:endParaRPr lang="en-US"/>
          </a:p>
        </p:txBody>
      </p:sp>
    </p:spTree>
    <p:extLst>
      <p:ext uri="{BB962C8B-B14F-4D97-AF65-F5344CB8AC3E}">
        <p14:creationId xmlns:p14="http://schemas.microsoft.com/office/powerpoint/2010/main" val="31471273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p:txBody>
          <a:bodyPr/>
          <a:lstStyle/>
          <a:p>
            <a:fld id="{E3B67BDB-3E00-44FB-8FA5-AB56DC1125E3}" type="slidenum">
              <a:rPr lang="en-US"/>
              <a:pPr/>
              <a:t>1</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p:txBody>
          <a:bodyPr/>
          <a:lstStyle/>
          <a:p>
            <a:pPr eaLnBrk="1" hangingPunct="1"/>
            <a:r>
              <a:rPr lang="en-US" dirty="0" smtClean="0"/>
              <a:t>As students are arriving, the “Did you Know” presentation can be running.  Once everyone is situated, proceed to slide 1 (this slide).  The Intro video does not have to run in it’s entirety.</a:t>
            </a:r>
          </a:p>
          <a:p>
            <a:pPr eaLnBrk="1" hangingPunct="1"/>
            <a:endParaRPr lang="en-US" dirty="0" smtClean="0"/>
          </a:p>
          <a:p>
            <a:pPr eaLnBrk="1" hangingPunct="1"/>
            <a:r>
              <a:rPr lang="en-US" dirty="0" smtClean="0"/>
              <a:t>This format of the presentation runs one class period (under 60 minutes) without the interview video in slide # 22.  That would add an additional 7-8 minutes to the presentation running time.</a:t>
            </a:r>
          </a:p>
          <a:p>
            <a:pPr eaLnBrk="1" hangingPunct="1"/>
            <a:endParaRPr lang="en-US" dirty="0" smtClean="0"/>
          </a:p>
          <a:p>
            <a:pPr eaLnBrk="1" hangingPunct="1"/>
            <a:r>
              <a:rPr lang="en-US" dirty="0" smtClean="0"/>
              <a:t>Rough Timing Guidelines:</a:t>
            </a:r>
          </a:p>
          <a:p>
            <a:pPr eaLnBrk="1" hangingPunct="1"/>
            <a:endParaRPr lang="en-US" dirty="0" smtClean="0"/>
          </a:p>
          <a:p>
            <a:pPr eaLnBrk="1" hangingPunct="1"/>
            <a:r>
              <a:rPr lang="en-US" dirty="0" smtClean="0"/>
              <a:t>15 minutes: Career Planning Steps and discussion of how Job Fest supports each one (slides 1-10)</a:t>
            </a:r>
          </a:p>
          <a:p>
            <a:pPr eaLnBrk="1" hangingPunct="1"/>
            <a:r>
              <a:rPr lang="en-US" dirty="0" smtClean="0"/>
              <a:t>10 minutes: Cover Letters (slides 11-13)</a:t>
            </a:r>
          </a:p>
          <a:p>
            <a:pPr eaLnBrk="1" hangingPunct="1"/>
            <a:r>
              <a:rPr lang="en-US" dirty="0" smtClean="0"/>
              <a:t>20 minutes: Resumes (slides 14-21)</a:t>
            </a:r>
          </a:p>
          <a:p>
            <a:pPr eaLnBrk="1" hangingPunct="1"/>
            <a:r>
              <a:rPr lang="en-US" dirty="0" smtClean="0"/>
              <a:t> 8 minutes:  Interview Techniques (slides 22-24) </a:t>
            </a:r>
          </a:p>
          <a:p>
            <a:pPr eaLnBrk="1" hangingPunct="1"/>
            <a:r>
              <a:rPr lang="en-US" dirty="0" smtClean="0"/>
              <a:t> 2 minutes: Wrap up (slide 25)</a:t>
            </a:r>
          </a:p>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fld id="{D5B12F36-7201-4227-B549-A514A02884A0}" type="slidenum">
              <a:rPr lang="en-US"/>
              <a:pPr/>
              <a:t>10</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p:txBody>
          <a:bodyPr/>
          <a:lstStyle/>
          <a:p>
            <a:pPr eaLnBrk="1" hangingPunct="1"/>
            <a:r>
              <a:rPr lang="en-US" smtClean="0"/>
              <a:t>Introduce presenters</a:t>
            </a:r>
          </a:p>
          <a:p>
            <a:pPr eaLnBrk="1" hangingPunct="1"/>
            <a:endParaRPr lang="en-US" smtClean="0"/>
          </a:p>
          <a:p>
            <a:pPr eaLnBrk="1" hangingPunct="1"/>
            <a:r>
              <a:rPr lang="en-US" smtClean="0"/>
              <a:t>Explanation of Job Fest</a:t>
            </a:r>
          </a:p>
          <a:p>
            <a:pPr eaLnBrk="1" hangingPunct="1"/>
            <a:endParaRPr lang="en-US" smtClean="0"/>
          </a:p>
          <a:p>
            <a:pPr eaLnBrk="1" hangingPunct="1"/>
            <a:r>
              <a:rPr lang="en-US" smtClean="0"/>
              <a:t>Time: 1 minute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fld id="{D5B12F36-7201-4227-B549-A514A02884A0}" type="slidenum">
              <a:rPr lang="en-US"/>
              <a:pPr/>
              <a:t>11</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p:txBody>
          <a:bodyPr/>
          <a:lstStyle/>
          <a:p>
            <a:pPr eaLnBrk="1" hangingPunct="1"/>
            <a:r>
              <a:rPr lang="en-US" smtClean="0"/>
              <a:t>Introduce presenters</a:t>
            </a:r>
          </a:p>
          <a:p>
            <a:pPr eaLnBrk="1" hangingPunct="1"/>
            <a:endParaRPr lang="en-US" smtClean="0"/>
          </a:p>
          <a:p>
            <a:pPr eaLnBrk="1" hangingPunct="1"/>
            <a:r>
              <a:rPr lang="en-US" smtClean="0"/>
              <a:t>Explanation of Job Fest</a:t>
            </a:r>
          </a:p>
          <a:p>
            <a:pPr eaLnBrk="1" hangingPunct="1"/>
            <a:endParaRPr lang="en-US" smtClean="0"/>
          </a:p>
          <a:p>
            <a:pPr eaLnBrk="1" hangingPunct="1"/>
            <a:r>
              <a:rPr lang="en-US" smtClean="0"/>
              <a:t>Time: 1 minute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fld id="{D5B12F36-7201-4227-B549-A514A02884A0}" type="slidenum">
              <a:rPr lang="en-US"/>
              <a:pPr/>
              <a:t>12</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p:txBody>
          <a:bodyPr/>
          <a:lstStyle/>
          <a:p>
            <a:pPr eaLnBrk="1" hangingPunct="1"/>
            <a:r>
              <a:rPr lang="en-US" smtClean="0"/>
              <a:t>Introduce presenters</a:t>
            </a:r>
          </a:p>
          <a:p>
            <a:pPr eaLnBrk="1" hangingPunct="1"/>
            <a:endParaRPr lang="en-US" smtClean="0"/>
          </a:p>
          <a:p>
            <a:pPr eaLnBrk="1" hangingPunct="1"/>
            <a:r>
              <a:rPr lang="en-US" smtClean="0"/>
              <a:t>Explanation of Job Fest</a:t>
            </a:r>
          </a:p>
          <a:p>
            <a:pPr eaLnBrk="1" hangingPunct="1"/>
            <a:endParaRPr lang="en-US" smtClean="0"/>
          </a:p>
          <a:p>
            <a:pPr eaLnBrk="1" hangingPunct="1"/>
            <a:r>
              <a:rPr lang="en-US" smtClean="0"/>
              <a:t>Time: 1 minute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fld id="{D5B12F36-7201-4227-B549-A514A02884A0}" type="slidenum">
              <a:rPr lang="en-US"/>
              <a:pPr/>
              <a:t>13</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p:txBody>
          <a:bodyPr/>
          <a:lstStyle/>
          <a:p>
            <a:pPr eaLnBrk="1" hangingPunct="1"/>
            <a:r>
              <a:rPr lang="en-US" smtClean="0"/>
              <a:t>Introduce presenters</a:t>
            </a:r>
          </a:p>
          <a:p>
            <a:pPr eaLnBrk="1" hangingPunct="1"/>
            <a:endParaRPr lang="en-US" smtClean="0"/>
          </a:p>
          <a:p>
            <a:pPr eaLnBrk="1" hangingPunct="1"/>
            <a:r>
              <a:rPr lang="en-US" smtClean="0"/>
              <a:t>Explanation of Job Fest</a:t>
            </a:r>
          </a:p>
          <a:p>
            <a:pPr eaLnBrk="1" hangingPunct="1"/>
            <a:endParaRPr lang="en-US" smtClean="0"/>
          </a:p>
          <a:p>
            <a:pPr eaLnBrk="1" hangingPunct="1"/>
            <a:r>
              <a:rPr lang="en-US" smtClean="0"/>
              <a:t>Time: 1 minute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fld id="{D5B12F36-7201-4227-B549-A514A02884A0}" type="slidenum">
              <a:rPr lang="en-US"/>
              <a:pPr/>
              <a:t>14</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p:txBody>
          <a:bodyPr/>
          <a:lstStyle/>
          <a:p>
            <a:pPr eaLnBrk="1" hangingPunct="1"/>
            <a:r>
              <a:rPr lang="en-US" smtClean="0"/>
              <a:t>Introduce presenters</a:t>
            </a:r>
          </a:p>
          <a:p>
            <a:pPr eaLnBrk="1" hangingPunct="1"/>
            <a:endParaRPr lang="en-US" smtClean="0"/>
          </a:p>
          <a:p>
            <a:pPr eaLnBrk="1" hangingPunct="1"/>
            <a:r>
              <a:rPr lang="en-US" smtClean="0"/>
              <a:t>Explanation of Job Fest</a:t>
            </a:r>
          </a:p>
          <a:p>
            <a:pPr eaLnBrk="1" hangingPunct="1"/>
            <a:endParaRPr lang="en-US" smtClean="0"/>
          </a:p>
          <a:p>
            <a:pPr eaLnBrk="1" hangingPunct="1"/>
            <a:r>
              <a:rPr lang="en-US" smtClean="0"/>
              <a:t>Time: 1 minute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fld id="{D5B12F36-7201-4227-B549-A514A02884A0}" type="slidenum">
              <a:rPr lang="en-US"/>
              <a:pPr/>
              <a:t>15</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p:txBody>
          <a:bodyPr/>
          <a:lstStyle/>
          <a:p>
            <a:pPr eaLnBrk="1" hangingPunct="1"/>
            <a:r>
              <a:rPr lang="en-US" smtClean="0"/>
              <a:t>Introduce presenters</a:t>
            </a:r>
          </a:p>
          <a:p>
            <a:pPr eaLnBrk="1" hangingPunct="1"/>
            <a:endParaRPr lang="en-US" smtClean="0"/>
          </a:p>
          <a:p>
            <a:pPr eaLnBrk="1" hangingPunct="1"/>
            <a:r>
              <a:rPr lang="en-US" smtClean="0"/>
              <a:t>Explanation of Job Fest</a:t>
            </a:r>
          </a:p>
          <a:p>
            <a:pPr eaLnBrk="1" hangingPunct="1"/>
            <a:endParaRPr lang="en-US" smtClean="0"/>
          </a:p>
          <a:p>
            <a:pPr eaLnBrk="1" hangingPunct="1"/>
            <a:r>
              <a:rPr lang="en-US" smtClean="0"/>
              <a:t>Time: 1 minute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fld id="{D5B12F36-7201-4227-B549-A514A02884A0}" type="slidenum">
              <a:rPr lang="en-US"/>
              <a:pPr/>
              <a:t>16</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p:txBody>
          <a:bodyPr/>
          <a:lstStyle/>
          <a:p>
            <a:pPr eaLnBrk="1" hangingPunct="1"/>
            <a:r>
              <a:rPr lang="en-US" smtClean="0"/>
              <a:t>Introduce presenters</a:t>
            </a:r>
          </a:p>
          <a:p>
            <a:pPr eaLnBrk="1" hangingPunct="1"/>
            <a:endParaRPr lang="en-US" smtClean="0"/>
          </a:p>
          <a:p>
            <a:pPr eaLnBrk="1" hangingPunct="1"/>
            <a:r>
              <a:rPr lang="en-US" smtClean="0"/>
              <a:t>Explanation of Job Fest</a:t>
            </a:r>
          </a:p>
          <a:p>
            <a:pPr eaLnBrk="1" hangingPunct="1"/>
            <a:endParaRPr lang="en-US" smtClean="0"/>
          </a:p>
          <a:p>
            <a:pPr eaLnBrk="1" hangingPunct="1"/>
            <a:r>
              <a:rPr lang="en-US" smtClean="0"/>
              <a:t>Time: 1 minute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fld id="{D5B12F36-7201-4227-B549-A514A02884A0}" type="slidenum">
              <a:rPr lang="en-US"/>
              <a:pPr/>
              <a:t>17</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p:txBody>
          <a:bodyPr/>
          <a:lstStyle/>
          <a:p>
            <a:pPr eaLnBrk="1" hangingPunct="1"/>
            <a:r>
              <a:rPr lang="en-US" smtClean="0"/>
              <a:t>Introduce presenters</a:t>
            </a:r>
          </a:p>
          <a:p>
            <a:pPr eaLnBrk="1" hangingPunct="1"/>
            <a:endParaRPr lang="en-US" smtClean="0"/>
          </a:p>
          <a:p>
            <a:pPr eaLnBrk="1" hangingPunct="1"/>
            <a:r>
              <a:rPr lang="en-US" smtClean="0"/>
              <a:t>Explanation of Job Fest</a:t>
            </a:r>
          </a:p>
          <a:p>
            <a:pPr eaLnBrk="1" hangingPunct="1"/>
            <a:endParaRPr lang="en-US" smtClean="0"/>
          </a:p>
          <a:p>
            <a:pPr eaLnBrk="1" hangingPunct="1"/>
            <a:r>
              <a:rPr lang="en-US" smtClean="0"/>
              <a:t>Time: 1 minute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fld id="{D5B12F36-7201-4227-B549-A514A02884A0}" type="slidenum">
              <a:rPr lang="en-US"/>
              <a:pPr/>
              <a:t>18</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p:txBody>
          <a:bodyPr/>
          <a:lstStyle/>
          <a:p>
            <a:pPr eaLnBrk="1" hangingPunct="1"/>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fld id="{D5B12F36-7201-4227-B549-A514A02884A0}" type="slidenum">
              <a:rPr lang="en-US"/>
              <a:pPr/>
              <a:t>19</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fld id="{D5B12F36-7201-4227-B549-A514A02884A0}" type="slidenum">
              <a:rPr lang="en-US"/>
              <a:pPr/>
              <a:t>2</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p:txBody>
          <a:bodyPr/>
          <a:lstStyle/>
          <a:p>
            <a:pPr eaLnBrk="1" hangingPunct="1"/>
            <a:r>
              <a:rPr lang="en-US" smtClean="0"/>
              <a:t>Introduce presenters</a:t>
            </a:r>
          </a:p>
          <a:p>
            <a:pPr eaLnBrk="1" hangingPunct="1"/>
            <a:endParaRPr lang="en-US" smtClean="0"/>
          </a:p>
          <a:p>
            <a:pPr eaLnBrk="1" hangingPunct="1"/>
            <a:r>
              <a:rPr lang="en-US" smtClean="0"/>
              <a:t>Explanation of Job Fest</a:t>
            </a:r>
          </a:p>
          <a:p>
            <a:pPr eaLnBrk="1" hangingPunct="1"/>
            <a:endParaRPr lang="en-US" smtClean="0"/>
          </a:p>
          <a:p>
            <a:pPr eaLnBrk="1" hangingPunct="1"/>
            <a:r>
              <a:rPr lang="en-US" smtClean="0"/>
              <a:t>Time: 1 minute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fld id="{D5B12F36-7201-4227-B549-A514A02884A0}" type="slidenum">
              <a:rPr lang="en-US"/>
              <a:pPr/>
              <a:t>20</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p:txBody>
          <a:bodyPr/>
          <a:lstStyle/>
          <a:p>
            <a:pPr eaLnBrk="1" hangingPunct="1"/>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fld id="{D5B12F36-7201-4227-B549-A514A02884A0}" type="slidenum">
              <a:rPr lang="en-US"/>
              <a:pPr/>
              <a:t>21</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p:txBody>
          <a:bodyPr/>
          <a:lstStyle/>
          <a:p>
            <a:pPr eaLnBrk="1" hangingPunct="1"/>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91ADF8C5-0CC8-474B-9B4C-E23672330811}" type="slidenum">
              <a:rPr lang="en-US" smtClean="0"/>
              <a:pPr/>
              <a:t>22</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fld id="{D5B12F36-7201-4227-B549-A514A02884A0}" type="slidenum">
              <a:rPr lang="en-US"/>
              <a:pPr/>
              <a:t>3</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p:txBody>
          <a:bodyPr/>
          <a:lstStyle/>
          <a:p>
            <a:pPr eaLnBrk="1" hangingPunct="1"/>
            <a:r>
              <a:rPr lang="en-US" smtClean="0"/>
              <a:t>Introduce presenters</a:t>
            </a:r>
          </a:p>
          <a:p>
            <a:pPr eaLnBrk="1" hangingPunct="1"/>
            <a:endParaRPr lang="en-US" smtClean="0"/>
          </a:p>
          <a:p>
            <a:pPr eaLnBrk="1" hangingPunct="1"/>
            <a:r>
              <a:rPr lang="en-US" smtClean="0"/>
              <a:t>Explanation of Job Fest</a:t>
            </a:r>
          </a:p>
          <a:p>
            <a:pPr eaLnBrk="1" hangingPunct="1"/>
            <a:endParaRPr lang="en-US" smtClean="0"/>
          </a:p>
          <a:p>
            <a:pPr eaLnBrk="1" hangingPunct="1"/>
            <a:r>
              <a:rPr lang="en-US" smtClean="0"/>
              <a:t>Time: 1 minute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fld id="{D5B12F36-7201-4227-B549-A514A02884A0}" type="slidenum">
              <a:rPr lang="en-US"/>
              <a:pPr/>
              <a:t>4</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p:txBody>
          <a:bodyPr/>
          <a:lstStyle/>
          <a:p>
            <a:pPr eaLnBrk="1" hangingPunct="1"/>
            <a:r>
              <a:rPr lang="en-US" smtClean="0"/>
              <a:t>Introduce presenters</a:t>
            </a:r>
          </a:p>
          <a:p>
            <a:pPr eaLnBrk="1" hangingPunct="1"/>
            <a:endParaRPr lang="en-US" smtClean="0"/>
          </a:p>
          <a:p>
            <a:pPr eaLnBrk="1" hangingPunct="1"/>
            <a:r>
              <a:rPr lang="en-US" smtClean="0"/>
              <a:t>Explanation of Job Fest</a:t>
            </a:r>
          </a:p>
          <a:p>
            <a:pPr eaLnBrk="1" hangingPunct="1"/>
            <a:endParaRPr lang="en-US" smtClean="0"/>
          </a:p>
          <a:p>
            <a:pPr eaLnBrk="1" hangingPunct="1"/>
            <a:r>
              <a:rPr lang="en-US" smtClean="0"/>
              <a:t>Time: 1 minute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fld id="{D5B12F36-7201-4227-B549-A514A02884A0}" type="slidenum">
              <a:rPr lang="en-US"/>
              <a:pPr/>
              <a:t>5</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p:txBody>
          <a:bodyPr/>
          <a:lstStyle/>
          <a:p>
            <a:pPr eaLnBrk="1" hangingPunct="1"/>
            <a:r>
              <a:rPr lang="en-US" smtClean="0"/>
              <a:t>Introduce presenters</a:t>
            </a:r>
          </a:p>
          <a:p>
            <a:pPr eaLnBrk="1" hangingPunct="1"/>
            <a:endParaRPr lang="en-US" smtClean="0"/>
          </a:p>
          <a:p>
            <a:pPr eaLnBrk="1" hangingPunct="1"/>
            <a:r>
              <a:rPr lang="en-US" smtClean="0"/>
              <a:t>Explanation of Job Fest</a:t>
            </a:r>
          </a:p>
          <a:p>
            <a:pPr eaLnBrk="1" hangingPunct="1"/>
            <a:endParaRPr lang="en-US" smtClean="0"/>
          </a:p>
          <a:p>
            <a:pPr eaLnBrk="1" hangingPunct="1"/>
            <a:r>
              <a:rPr lang="en-US" smtClean="0"/>
              <a:t>Time: 1 minute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fld id="{D5B12F36-7201-4227-B549-A514A02884A0}" type="slidenum">
              <a:rPr lang="en-US"/>
              <a:pPr/>
              <a:t>6</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p:txBody>
          <a:bodyPr/>
          <a:lstStyle/>
          <a:p>
            <a:pPr eaLnBrk="1" hangingPunct="1"/>
            <a:r>
              <a:rPr lang="en-US" smtClean="0"/>
              <a:t>Introduce presenters</a:t>
            </a:r>
          </a:p>
          <a:p>
            <a:pPr eaLnBrk="1" hangingPunct="1"/>
            <a:endParaRPr lang="en-US" smtClean="0"/>
          </a:p>
          <a:p>
            <a:pPr eaLnBrk="1" hangingPunct="1"/>
            <a:r>
              <a:rPr lang="en-US" smtClean="0"/>
              <a:t>Explanation of Job Fest</a:t>
            </a:r>
          </a:p>
          <a:p>
            <a:pPr eaLnBrk="1" hangingPunct="1"/>
            <a:endParaRPr lang="en-US" smtClean="0"/>
          </a:p>
          <a:p>
            <a:pPr eaLnBrk="1" hangingPunct="1"/>
            <a:r>
              <a:rPr lang="en-US" smtClean="0"/>
              <a:t>Time: 1 minute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fld id="{D5B12F36-7201-4227-B549-A514A02884A0}" type="slidenum">
              <a:rPr lang="en-US"/>
              <a:pPr/>
              <a:t>7</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p:txBody>
          <a:bodyPr/>
          <a:lstStyle/>
          <a:p>
            <a:pPr eaLnBrk="1" hangingPunct="1"/>
            <a:r>
              <a:rPr lang="en-US" smtClean="0"/>
              <a:t>Introduce presenters</a:t>
            </a:r>
          </a:p>
          <a:p>
            <a:pPr eaLnBrk="1" hangingPunct="1"/>
            <a:endParaRPr lang="en-US" smtClean="0"/>
          </a:p>
          <a:p>
            <a:pPr eaLnBrk="1" hangingPunct="1"/>
            <a:r>
              <a:rPr lang="en-US" smtClean="0"/>
              <a:t>Explanation of Job Fest</a:t>
            </a:r>
          </a:p>
          <a:p>
            <a:pPr eaLnBrk="1" hangingPunct="1"/>
            <a:endParaRPr lang="en-US" smtClean="0"/>
          </a:p>
          <a:p>
            <a:pPr eaLnBrk="1" hangingPunct="1"/>
            <a:r>
              <a:rPr lang="en-US" smtClean="0"/>
              <a:t>Time: 1 minute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fld id="{D5B12F36-7201-4227-B549-A514A02884A0}" type="slidenum">
              <a:rPr lang="en-US"/>
              <a:pPr/>
              <a:t>8</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p:txBody>
          <a:bodyPr/>
          <a:lstStyle/>
          <a:p>
            <a:pPr eaLnBrk="1" hangingPunct="1"/>
            <a:r>
              <a:rPr lang="en-US" smtClean="0"/>
              <a:t>Introduce presenters</a:t>
            </a:r>
          </a:p>
          <a:p>
            <a:pPr eaLnBrk="1" hangingPunct="1"/>
            <a:endParaRPr lang="en-US" smtClean="0"/>
          </a:p>
          <a:p>
            <a:pPr eaLnBrk="1" hangingPunct="1"/>
            <a:r>
              <a:rPr lang="en-US" smtClean="0"/>
              <a:t>Explanation of Job Fest</a:t>
            </a:r>
          </a:p>
          <a:p>
            <a:pPr eaLnBrk="1" hangingPunct="1"/>
            <a:endParaRPr lang="en-US" smtClean="0"/>
          </a:p>
          <a:p>
            <a:pPr eaLnBrk="1" hangingPunct="1"/>
            <a:r>
              <a:rPr lang="en-US" smtClean="0"/>
              <a:t>Time: 1 minute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fld id="{D5B12F36-7201-4227-B549-A514A02884A0}" type="slidenum">
              <a:rPr lang="en-US"/>
              <a:pPr/>
              <a:t>9</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p:txBody>
          <a:bodyPr/>
          <a:lstStyle/>
          <a:p>
            <a:pPr eaLnBrk="1" hangingPunct="1"/>
            <a:r>
              <a:rPr lang="en-US" smtClean="0"/>
              <a:t>Introduce presenters</a:t>
            </a:r>
          </a:p>
          <a:p>
            <a:pPr eaLnBrk="1" hangingPunct="1"/>
            <a:endParaRPr lang="en-US" smtClean="0"/>
          </a:p>
          <a:p>
            <a:pPr eaLnBrk="1" hangingPunct="1"/>
            <a:r>
              <a:rPr lang="en-US" smtClean="0"/>
              <a:t>Explanation of Job Fest</a:t>
            </a:r>
          </a:p>
          <a:p>
            <a:pPr eaLnBrk="1" hangingPunct="1"/>
            <a:endParaRPr lang="en-US" smtClean="0"/>
          </a:p>
          <a:p>
            <a:pPr eaLnBrk="1" hangingPunct="1"/>
            <a:r>
              <a:rPr lang="en-US" smtClean="0"/>
              <a:t>Time: 1 minute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4FE735-DA9C-461D-AAC2-9B75C8A9DFE3}"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53E12CF-D0F4-47D2-9701-9C12E8AD4135}"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859D879-42D9-4F42-9F20-EB6EEA4D0B61}"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FC073A-DFFE-4F69-8A0B-C8B2A1225B7D}"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5526064-1324-42D4-A603-3836939BC340}"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AC36D99-B86A-453A-98DC-7EFC9FDD5A3C}"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73B6970-7B57-4076-AD1C-A9724EFB09B5}"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1181163-B47A-44FA-84CA-FCC2E5F6D165}"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8EDD54B-F89B-4F4B-9B5E-BD79357F99EB}"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6838184-0B9A-484B-94A9-18D58D7442D0}"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0CFD09F-BD94-4D4E-8505-E21E610C780D}"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C261F330-524B-4516-8554-9B8310FA492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ob Fest 2013 logo.jpg"/>
          <p:cNvPicPr>
            <a:picLocks noChangeAspect="1"/>
          </p:cNvPicPr>
          <p:nvPr/>
        </p:nvPicPr>
        <p:blipFill>
          <a:blip r:embed="rId3" cstate="print"/>
          <a:stretch>
            <a:fillRect/>
          </a:stretch>
        </p:blipFill>
        <p:spPr>
          <a:xfrm>
            <a:off x="0" y="381000"/>
            <a:ext cx="9144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8"/>
          <p:cNvSpPr txBox="1">
            <a:spLocks noChangeArrowheads="1"/>
          </p:cNvSpPr>
          <p:nvPr/>
        </p:nvSpPr>
        <p:spPr bwMode="auto">
          <a:xfrm>
            <a:off x="1143000" y="1524000"/>
            <a:ext cx="6934200" cy="400110"/>
          </a:xfrm>
          <a:prstGeom prst="rect">
            <a:avLst/>
          </a:prstGeom>
          <a:noFill/>
          <a:ln w="9525">
            <a:noFill/>
            <a:miter lim="800000"/>
            <a:headEnd/>
            <a:tailEnd/>
          </a:ln>
        </p:spPr>
        <p:txBody>
          <a:bodyPr wrap="square">
            <a:spAutoFit/>
          </a:bodyPr>
          <a:lstStyle/>
          <a:p>
            <a:pPr marL="342900" indent="-342900">
              <a:spcBef>
                <a:spcPct val="50000"/>
              </a:spcBef>
            </a:pPr>
            <a:r>
              <a:rPr lang="en-US" b="1" dirty="0" smtClean="0">
                <a:solidFill>
                  <a:srgbClr val="663300"/>
                </a:solidFill>
              </a:rPr>
              <a:t>Exhibit Hall          </a:t>
            </a:r>
            <a:r>
              <a:rPr lang="en-US" sz="2000" b="1" dirty="0" smtClean="0">
                <a:solidFill>
                  <a:srgbClr val="006600"/>
                </a:solidFill>
                <a:latin typeface="+mn-lt"/>
              </a:rPr>
              <a:t>Auditorium       </a:t>
            </a:r>
            <a:r>
              <a:rPr lang="en-US" sz="2000" b="1" dirty="0" smtClean="0">
                <a:solidFill>
                  <a:srgbClr val="CC6600"/>
                </a:solidFill>
                <a:latin typeface="+mn-lt"/>
              </a:rPr>
              <a:t>Career </a:t>
            </a:r>
            <a:r>
              <a:rPr lang="en-US" sz="2000" b="1" dirty="0">
                <a:solidFill>
                  <a:srgbClr val="CC6600"/>
                </a:solidFill>
                <a:latin typeface="+mn-lt"/>
              </a:rPr>
              <a:t>Resource </a:t>
            </a:r>
            <a:r>
              <a:rPr lang="en-US" sz="2000" b="1" dirty="0" smtClean="0">
                <a:solidFill>
                  <a:srgbClr val="CC6600"/>
                </a:solidFill>
                <a:latin typeface="+mn-lt"/>
              </a:rPr>
              <a:t>Lounge</a:t>
            </a:r>
            <a:r>
              <a:rPr lang="en-US" dirty="0" smtClean="0">
                <a:latin typeface="+mn-lt"/>
              </a:rPr>
              <a:t> </a:t>
            </a:r>
            <a:endParaRPr lang="en-US" dirty="0">
              <a:latin typeface="+mn-lt"/>
            </a:endParaRPr>
          </a:p>
        </p:txBody>
      </p:sp>
      <p:sp>
        <p:nvSpPr>
          <p:cNvPr id="3091" name="AutoShape 19"/>
          <p:cNvSpPr>
            <a:spLocks noChangeArrowheads="1"/>
          </p:cNvSpPr>
          <p:nvPr/>
        </p:nvSpPr>
        <p:spPr bwMode="auto">
          <a:xfrm rot="10800000" flipH="1">
            <a:off x="533400" y="6553200"/>
            <a:ext cx="304800" cy="304800"/>
          </a:xfrm>
          <a:prstGeom prst="rtTriangle">
            <a:avLst/>
          </a:prstGeom>
          <a:solidFill>
            <a:schemeClr val="bg1"/>
          </a:solidFill>
          <a:ln w="9525">
            <a:noFill/>
            <a:miter lim="800000"/>
            <a:headEnd/>
            <a:tailEnd/>
          </a:ln>
          <a:effectLst/>
        </p:spPr>
        <p:txBody>
          <a:bodyPr wrap="none" anchor="ctr"/>
          <a:lstStyle/>
          <a:p>
            <a:endParaRPr lang="en-US"/>
          </a:p>
        </p:txBody>
      </p:sp>
      <p:sp>
        <p:nvSpPr>
          <p:cNvPr id="3093" name="AutoShape 21"/>
          <p:cNvSpPr>
            <a:spLocks noChangeArrowheads="1"/>
          </p:cNvSpPr>
          <p:nvPr/>
        </p:nvSpPr>
        <p:spPr bwMode="auto">
          <a:xfrm rot="16200000" flipH="1">
            <a:off x="76200" y="6553200"/>
            <a:ext cx="304800" cy="304800"/>
          </a:xfrm>
          <a:prstGeom prst="rtTriangle">
            <a:avLst/>
          </a:prstGeom>
          <a:solidFill>
            <a:schemeClr val="bg1"/>
          </a:solidFill>
          <a:ln w="9525">
            <a:noFill/>
            <a:miter lim="800000"/>
            <a:headEnd/>
            <a:tailEnd/>
          </a:ln>
          <a:effectLst/>
        </p:spPr>
        <p:txBody>
          <a:bodyPr wrap="none" anchor="ctr"/>
          <a:lstStyle/>
          <a:p>
            <a:endParaRPr lang="en-US"/>
          </a:p>
        </p:txBody>
      </p:sp>
      <p:pic>
        <p:nvPicPr>
          <p:cNvPr id="15" name="Picture 14" descr="Job Fest 2012 logo.jpg"/>
          <p:cNvPicPr>
            <a:picLocks noChangeAspect="1"/>
          </p:cNvPicPr>
          <p:nvPr/>
        </p:nvPicPr>
        <p:blipFill>
          <a:blip r:embed="rId3" cstate="print"/>
          <a:srcRect l="6668" t="21429" r="8334" b="70408"/>
          <a:stretch>
            <a:fillRect/>
          </a:stretch>
        </p:blipFill>
        <p:spPr>
          <a:xfrm>
            <a:off x="533400" y="0"/>
            <a:ext cx="7772400" cy="685800"/>
          </a:xfrm>
          <a:prstGeom prst="rect">
            <a:avLst/>
          </a:prstGeom>
        </p:spPr>
      </p:pic>
      <p:pic>
        <p:nvPicPr>
          <p:cNvPr id="16" name="Picture 15" descr="Job Fest 2012 logo.jpg"/>
          <p:cNvPicPr>
            <a:picLocks noChangeAspect="1"/>
          </p:cNvPicPr>
          <p:nvPr/>
        </p:nvPicPr>
        <p:blipFill>
          <a:blip r:embed="rId3" cstate="print"/>
          <a:srcRect l="33334" t="67347" b="22449"/>
          <a:stretch>
            <a:fillRect/>
          </a:stretch>
        </p:blipFill>
        <p:spPr>
          <a:xfrm>
            <a:off x="3048000" y="6096000"/>
            <a:ext cx="6096000" cy="762000"/>
          </a:xfrm>
          <a:prstGeom prst="rect">
            <a:avLst/>
          </a:prstGeom>
        </p:spPr>
      </p:pic>
      <p:pic>
        <p:nvPicPr>
          <p:cNvPr id="14" name="Picture 13" descr="Job Fest 2012 logo.jpg"/>
          <p:cNvPicPr>
            <a:picLocks noChangeAspect="1"/>
          </p:cNvPicPr>
          <p:nvPr/>
        </p:nvPicPr>
        <p:blipFill>
          <a:blip r:embed="rId3" cstate="print">
            <a:clrChange>
              <a:clrFrom>
                <a:srgbClr val="FFFFFF"/>
              </a:clrFrom>
              <a:clrTo>
                <a:srgbClr val="FFFFFF">
                  <a:alpha val="0"/>
                </a:srgbClr>
              </a:clrTo>
            </a:clrChange>
          </a:blip>
          <a:srcRect t="29592" b="32653"/>
          <a:stretch>
            <a:fillRect/>
          </a:stretch>
        </p:blipFill>
        <p:spPr>
          <a:xfrm>
            <a:off x="304800" y="5867400"/>
            <a:ext cx="2875005" cy="886460"/>
          </a:xfrm>
          <a:prstGeom prst="rect">
            <a:avLst/>
          </a:prstGeom>
        </p:spPr>
      </p:pic>
      <p:sp>
        <p:nvSpPr>
          <p:cNvPr id="8" name="Rectangle 7"/>
          <p:cNvSpPr/>
          <p:nvPr/>
        </p:nvSpPr>
        <p:spPr>
          <a:xfrm>
            <a:off x="838200" y="1676400"/>
            <a:ext cx="152400" cy="152400"/>
          </a:xfrm>
          <a:prstGeom prst="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43200" y="1676400"/>
            <a:ext cx="152400" cy="152400"/>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648200" y="1676400"/>
            <a:ext cx="152400" cy="1524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
          <p:cNvPicPr>
            <a:picLocks noChangeAspect="1" noChangeArrowheads="1"/>
          </p:cNvPicPr>
          <p:nvPr/>
        </p:nvPicPr>
        <p:blipFill>
          <a:blip r:embed="rId4" cstate="print"/>
          <a:srcRect t="12428" b="27858"/>
          <a:stretch>
            <a:fillRect/>
          </a:stretch>
        </p:blipFill>
        <p:spPr bwMode="auto">
          <a:xfrm>
            <a:off x="1676400" y="2362200"/>
            <a:ext cx="5769736" cy="3048000"/>
          </a:xfrm>
          <a:prstGeom prst="rect">
            <a:avLst/>
          </a:prstGeom>
          <a:ln>
            <a:noFill/>
          </a:ln>
          <a:effectLst>
            <a:outerShdw blurRad="292100" dist="139700" dir="2700000" algn="tl" rotWithShape="0">
              <a:srgbClr val="333333">
                <a:alpha val="65000"/>
              </a:srgbClr>
            </a:outerShdw>
          </a:effectLst>
        </p:spPr>
      </p:pic>
      <p:sp>
        <p:nvSpPr>
          <p:cNvPr id="13" name="TextBox 12"/>
          <p:cNvSpPr txBox="1"/>
          <p:nvPr/>
        </p:nvSpPr>
        <p:spPr>
          <a:xfrm>
            <a:off x="838200" y="914400"/>
            <a:ext cx="3724096" cy="369332"/>
          </a:xfrm>
          <a:prstGeom prst="rect">
            <a:avLst/>
          </a:prstGeom>
          <a:noFill/>
        </p:spPr>
        <p:txBody>
          <a:bodyPr wrap="none" rtlCol="0">
            <a:spAutoFit/>
          </a:bodyPr>
          <a:lstStyle/>
          <a:p>
            <a:r>
              <a:rPr lang="en-US" dirty="0" smtClean="0"/>
              <a:t>There are 3 main areas to explore:</a:t>
            </a:r>
            <a:endParaRPr lang="en-US" dirty="0"/>
          </a:p>
        </p:txBody>
      </p:sp>
      <p:sp>
        <p:nvSpPr>
          <p:cNvPr id="17" name="Freeform 16"/>
          <p:cNvSpPr/>
          <p:nvPr/>
        </p:nvSpPr>
        <p:spPr>
          <a:xfrm>
            <a:off x="2514600" y="1295400"/>
            <a:ext cx="2057400" cy="853071"/>
          </a:xfrm>
          <a:custGeom>
            <a:avLst/>
            <a:gdLst>
              <a:gd name="connsiteX0" fmla="*/ 1845783 w 1929876"/>
              <a:gd name="connsiteY0" fmla="*/ 198057 h 776871"/>
              <a:gd name="connsiteX1" fmla="*/ 1804839 w 1929876"/>
              <a:gd name="connsiteY1" fmla="*/ 184409 h 776871"/>
              <a:gd name="connsiteX2" fmla="*/ 1722953 w 1929876"/>
              <a:gd name="connsiteY2" fmla="*/ 129818 h 776871"/>
              <a:gd name="connsiteX3" fmla="*/ 1586475 w 1929876"/>
              <a:gd name="connsiteY3" fmla="*/ 88875 h 776871"/>
              <a:gd name="connsiteX4" fmla="*/ 1545532 w 1929876"/>
              <a:gd name="connsiteY4" fmla="*/ 61580 h 776871"/>
              <a:gd name="connsiteX5" fmla="*/ 1490941 w 1929876"/>
              <a:gd name="connsiteY5" fmla="*/ 47932 h 776871"/>
              <a:gd name="connsiteX6" fmla="*/ 1449998 w 1929876"/>
              <a:gd name="connsiteY6" fmla="*/ 34284 h 776871"/>
              <a:gd name="connsiteX7" fmla="*/ 1354463 w 1929876"/>
              <a:gd name="connsiteY7" fmla="*/ 6989 h 776871"/>
              <a:gd name="connsiteX8" fmla="*/ 890439 w 1929876"/>
              <a:gd name="connsiteY8" fmla="*/ 20636 h 776871"/>
              <a:gd name="connsiteX9" fmla="*/ 781257 w 1929876"/>
              <a:gd name="connsiteY9" fmla="*/ 47932 h 776871"/>
              <a:gd name="connsiteX10" fmla="*/ 726666 w 1929876"/>
              <a:gd name="connsiteY10" fmla="*/ 61580 h 776871"/>
              <a:gd name="connsiteX11" fmla="*/ 576541 w 1929876"/>
              <a:gd name="connsiteY11" fmla="*/ 47932 h 776871"/>
              <a:gd name="connsiteX12" fmla="*/ 535598 w 1929876"/>
              <a:gd name="connsiteY12" fmla="*/ 34284 h 776871"/>
              <a:gd name="connsiteX13" fmla="*/ 248995 w 1929876"/>
              <a:gd name="connsiteY13" fmla="*/ 47932 h 776871"/>
              <a:gd name="connsiteX14" fmla="*/ 208051 w 1929876"/>
              <a:gd name="connsiteY14" fmla="*/ 61580 h 776871"/>
              <a:gd name="connsiteX15" fmla="*/ 153460 w 1929876"/>
              <a:gd name="connsiteY15" fmla="*/ 102523 h 776871"/>
              <a:gd name="connsiteX16" fmla="*/ 112517 w 1929876"/>
              <a:gd name="connsiteY16" fmla="*/ 129818 h 776871"/>
              <a:gd name="connsiteX17" fmla="*/ 44278 w 1929876"/>
              <a:gd name="connsiteY17" fmla="*/ 252648 h 776871"/>
              <a:gd name="connsiteX18" fmla="*/ 16983 w 1929876"/>
              <a:gd name="connsiteY18" fmla="*/ 293592 h 776871"/>
              <a:gd name="connsiteX19" fmla="*/ 71574 w 1929876"/>
              <a:gd name="connsiteY19" fmla="*/ 511956 h 776871"/>
              <a:gd name="connsiteX20" fmla="*/ 112517 w 1929876"/>
              <a:gd name="connsiteY20" fmla="*/ 539251 h 776871"/>
              <a:gd name="connsiteX21" fmla="*/ 167108 w 1929876"/>
              <a:gd name="connsiteY21" fmla="*/ 593842 h 776871"/>
              <a:gd name="connsiteX22" fmla="*/ 208051 w 1929876"/>
              <a:gd name="connsiteY22" fmla="*/ 634786 h 776871"/>
              <a:gd name="connsiteX23" fmla="*/ 248995 w 1929876"/>
              <a:gd name="connsiteY23" fmla="*/ 648433 h 776871"/>
              <a:gd name="connsiteX24" fmla="*/ 385472 w 1929876"/>
              <a:gd name="connsiteY24" fmla="*/ 675729 h 776871"/>
              <a:gd name="connsiteX25" fmla="*/ 426416 w 1929876"/>
              <a:gd name="connsiteY25" fmla="*/ 689377 h 776871"/>
              <a:gd name="connsiteX26" fmla="*/ 535598 w 1929876"/>
              <a:gd name="connsiteY26" fmla="*/ 716672 h 776871"/>
              <a:gd name="connsiteX27" fmla="*/ 740314 w 1929876"/>
              <a:gd name="connsiteY27" fmla="*/ 703024 h 776871"/>
              <a:gd name="connsiteX28" fmla="*/ 863144 w 1929876"/>
              <a:gd name="connsiteY28" fmla="*/ 716672 h 776871"/>
              <a:gd name="connsiteX29" fmla="*/ 917735 w 1929876"/>
              <a:gd name="connsiteY29" fmla="*/ 730320 h 776871"/>
              <a:gd name="connsiteX30" fmla="*/ 1368111 w 1929876"/>
              <a:gd name="connsiteY30" fmla="*/ 743968 h 776871"/>
              <a:gd name="connsiteX31" fmla="*/ 1449998 w 1929876"/>
              <a:gd name="connsiteY31" fmla="*/ 771263 h 776871"/>
              <a:gd name="connsiteX32" fmla="*/ 1654714 w 1929876"/>
              <a:gd name="connsiteY32" fmla="*/ 730320 h 776871"/>
              <a:gd name="connsiteX33" fmla="*/ 1777544 w 1929876"/>
              <a:gd name="connsiteY33" fmla="*/ 689377 h 776871"/>
              <a:gd name="connsiteX34" fmla="*/ 1818487 w 1929876"/>
              <a:gd name="connsiteY34" fmla="*/ 675729 h 776871"/>
              <a:gd name="connsiteX35" fmla="*/ 1900374 w 1929876"/>
              <a:gd name="connsiteY35" fmla="*/ 607490 h 776871"/>
              <a:gd name="connsiteX36" fmla="*/ 1927669 w 1929876"/>
              <a:gd name="connsiteY36" fmla="*/ 525604 h 776871"/>
              <a:gd name="connsiteX37" fmla="*/ 1914022 w 1929876"/>
              <a:gd name="connsiteY37" fmla="*/ 348183 h 776871"/>
              <a:gd name="connsiteX38" fmla="*/ 1859431 w 1929876"/>
              <a:gd name="connsiteY38" fmla="*/ 266296 h 776871"/>
              <a:gd name="connsiteX39" fmla="*/ 1845783 w 1929876"/>
              <a:gd name="connsiteY39" fmla="*/ 198057 h 776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929876" h="776871">
                <a:moveTo>
                  <a:pt x="1845783" y="198057"/>
                </a:moveTo>
                <a:cubicBezTo>
                  <a:pt x="1836684" y="184409"/>
                  <a:pt x="1817415" y="191396"/>
                  <a:pt x="1804839" y="184409"/>
                </a:cubicBezTo>
                <a:cubicBezTo>
                  <a:pt x="1776162" y="168477"/>
                  <a:pt x="1754075" y="140192"/>
                  <a:pt x="1722953" y="129818"/>
                </a:cubicBezTo>
                <a:cubicBezTo>
                  <a:pt x="1623271" y="96592"/>
                  <a:pt x="1668979" y="109501"/>
                  <a:pt x="1586475" y="88875"/>
                </a:cubicBezTo>
                <a:cubicBezTo>
                  <a:pt x="1572827" y="79777"/>
                  <a:pt x="1560608" y="68041"/>
                  <a:pt x="1545532" y="61580"/>
                </a:cubicBezTo>
                <a:cubicBezTo>
                  <a:pt x="1528292" y="54191"/>
                  <a:pt x="1508976" y="53085"/>
                  <a:pt x="1490941" y="47932"/>
                </a:cubicBezTo>
                <a:cubicBezTo>
                  <a:pt x="1477109" y="43980"/>
                  <a:pt x="1463830" y="38236"/>
                  <a:pt x="1449998" y="34284"/>
                </a:cubicBezTo>
                <a:cubicBezTo>
                  <a:pt x="1330005" y="0"/>
                  <a:pt x="1452659" y="39719"/>
                  <a:pt x="1354463" y="6989"/>
                </a:cubicBezTo>
                <a:cubicBezTo>
                  <a:pt x="1199788" y="11538"/>
                  <a:pt x="1044787" y="9611"/>
                  <a:pt x="890439" y="20636"/>
                </a:cubicBezTo>
                <a:cubicBezTo>
                  <a:pt x="853020" y="23309"/>
                  <a:pt x="817651" y="38833"/>
                  <a:pt x="781257" y="47932"/>
                </a:cubicBezTo>
                <a:lnTo>
                  <a:pt x="726666" y="61580"/>
                </a:lnTo>
                <a:cubicBezTo>
                  <a:pt x="676624" y="57031"/>
                  <a:pt x="626284" y="55038"/>
                  <a:pt x="576541" y="47932"/>
                </a:cubicBezTo>
                <a:cubicBezTo>
                  <a:pt x="562300" y="45897"/>
                  <a:pt x="549984" y="34284"/>
                  <a:pt x="535598" y="34284"/>
                </a:cubicBezTo>
                <a:cubicBezTo>
                  <a:pt x="439955" y="34284"/>
                  <a:pt x="344529" y="43383"/>
                  <a:pt x="248995" y="47932"/>
                </a:cubicBezTo>
                <a:cubicBezTo>
                  <a:pt x="235347" y="52481"/>
                  <a:pt x="220542" y="54442"/>
                  <a:pt x="208051" y="61580"/>
                </a:cubicBezTo>
                <a:cubicBezTo>
                  <a:pt x="188302" y="72865"/>
                  <a:pt x="171969" y="89302"/>
                  <a:pt x="153460" y="102523"/>
                </a:cubicBezTo>
                <a:cubicBezTo>
                  <a:pt x="140113" y="112057"/>
                  <a:pt x="126165" y="120720"/>
                  <a:pt x="112517" y="129818"/>
                </a:cubicBezTo>
                <a:cubicBezTo>
                  <a:pt x="88495" y="201885"/>
                  <a:pt x="106850" y="158789"/>
                  <a:pt x="44278" y="252648"/>
                </a:cubicBezTo>
                <a:lnTo>
                  <a:pt x="16983" y="293592"/>
                </a:lnTo>
                <a:cubicBezTo>
                  <a:pt x="27133" y="415391"/>
                  <a:pt x="0" y="440382"/>
                  <a:pt x="71574" y="511956"/>
                </a:cubicBezTo>
                <a:cubicBezTo>
                  <a:pt x="83172" y="523554"/>
                  <a:pt x="98869" y="530153"/>
                  <a:pt x="112517" y="539251"/>
                </a:cubicBezTo>
                <a:cubicBezTo>
                  <a:pt x="138514" y="617241"/>
                  <a:pt x="104718" y="552248"/>
                  <a:pt x="167108" y="593842"/>
                </a:cubicBezTo>
                <a:cubicBezTo>
                  <a:pt x="183167" y="604548"/>
                  <a:pt x="191992" y="624080"/>
                  <a:pt x="208051" y="634786"/>
                </a:cubicBezTo>
                <a:cubicBezTo>
                  <a:pt x="220021" y="642766"/>
                  <a:pt x="234951" y="645312"/>
                  <a:pt x="248995" y="648433"/>
                </a:cubicBezTo>
                <a:cubicBezTo>
                  <a:pt x="369630" y="675240"/>
                  <a:pt x="290311" y="648540"/>
                  <a:pt x="385472" y="675729"/>
                </a:cubicBezTo>
                <a:cubicBezTo>
                  <a:pt x="399305" y="679681"/>
                  <a:pt x="412537" y="685592"/>
                  <a:pt x="426416" y="689377"/>
                </a:cubicBezTo>
                <a:cubicBezTo>
                  <a:pt x="462608" y="699247"/>
                  <a:pt x="535598" y="716672"/>
                  <a:pt x="535598" y="716672"/>
                </a:cubicBezTo>
                <a:cubicBezTo>
                  <a:pt x="603837" y="712123"/>
                  <a:pt x="671924" y="703024"/>
                  <a:pt x="740314" y="703024"/>
                </a:cubicBezTo>
                <a:cubicBezTo>
                  <a:pt x="781509" y="703024"/>
                  <a:pt x="822428" y="710408"/>
                  <a:pt x="863144" y="716672"/>
                </a:cubicBezTo>
                <a:cubicBezTo>
                  <a:pt x="881683" y="719524"/>
                  <a:pt x="899005" y="729308"/>
                  <a:pt x="917735" y="730320"/>
                </a:cubicBezTo>
                <a:cubicBezTo>
                  <a:pt x="1067710" y="738427"/>
                  <a:pt x="1217986" y="739419"/>
                  <a:pt x="1368111" y="743968"/>
                </a:cubicBezTo>
                <a:cubicBezTo>
                  <a:pt x="1395407" y="753066"/>
                  <a:pt x="1421290" y="769349"/>
                  <a:pt x="1449998" y="771263"/>
                </a:cubicBezTo>
                <a:cubicBezTo>
                  <a:pt x="1534122" y="776871"/>
                  <a:pt x="1580752" y="754974"/>
                  <a:pt x="1654714" y="730320"/>
                </a:cubicBezTo>
                <a:lnTo>
                  <a:pt x="1777544" y="689377"/>
                </a:lnTo>
                <a:cubicBezTo>
                  <a:pt x="1791192" y="684828"/>
                  <a:pt x="1806517" y="683709"/>
                  <a:pt x="1818487" y="675729"/>
                </a:cubicBezTo>
                <a:cubicBezTo>
                  <a:pt x="1875490" y="637727"/>
                  <a:pt x="1847832" y="660032"/>
                  <a:pt x="1900374" y="607490"/>
                </a:cubicBezTo>
                <a:cubicBezTo>
                  <a:pt x="1909472" y="580195"/>
                  <a:pt x="1929876" y="554291"/>
                  <a:pt x="1927669" y="525604"/>
                </a:cubicBezTo>
                <a:cubicBezTo>
                  <a:pt x="1923120" y="466464"/>
                  <a:pt x="1929117" y="405545"/>
                  <a:pt x="1914022" y="348183"/>
                </a:cubicBezTo>
                <a:cubicBezTo>
                  <a:pt x="1905673" y="316458"/>
                  <a:pt x="1877628" y="293592"/>
                  <a:pt x="1859431" y="266296"/>
                </a:cubicBezTo>
                <a:cubicBezTo>
                  <a:pt x="1828568" y="220002"/>
                  <a:pt x="1854882" y="211705"/>
                  <a:pt x="1845783" y="198057"/>
                </a:cubicBezTo>
                <a:close/>
              </a:path>
            </a:pathLst>
          </a:custGeom>
          <a:no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1" name="AutoShape 19"/>
          <p:cNvSpPr>
            <a:spLocks noChangeArrowheads="1"/>
          </p:cNvSpPr>
          <p:nvPr/>
        </p:nvSpPr>
        <p:spPr bwMode="auto">
          <a:xfrm rot="10800000" flipH="1">
            <a:off x="533400" y="6553200"/>
            <a:ext cx="304800" cy="304800"/>
          </a:xfrm>
          <a:prstGeom prst="rtTriangle">
            <a:avLst/>
          </a:prstGeom>
          <a:solidFill>
            <a:schemeClr val="bg1"/>
          </a:solidFill>
          <a:ln w="9525">
            <a:noFill/>
            <a:miter lim="800000"/>
            <a:headEnd/>
            <a:tailEnd/>
          </a:ln>
          <a:effectLst/>
        </p:spPr>
        <p:txBody>
          <a:bodyPr wrap="none" anchor="ctr"/>
          <a:lstStyle/>
          <a:p>
            <a:endParaRPr lang="en-US"/>
          </a:p>
        </p:txBody>
      </p:sp>
      <p:sp>
        <p:nvSpPr>
          <p:cNvPr id="3093" name="AutoShape 21"/>
          <p:cNvSpPr>
            <a:spLocks noChangeArrowheads="1"/>
          </p:cNvSpPr>
          <p:nvPr/>
        </p:nvSpPr>
        <p:spPr bwMode="auto">
          <a:xfrm rot="16200000" flipH="1">
            <a:off x="76200" y="6553200"/>
            <a:ext cx="304800" cy="304800"/>
          </a:xfrm>
          <a:prstGeom prst="rtTriangle">
            <a:avLst/>
          </a:prstGeom>
          <a:solidFill>
            <a:schemeClr val="bg1"/>
          </a:solidFill>
          <a:ln w="9525">
            <a:noFill/>
            <a:miter lim="800000"/>
            <a:headEnd/>
            <a:tailEnd/>
          </a:ln>
          <a:effectLst/>
        </p:spPr>
        <p:txBody>
          <a:bodyPr wrap="none" anchor="ctr"/>
          <a:lstStyle/>
          <a:p>
            <a:endParaRPr lang="en-US"/>
          </a:p>
        </p:txBody>
      </p:sp>
      <p:pic>
        <p:nvPicPr>
          <p:cNvPr id="15" name="Picture 14" descr="Job Fest 2012 logo.jpg"/>
          <p:cNvPicPr>
            <a:picLocks noChangeAspect="1"/>
          </p:cNvPicPr>
          <p:nvPr/>
        </p:nvPicPr>
        <p:blipFill>
          <a:blip r:embed="rId3" cstate="print"/>
          <a:srcRect l="6668" t="21429" r="8334" b="70408"/>
          <a:stretch>
            <a:fillRect/>
          </a:stretch>
        </p:blipFill>
        <p:spPr>
          <a:xfrm>
            <a:off x="533400" y="0"/>
            <a:ext cx="7772400" cy="685800"/>
          </a:xfrm>
          <a:prstGeom prst="rect">
            <a:avLst/>
          </a:prstGeom>
        </p:spPr>
      </p:pic>
      <p:pic>
        <p:nvPicPr>
          <p:cNvPr id="16" name="Picture 15" descr="Job Fest 2012 logo.jpg"/>
          <p:cNvPicPr>
            <a:picLocks noChangeAspect="1"/>
          </p:cNvPicPr>
          <p:nvPr/>
        </p:nvPicPr>
        <p:blipFill>
          <a:blip r:embed="rId3" cstate="print"/>
          <a:srcRect l="33334" t="67347" b="22449"/>
          <a:stretch>
            <a:fillRect/>
          </a:stretch>
        </p:blipFill>
        <p:spPr>
          <a:xfrm>
            <a:off x="3048000" y="6096000"/>
            <a:ext cx="6096000" cy="762000"/>
          </a:xfrm>
          <a:prstGeom prst="rect">
            <a:avLst/>
          </a:prstGeom>
        </p:spPr>
      </p:pic>
      <p:pic>
        <p:nvPicPr>
          <p:cNvPr id="14" name="Picture 13" descr="Job Fest 2012 logo.jpg"/>
          <p:cNvPicPr>
            <a:picLocks noChangeAspect="1"/>
          </p:cNvPicPr>
          <p:nvPr/>
        </p:nvPicPr>
        <p:blipFill>
          <a:blip r:embed="rId3" cstate="print">
            <a:clrChange>
              <a:clrFrom>
                <a:srgbClr val="FFFFFF"/>
              </a:clrFrom>
              <a:clrTo>
                <a:srgbClr val="FFFFFF">
                  <a:alpha val="0"/>
                </a:srgbClr>
              </a:clrTo>
            </a:clrChange>
          </a:blip>
          <a:srcRect t="29592" b="32653"/>
          <a:stretch>
            <a:fillRect/>
          </a:stretch>
        </p:blipFill>
        <p:spPr>
          <a:xfrm>
            <a:off x="304800" y="5867400"/>
            <a:ext cx="2875005" cy="886460"/>
          </a:xfrm>
          <a:prstGeom prst="rect">
            <a:avLst/>
          </a:prstGeom>
        </p:spPr>
      </p:pic>
      <p:sp>
        <p:nvSpPr>
          <p:cNvPr id="23" name="Rectangle 27"/>
          <p:cNvSpPr txBox="1">
            <a:spLocks noChangeArrowheads="1"/>
          </p:cNvSpPr>
          <p:nvPr/>
        </p:nvSpPr>
        <p:spPr bwMode="auto">
          <a:xfrm>
            <a:off x="1371600" y="4876800"/>
            <a:ext cx="6477000" cy="762000"/>
          </a:xfrm>
          <a:prstGeom prst="rect">
            <a:avLst/>
          </a:prstGeom>
          <a:noFill/>
          <a:ln w="9525">
            <a:noFill/>
            <a:miter lim="800000"/>
            <a:headEnd/>
            <a:tailEnd/>
          </a:ln>
        </p:spPr>
        <p:txBody>
          <a:bodyPr lIns="0"/>
          <a:lstStyle/>
          <a:p>
            <a:pPr>
              <a:spcBef>
                <a:spcPct val="20000"/>
              </a:spcBef>
            </a:pPr>
            <a:r>
              <a:rPr lang="en-US" dirty="0">
                <a:latin typeface="+mj-lt"/>
                <a:cs typeface="Arial" charset="0"/>
              </a:rPr>
              <a:t>The </a:t>
            </a:r>
            <a:r>
              <a:rPr lang="en-US" b="1" dirty="0">
                <a:solidFill>
                  <a:srgbClr val="006600"/>
                </a:solidFill>
                <a:latin typeface="+mj-lt"/>
                <a:cs typeface="Arial" charset="0"/>
              </a:rPr>
              <a:t>Auditorium</a:t>
            </a:r>
            <a:r>
              <a:rPr lang="en-US" dirty="0">
                <a:latin typeface="+mj-lt"/>
                <a:cs typeface="Arial" charset="0"/>
              </a:rPr>
              <a:t> features pre-recorded presentation/videos that are available on demand during the </a:t>
            </a:r>
            <a:r>
              <a:rPr lang="en-US" dirty="0" smtClean="0">
                <a:latin typeface="+mj-lt"/>
                <a:cs typeface="Arial" charset="0"/>
              </a:rPr>
              <a:t>event.</a:t>
            </a:r>
            <a:endParaRPr lang="en-US" dirty="0">
              <a:latin typeface="+mj-lt"/>
              <a:cs typeface="Arial" charset="0"/>
            </a:endParaRPr>
          </a:p>
        </p:txBody>
      </p:sp>
      <p:pic>
        <p:nvPicPr>
          <p:cNvPr id="22" name="Picture 14" descr="8"/>
          <p:cNvPicPr>
            <a:picLocks noChangeAspect="1" noChangeArrowheads="1"/>
          </p:cNvPicPr>
          <p:nvPr/>
        </p:nvPicPr>
        <p:blipFill>
          <a:blip r:embed="rId4" cstate="print"/>
          <a:srcRect/>
          <a:stretch>
            <a:fillRect/>
          </a:stretch>
        </p:blipFill>
        <p:spPr bwMode="auto">
          <a:xfrm>
            <a:off x="1295400" y="1066800"/>
            <a:ext cx="6477000" cy="3462408"/>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8"/>
          <p:cNvSpPr txBox="1">
            <a:spLocks noChangeArrowheads="1"/>
          </p:cNvSpPr>
          <p:nvPr/>
        </p:nvSpPr>
        <p:spPr bwMode="auto">
          <a:xfrm>
            <a:off x="1143000" y="1524000"/>
            <a:ext cx="6934200" cy="400110"/>
          </a:xfrm>
          <a:prstGeom prst="rect">
            <a:avLst/>
          </a:prstGeom>
          <a:noFill/>
          <a:ln w="9525">
            <a:noFill/>
            <a:miter lim="800000"/>
            <a:headEnd/>
            <a:tailEnd/>
          </a:ln>
        </p:spPr>
        <p:txBody>
          <a:bodyPr wrap="square">
            <a:spAutoFit/>
          </a:bodyPr>
          <a:lstStyle/>
          <a:p>
            <a:pPr marL="342900" indent="-342900">
              <a:spcBef>
                <a:spcPct val="50000"/>
              </a:spcBef>
            </a:pPr>
            <a:r>
              <a:rPr lang="en-US" b="1" dirty="0" smtClean="0">
                <a:solidFill>
                  <a:srgbClr val="663300"/>
                </a:solidFill>
              </a:rPr>
              <a:t>Exhibit Hall          </a:t>
            </a:r>
            <a:r>
              <a:rPr lang="en-US" sz="2000" b="1" dirty="0" smtClean="0">
                <a:solidFill>
                  <a:srgbClr val="006600"/>
                </a:solidFill>
                <a:latin typeface="+mn-lt"/>
              </a:rPr>
              <a:t>Auditorium       </a:t>
            </a:r>
            <a:r>
              <a:rPr lang="en-US" sz="2000" b="1" dirty="0" smtClean="0">
                <a:solidFill>
                  <a:srgbClr val="CC6600"/>
                </a:solidFill>
                <a:latin typeface="+mn-lt"/>
              </a:rPr>
              <a:t>Career </a:t>
            </a:r>
            <a:r>
              <a:rPr lang="en-US" sz="2000" b="1" dirty="0">
                <a:solidFill>
                  <a:srgbClr val="CC6600"/>
                </a:solidFill>
                <a:latin typeface="+mn-lt"/>
              </a:rPr>
              <a:t>Resource </a:t>
            </a:r>
            <a:r>
              <a:rPr lang="en-US" sz="2000" b="1" dirty="0" smtClean="0">
                <a:solidFill>
                  <a:srgbClr val="CC6600"/>
                </a:solidFill>
                <a:latin typeface="+mn-lt"/>
              </a:rPr>
              <a:t>Lounge</a:t>
            </a:r>
            <a:r>
              <a:rPr lang="en-US" dirty="0" smtClean="0">
                <a:latin typeface="+mn-lt"/>
              </a:rPr>
              <a:t> </a:t>
            </a:r>
            <a:endParaRPr lang="en-US" dirty="0">
              <a:latin typeface="+mn-lt"/>
            </a:endParaRPr>
          </a:p>
        </p:txBody>
      </p:sp>
      <p:sp>
        <p:nvSpPr>
          <p:cNvPr id="3091" name="AutoShape 19"/>
          <p:cNvSpPr>
            <a:spLocks noChangeArrowheads="1"/>
          </p:cNvSpPr>
          <p:nvPr/>
        </p:nvSpPr>
        <p:spPr bwMode="auto">
          <a:xfrm rot="10800000" flipH="1">
            <a:off x="533400" y="6553200"/>
            <a:ext cx="304800" cy="304800"/>
          </a:xfrm>
          <a:prstGeom prst="rtTriangle">
            <a:avLst/>
          </a:prstGeom>
          <a:solidFill>
            <a:schemeClr val="bg1"/>
          </a:solidFill>
          <a:ln w="9525">
            <a:noFill/>
            <a:miter lim="800000"/>
            <a:headEnd/>
            <a:tailEnd/>
          </a:ln>
          <a:effectLst/>
        </p:spPr>
        <p:txBody>
          <a:bodyPr wrap="none" anchor="ctr"/>
          <a:lstStyle/>
          <a:p>
            <a:endParaRPr lang="en-US"/>
          </a:p>
        </p:txBody>
      </p:sp>
      <p:sp>
        <p:nvSpPr>
          <p:cNvPr id="3093" name="AutoShape 21"/>
          <p:cNvSpPr>
            <a:spLocks noChangeArrowheads="1"/>
          </p:cNvSpPr>
          <p:nvPr/>
        </p:nvSpPr>
        <p:spPr bwMode="auto">
          <a:xfrm rot="16200000" flipH="1">
            <a:off x="76200" y="6553200"/>
            <a:ext cx="304800" cy="304800"/>
          </a:xfrm>
          <a:prstGeom prst="rtTriangle">
            <a:avLst/>
          </a:prstGeom>
          <a:solidFill>
            <a:schemeClr val="bg1"/>
          </a:solidFill>
          <a:ln w="9525">
            <a:noFill/>
            <a:miter lim="800000"/>
            <a:headEnd/>
            <a:tailEnd/>
          </a:ln>
          <a:effectLst/>
        </p:spPr>
        <p:txBody>
          <a:bodyPr wrap="none" anchor="ctr"/>
          <a:lstStyle/>
          <a:p>
            <a:endParaRPr lang="en-US"/>
          </a:p>
        </p:txBody>
      </p:sp>
      <p:pic>
        <p:nvPicPr>
          <p:cNvPr id="15" name="Picture 14" descr="Job Fest 2012 logo.jpg"/>
          <p:cNvPicPr>
            <a:picLocks noChangeAspect="1"/>
          </p:cNvPicPr>
          <p:nvPr/>
        </p:nvPicPr>
        <p:blipFill>
          <a:blip r:embed="rId3" cstate="print"/>
          <a:srcRect l="6668" t="21429" r="8334" b="70408"/>
          <a:stretch>
            <a:fillRect/>
          </a:stretch>
        </p:blipFill>
        <p:spPr>
          <a:xfrm>
            <a:off x="533400" y="0"/>
            <a:ext cx="7772400" cy="685800"/>
          </a:xfrm>
          <a:prstGeom prst="rect">
            <a:avLst/>
          </a:prstGeom>
        </p:spPr>
      </p:pic>
      <p:pic>
        <p:nvPicPr>
          <p:cNvPr id="16" name="Picture 15" descr="Job Fest 2012 logo.jpg"/>
          <p:cNvPicPr>
            <a:picLocks noChangeAspect="1"/>
          </p:cNvPicPr>
          <p:nvPr/>
        </p:nvPicPr>
        <p:blipFill>
          <a:blip r:embed="rId3" cstate="print"/>
          <a:srcRect l="33334" t="67347" b="22449"/>
          <a:stretch>
            <a:fillRect/>
          </a:stretch>
        </p:blipFill>
        <p:spPr>
          <a:xfrm>
            <a:off x="3048000" y="6096000"/>
            <a:ext cx="6096000" cy="762000"/>
          </a:xfrm>
          <a:prstGeom prst="rect">
            <a:avLst/>
          </a:prstGeom>
        </p:spPr>
      </p:pic>
      <p:pic>
        <p:nvPicPr>
          <p:cNvPr id="14" name="Picture 13" descr="Job Fest 2012 logo.jpg"/>
          <p:cNvPicPr>
            <a:picLocks noChangeAspect="1"/>
          </p:cNvPicPr>
          <p:nvPr/>
        </p:nvPicPr>
        <p:blipFill>
          <a:blip r:embed="rId3" cstate="print">
            <a:clrChange>
              <a:clrFrom>
                <a:srgbClr val="FFFFFF"/>
              </a:clrFrom>
              <a:clrTo>
                <a:srgbClr val="FFFFFF">
                  <a:alpha val="0"/>
                </a:srgbClr>
              </a:clrTo>
            </a:clrChange>
          </a:blip>
          <a:srcRect t="29592" b="32653"/>
          <a:stretch>
            <a:fillRect/>
          </a:stretch>
        </p:blipFill>
        <p:spPr>
          <a:xfrm>
            <a:off x="304800" y="5867400"/>
            <a:ext cx="2875005" cy="886460"/>
          </a:xfrm>
          <a:prstGeom prst="rect">
            <a:avLst/>
          </a:prstGeom>
        </p:spPr>
      </p:pic>
      <p:sp>
        <p:nvSpPr>
          <p:cNvPr id="8" name="Rectangle 7"/>
          <p:cNvSpPr/>
          <p:nvPr/>
        </p:nvSpPr>
        <p:spPr>
          <a:xfrm>
            <a:off x="838200" y="1676400"/>
            <a:ext cx="152400" cy="152400"/>
          </a:xfrm>
          <a:prstGeom prst="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43200" y="1676400"/>
            <a:ext cx="152400" cy="152400"/>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648200" y="1676400"/>
            <a:ext cx="152400" cy="1524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
          <p:cNvPicPr>
            <a:picLocks noChangeAspect="1" noChangeArrowheads="1"/>
          </p:cNvPicPr>
          <p:nvPr/>
        </p:nvPicPr>
        <p:blipFill>
          <a:blip r:embed="rId4" cstate="print"/>
          <a:srcRect t="12428" b="27858"/>
          <a:stretch>
            <a:fillRect/>
          </a:stretch>
        </p:blipFill>
        <p:spPr bwMode="auto">
          <a:xfrm>
            <a:off x="1676400" y="2362200"/>
            <a:ext cx="5769736" cy="3048000"/>
          </a:xfrm>
          <a:prstGeom prst="rect">
            <a:avLst/>
          </a:prstGeom>
          <a:ln>
            <a:noFill/>
          </a:ln>
          <a:effectLst>
            <a:outerShdw blurRad="292100" dist="139700" dir="2700000" algn="tl" rotWithShape="0">
              <a:srgbClr val="333333">
                <a:alpha val="65000"/>
              </a:srgbClr>
            </a:outerShdw>
          </a:effectLst>
        </p:spPr>
      </p:pic>
      <p:sp>
        <p:nvSpPr>
          <p:cNvPr id="13" name="TextBox 12"/>
          <p:cNvSpPr txBox="1"/>
          <p:nvPr/>
        </p:nvSpPr>
        <p:spPr>
          <a:xfrm>
            <a:off x="838200" y="914400"/>
            <a:ext cx="3724096" cy="369332"/>
          </a:xfrm>
          <a:prstGeom prst="rect">
            <a:avLst/>
          </a:prstGeom>
          <a:noFill/>
        </p:spPr>
        <p:txBody>
          <a:bodyPr wrap="none" rtlCol="0">
            <a:spAutoFit/>
          </a:bodyPr>
          <a:lstStyle/>
          <a:p>
            <a:r>
              <a:rPr lang="en-US" dirty="0" smtClean="0"/>
              <a:t>There are 3 main areas to explore:</a:t>
            </a:r>
            <a:endParaRPr lang="en-US" dirty="0"/>
          </a:p>
        </p:txBody>
      </p:sp>
      <p:sp>
        <p:nvSpPr>
          <p:cNvPr id="17" name="Freeform 16"/>
          <p:cNvSpPr/>
          <p:nvPr/>
        </p:nvSpPr>
        <p:spPr>
          <a:xfrm>
            <a:off x="4495800" y="1295400"/>
            <a:ext cx="3733800" cy="853071"/>
          </a:xfrm>
          <a:custGeom>
            <a:avLst/>
            <a:gdLst>
              <a:gd name="connsiteX0" fmla="*/ 1845783 w 1929876"/>
              <a:gd name="connsiteY0" fmla="*/ 198057 h 776871"/>
              <a:gd name="connsiteX1" fmla="*/ 1804839 w 1929876"/>
              <a:gd name="connsiteY1" fmla="*/ 184409 h 776871"/>
              <a:gd name="connsiteX2" fmla="*/ 1722953 w 1929876"/>
              <a:gd name="connsiteY2" fmla="*/ 129818 h 776871"/>
              <a:gd name="connsiteX3" fmla="*/ 1586475 w 1929876"/>
              <a:gd name="connsiteY3" fmla="*/ 88875 h 776871"/>
              <a:gd name="connsiteX4" fmla="*/ 1545532 w 1929876"/>
              <a:gd name="connsiteY4" fmla="*/ 61580 h 776871"/>
              <a:gd name="connsiteX5" fmla="*/ 1490941 w 1929876"/>
              <a:gd name="connsiteY5" fmla="*/ 47932 h 776871"/>
              <a:gd name="connsiteX6" fmla="*/ 1449998 w 1929876"/>
              <a:gd name="connsiteY6" fmla="*/ 34284 h 776871"/>
              <a:gd name="connsiteX7" fmla="*/ 1354463 w 1929876"/>
              <a:gd name="connsiteY7" fmla="*/ 6989 h 776871"/>
              <a:gd name="connsiteX8" fmla="*/ 890439 w 1929876"/>
              <a:gd name="connsiteY8" fmla="*/ 20636 h 776871"/>
              <a:gd name="connsiteX9" fmla="*/ 781257 w 1929876"/>
              <a:gd name="connsiteY9" fmla="*/ 47932 h 776871"/>
              <a:gd name="connsiteX10" fmla="*/ 726666 w 1929876"/>
              <a:gd name="connsiteY10" fmla="*/ 61580 h 776871"/>
              <a:gd name="connsiteX11" fmla="*/ 576541 w 1929876"/>
              <a:gd name="connsiteY11" fmla="*/ 47932 h 776871"/>
              <a:gd name="connsiteX12" fmla="*/ 535598 w 1929876"/>
              <a:gd name="connsiteY12" fmla="*/ 34284 h 776871"/>
              <a:gd name="connsiteX13" fmla="*/ 248995 w 1929876"/>
              <a:gd name="connsiteY13" fmla="*/ 47932 h 776871"/>
              <a:gd name="connsiteX14" fmla="*/ 208051 w 1929876"/>
              <a:gd name="connsiteY14" fmla="*/ 61580 h 776871"/>
              <a:gd name="connsiteX15" fmla="*/ 153460 w 1929876"/>
              <a:gd name="connsiteY15" fmla="*/ 102523 h 776871"/>
              <a:gd name="connsiteX16" fmla="*/ 112517 w 1929876"/>
              <a:gd name="connsiteY16" fmla="*/ 129818 h 776871"/>
              <a:gd name="connsiteX17" fmla="*/ 44278 w 1929876"/>
              <a:gd name="connsiteY17" fmla="*/ 252648 h 776871"/>
              <a:gd name="connsiteX18" fmla="*/ 16983 w 1929876"/>
              <a:gd name="connsiteY18" fmla="*/ 293592 h 776871"/>
              <a:gd name="connsiteX19" fmla="*/ 71574 w 1929876"/>
              <a:gd name="connsiteY19" fmla="*/ 511956 h 776871"/>
              <a:gd name="connsiteX20" fmla="*/ 112517 w 1929876"/>
              <a:gd name="connsiteY20" fmla="*/ 539251 h 776871"/>
              <a:gd name="connsiteX21" fmla="*/ 167108 w 1929876"/>
              <a:gd name="connsiteY21" fmla="*/ 593842 h 776871"/>
              <a:gd name="connsiteX22" fmla="*/ 208051 w 1929876"/>
              <a:gd name="connsiteY22" fmla="*/ 634786 h 776871"/>
              <a:gd name="connsiteX23" fmla="*/ 248995 w 1929876"/>
              <a:gd name="connsiteY23" fmla="*/ 648433 h 776871"/>
              <a:gd name="connsiteX24" fmla="*/ 385472 w 1929876"/>
              <a:gd name="connsiteY24" fmla="*/ 675729 h 776871"/>
              <a:gd name="connsiteX25" fmla="*/ 426416 w 1929876"/>
              <a:gd name="connsiteY25" fmla="*/ 689377 h 776871"/>
              <a:gd name="connsiteX26" fmla="*/ 535598 w 1929876"/>
              <a:gd name="connsiteY26" fmla="*/ 716672 h 776871"/>
              <a:gd name="connsiteX27" fmla="*/ 740314 w 1929876"/>
              <a:gd name="connsiteY27" fmla="*/ 703024 h 776871"/>
              <a:gd name="connsiteX28" fmla="*/ 863144 w 1929876"/>
              <a:gd name="connsiteY28" fmla="*/ 716672 h 776871"/>
              <a:gd name="connsiteX29" fmla="*/ 917735 w 1929876"/>
              <a:gd name="connsiteY29" fmla="*/ 730320 h 776871"/>
              <a:gd name="connsiteX30" fmla="*/ 1368111 w 1929876"/>
              <a:gd name="connsiteY30" fmla="*/ 743968 h 776871"/>
              <a:gd name="connsiteX31" fmla="*/ 1449998 w 1929876"/>
              <a:gd name="connsiteY31" fmla="*/ 771263 h 776871"/>
              <a:gd name="connsiteX32" fmla="*/ 1654714 w 1929876"/>
              <a:gd name="connsiteY32" fmla="*/ 730320 h 776871"/>
              <a:gd name="connsiteX33" fmla="*/ 1777544 w 1929876"/>
              <a:gd name="connsiteY33" fmla="*/ 689377 h 776871"/>
              <a:gd name="connsiteX34" fmla="*/ 1818487 w 1929876"/>
              <a:gd name="connsiteY34" fmla="*/ 675729 h 776871"/>
              <a:gd name="connsiteX35" fmla="*/ 1900374 w 1929876"/>
              <a:gd name="connsiteY35" fmla="*/ 607490 h 776871"/>
              <a:gd name="connsiteX36" fmla="*/ 1927669 w 1929876"/>
              <a:gd name="connsiteY36" fmla="*/ 525604 h 776871"/>
              <a:gd name="connsiteX37" fmla="*/ 1914022 w 1929876"/>
              <a:gd name="connsiteY37" fmla="*/ 348183 h 776871"/>
              <a:gd name="connsiteX38" fmla="*/ 1859431 w 1929876"/>
              <a:gd name="connsiteY38" fmla="*/ 266296 h 776871"/>
              <a:gd name="connsiteX39" fmla="*/ 1845783 w 1929876"/>
              <a:gd name="connsiteY39" fmla="*/ 198057 h 776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929876" h="776871">
                <a:moveTo>
                  <a:pt x="1845783" y="198057"/>
                </a:moveTo>
                <a:cubicBezTo>
                  <a:pt x="1836684" y="184409"/>
                  <a:pt x="1817415" y="191396"/>
                  <a:pt x="1804839" y="184409"/>
                </a:cubicBezTo>
                <a:cubicBezTo>
                  <a:pt x="1776162" y="168477"/>
                  <a:pt x="1754075" y="140192"/>
                  <a:pt x="1722953" y="129818"/>
                </a:cubicBezTo>
                <a:cubicBezTo>
                  <a:pt x="1623271" y="96592"/>
                  <a:pt x="1668979" y="109501"/>
                  <a:pt x="1586475" y="88875"/>
                </a:cubicBezTo>
                <a:cubicBezTo>
                  <a:pt x="1572827" y="79777"/>
                  <a:pt x="1560608" y="68041"/>
                  <a:pt x="1545532" y="61580"/>
                </a:cubicBezTo>
                <a:cubicBezTo>
                  <a:pt x="1528292" y="54191"/>
                  <a:pt x="1508976" y="53085"/>
                  <a:pt x="1490941" y="47932"/>
                </a:cubicBezTo>
                <a:cubicBezTo>
                  <a:pt x="1477109" y="43980"/>
                  <a:pt x="1463830" y="38236"/>
                  <a:pt x="1449998" y="34284"/>
                </a:cubicBezTo>
                <a:cubicBezTo>
                  <a:pt x="1330005" y="0"/>
                  <a:pt x="1452659" y="39719"/>
                  <a:pt x="1354463" y="6989"/>
                </a:cubicBezTo>
                <a:cubicBezTo>
                  <a:pt x="1199788" y="11538"/>
                  <a:pt x="1044787" y="9611"/>
                  <a:pt x="890439" y="20636"/>
                </a:cubicBezTo>
                <a:cubicBezTo>
                  <a:pt x="853020" y="23309"/>
                  <a:pt x="817651" y="38833"/>
                  <a:pt x="781257" y="47932"/>
                </a:cubicBezTo>
                <a:lnTo>
                  <a:pt x="726666" y="61580"/>
                </a:lnTo>
                <a:cubicBezTo>
                  <a:pt x="676624" y="57031"/>
                  <a:pt x="626284" y="55038"/>
                  <a:pt x="576541" y="47932"/>
                </a:cubicBezTo>
                <a:cubicBezTo>
                  <a:pt x="562300" y="45897"/>
                  <a:pt x="549984" y="34284"/>
                  <a:pt x="535598" y="34284"/>
                </a:cubicBezTo>
                <a:cubicBezTo>
                  <a:pt x="439955" y="34284"/>
                  <a:pt x="344529" y="43383"/>
                  <a:pt x="248995" y="47932"/>
                </a:cubicBezTo>
                <a:cubicBezTo>
                  <a:pt x="235347" y="52481"/>
                  <a:pt x="220542" y="54442"/>
                  <a:pt x="208051" y="61580"/>
                </a:cubicBezTo>
                <a:cubicBezTo>
                  <a:pt x="188302" y="72865"/>
                  <a:pt x="171969" y="89302"/>
                  <a:pt x="153460" y="102523"/>
                </a:cubicBezTo>
                <a:cubicBezTo>
                  <a:pt x="140113" y="112057"/>
                  <a:pt x="126165" y="120720"/>
                  <a:pt x="112517" y="129818"/>
                </a:cubicBezTo>
                <a:cubicBezTo>
                  <a:pt x="88495" y="201885"/>
                  <a:pt x="106850" y="158789"/>
                  <a:pt x="44278" y="252648"/>
                </a:cubicBezTo>
                <a:lnTo>
                  <a:pt x="16983" y="293592"/>
                </a:lnTo>
                <a:cubicBezTo>
                  <a:pt x="27133" y="415391"/>
                  <a:pt x="0" y="440382"/>
                  <a:pt x="71574" y="511956"/>
                </a:cubicBezTo>
                <a:cubicBezTo>
                  <a:pt x="83172" y="523554"/>
                  <a:pt x="98869" y="530153"/>
                  <a:pt x="112517" y="539251"/>
                </a:cubicBezTo>
                <a:cubicBezTo>
                  <a:pt x="138514" y="617241"/>
                  <a:pt x="104718" y="552248"/>
                  <a:pt x="167108" y="593842"/>
                </a:cubicBezTo>
                <a:cubicBezTo>
                  <a:pt x="183167" y="604548"/>
                  <a:pt x="191992" y="624080"/>
                  <a:pt x="208051" y="634786"/>
                </a:cubicBezTo>
                <a:cubicBezTo>
                  <a:pt x="220021" y="642766"/>
                  <a:pt x="234951" y="645312"/>
                  <a:pt x="248995" y="648433"/>
                </a:cubicBezTo>
                <a:cubicBezTo>
                  <a:pt x="369630" y="675240"/>
                  <a:pt x="290311" y="648540"/>
                  <a:pt x="385472" y="675729"/>
                </a:cubicBezTo>
                <a:cubicBezTo>
                  <a:pt x="399305" y="679681"/>
                  <a:pt x="412537" y="685592"/>
                  <a:pt x="426416" y="689377"/>
                </a:cubicBezTo>
                <a:cubicBezTo>
                  <a:pt x="462608" y="699247"/>
                  <a:pt x="535598" y="716672"/>
                  <a:pt x="535598" y="716672"/>
                </a:cubicBezTo>
                <a:cubicBezTo>
                  <a:pt x="603837" y="712123"/>
                  <a:pt x="671924" y="703024"/>
                  <a:pt x="740314" y="703024"/>
                </a:cubicBezTo>
                <a:cubicBezTo>
                  <a:pt x="781509" y="703024"/>
                  <a:pt x="822428" y="710408"/>
                  <a:pt x="863144" y="716672"/>
                </a:cubicBezTo>
                <a:cubicBezTo>
                  <a:pt x="881683" y="719524"/>
                  <a:pt x="899005" y="729308"/>
                  <a:pt x="917735" y="730320"/>
                </a:cubicBezTo>
                <a:cubicBezTo>
                  <a:pt x="1067710" y="738427"/>
                  <a:pt x="1217986" y="739419"/>
                  <a:pt x="1368111" y="743968"/>
                </a:cubicBezTo>
                <a:cubicBezTo>
                  <a:pt x="1395407" y="753066"/>
                  <a:pt x="1421290" y="769349"/>
                  <a:pt x="1449998" y="771263"/>
                </a:cubicBezTo>
                <a:cubicBezTo>
                  <a:pt x="1534122" y="776871"/>
                  <a:pt x="1580752" y="754974"/>
                  <a:pt x="1654714" y="730320"/>
                </a:cubicBezTo>
                <a:lnTo>
                  <a:pt x="1777544" y="689377"/>
                </a:lnTo>
                <a:cubicBezTo>
                  <a:pt x="1791192" y="684828"/>
                  <a:pt x="1806517" y="683709"/>
                  <a:pt x="1818487" y="675729"/>
                </a:cubicBezTo>
                <a:cubicBezTo>
                  <a:pt x="1875490" y="637727"/>
                  <a:pt x="1847832" y="660032"/>
                  <a:pt x="1900374" y="607490"/>
                </a:cubicBezTo>
                <a:cubicBezTo>
                  <a:pt x="1909472" y="580195"/>
                  <a:pt x="1929876" y="554291"/>
                  <a:pt x="1927669" y="525604"/>
                </a:cubicBezTo>
                <a:cubicBezTo>
                  <a:pt x="1923120" y="466464"/>
                  <a:pt x="1929117" y="405545"/>
                  <a:pt x="1914022" y="348183"/>
                </a:cubicBezTo>
                <a:cubicBezTo>
                  <a:pt x="1905673" y="316458"/>
                  <a:pt x="1877628" y="293592"/>
                  <a:pt x="1859431" y="266296"/>
                </a:cubicBezTo>
                <a:cubicBezTo>
                  <a:pt x="1828568" y="220002"/>
                  <a:pt x="1854882" y="211705"/>
                  <a:pt x="1845783" y="198057"/>
                </a:cubicBezTo>
                <a:close/>
              </a:path>
            </a:pathLst>
          </a:cu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1" name="AutoShape 19"/>
          <p:cNvSpPr>
            <a:spLocks noChangeArrowheads="1"/>
          </p:cNvSpPr>
          <p:nvPr/>
        </p:nvSpPr>
        <p:spPr bwMode="auto">
          <a:xfrm rot="10800000" flipH="1">
            <a:off x="533400" y="6553200"/>
            <a:ext cx="304800" cy="304800"/>
          </a:xfrm>
          <a:prstGeom prst="rtTriangle">
            <a:avLst/>
          </a:prstGeom>
          <a:solidFill>
            <a:schemeClr val="bg1"/>
          </a:solidFill>
          <a:ln w="9525">
            <a:noFill/>
            <a:miter lim="800000"/>
            <a:headEnd/>
            <a:tailEnd/>
          </a:ln>
          <a:effectLst/>
        </p:spPr>
        <p:txBody>
          <a:bodyPr wrap="none" anchor="ctr"/>
          <a:lstStyle/>
          <a:p>
            <a:endParaRPr lang="en-US"/>
          </a:p>
        </p:txBody>
      </p:sp>
      <p:sp>
        <p:nvSpPr>
          <p:cNvPr id="3093" name="AutoShape 21"/>
          <p:cNvSpPr>
            <a:spLocks noChangeArrowheads="1"/>
          </p:cNvSpPr>
          <p:nvPr/>
        </p:nvSpPr>
        <p:spPr bwMode="auto">
          <a:xfrm rot="16200000" flipH="1">
            <a:off x="76200" y="6553200"/>
            <a:ext cx="304800" cy="304800"/>
          </a:xfrm>
          <a:prstGeom prst="rtTriangle">
            <a:avLst/>
          </a:prstGeom>
          <a:solidFill>
            <a:schemeClr val="bg1"/>
          </a:solidFill>
          <a:ln w="9525">
            <a:noFill/>
            <a:miter lim="800000"/>
            <a:headEnd/>
            <a:tailEnd/>
          </a:ln>
          <a:effectLst/>
        </p:spPr>
        <p:txBody>
          <a:bodyPr wrap="none" anchor="ctr"/>
          <a:lstStyle/>
          <a:p>
            <a:endParaRPr lang="en-US"/>
          </a:p>
        </p:txBody>
      </p:sp>
      <p:pic>
        <p:nvPicPr>
          <p:cNvPr id="15" name="Picture 14" descr="Job Fest 2012 logo.jpg"/>
          <p:cNvPicPr>
            <a:picLocks noChangeAspect="1"/>
          </p:cNvPicPr>
          <p:nvPr/>
        </p:nvPicPr>
        <p:blipFill>
          <a:blip r:embed="rId3" cstate="print"/>
          <a:srcRect l="6668" t="21429" r="8334" b="70408"/>
          <a:stretch>
            <a:fillRect/>
          </a:stretch>
        </p:blipFill>
        <p:spPr>
          <a:xfrm>
            <a:off x="533400" y="0"/>
            <a:ext cx="7772400" cy="685800"/>
          </a:xfrm>
          <a:prstGeom prst="rect">
            <a:avLst/>
          </a:prstGeom>
        </p:spPr>
      </p:pic>
      <p:pic>
        <p:nvPicPr>
          <p:cNvPr id="16" name="Picture 15" descr="Job Fest 2012 logo.jpg"/>
          <p:cNvPicPr>
            <a:picLocks noChangeAspect="1"/>
          </p:cNvPicPr>
          <p:nvPr/>
        </p:nvPicPr>
        <p:blipFill>
          <a:blip r:embed="rId3" cstate="print"/>
          <a:srcRect l="33334" t="67347" b="22449"/>
          <a:stretch>
            <a:fillRect/>
          </a:stretch>
        </p:blipFill>
        <p:spPr>
          <a:xfrm>
            <a:off x="3048000" y="6096000"/>
            <a:ext cx="6096000" cy="762000"/>
          </a:xfrm>
          <a:prstGeom prst="rect">
            <a:avLst/>
          </a:prstGeom>
        </p:spPr>
      </p:pic>
      <p:pic>
        <p:nvPicPr>
          <p:cNvPr id="14" name="Picture 13" descr="Job Fest 2012 logo.jpg"/>
          <p:cNvPicPr>
            <a:picLocks noChangeAspect="1"/>
          </p:cNvPicPr>
          <p:nvPr/>
        </p:nvPicPr>
        <p:blipFill>
          <a:blip r:embed="rId3" cstate="print">
            <a:clrChange>
              <a:clrFrom>
                <a:srgbClr val="FFFFFF"/>
              </a:clrFrom>
              <a:clrTo>
                <a:srgbClr val="FFFFFF">
                  <a:alpha val="0"/>
                </a:srgbClr>
              </a:clrTo>
            </a:clrChange>
          </a:blip>
          <a:srcRect t="29592" b="32653"/>
          <a:stretch>
            <a:fillRect/>
          </a:stretch>
        </p:blipFill>
        <p:spPr>
          <a:xfrm>
            <a:off x="304800" y="5867400"/>
            <a:ext cx="2875005" cy="886460"/>
          </a:xfrm>
          <a:prstGeom prst="rect">
            <a:avLst/>
          </a:prstGeom>
        </p:spPr>
      </p:pic>
      <p:sp>
        <p:nvSpPr>
          <p:cNvPr id="10" name="Rectangle 27"/>
          <p:cNvSpPr txBox="1">
            <a:spLocks noChangeArrowheads="1"/>
          </p:cNvSpPr>
          <p:nvPr/>
        </p:nvSpPr>
        <p:spPr bwMode="auto">
          <a:xfrm>
            <a:off x="1066800" y="4572000"/>
            <a:ext cx="7010400" cy="1295400"/>
          </a:xfrm>
          <a:prstGeom prst="rect">
            <a:avLst/>
          </a:prstGeom>
          <a:noFill/>
          <a:ln w="9525">
            <a:noFill/>
            <a:miter lim="800000"/>
            <a:headEnd/>
            <a:tailEnd/>
          </a:ln>
        </p:spPr>
        <p:txBody>
          <a:bodyPr lIns="0"/>
          <a:lstStyle/>
          <a:p>
            <a:pPr>
              <a:spcBef>
                <a:spcPct val="20000"/>
              </a:spcBef>
            </a:pPr>
            <a:r>
              <a:rPr lang="en-US" dirty="0">
                <a:latin typeface="+mj-lt"/>
                <a:cs typeface="Arial" charset="0"/>
              </a:rPr>
              <a:t>The information </a:t>
            </a:r>
            <a:r>
              <a:rPr lang="en-US" dirty="0" smtClean="0">
                <a:latin typeface="+mj-lt"/>
                <a:cs typeface="Arial" charset="0"/>
              </a:rPr>
              <a:t>found in the </a:t>
            </a:r>
            <a:r>
              <a:rPr lang="en-US" b="1" dirty="0" smtClean="0">
                <a:solidFill>
                  <a:srgbClr val="CC6600"/>
                </a:solidFill>
                <a:latin typeface="+mj-lt"/>
                <a:cs typeface="Arial" charset="0"/>
              </a:rPr>
              <a:t>Career Resource Lounge </a:t>
            </a:r>
            <a:r>
              <a:rPr lang="en-US" dirty="0" smtClean="0">
                <a:latin typeface="+mj-lt"/>
                <a:cs typeface="Arial" charset="0"/>
              </a:rPr>
              <a:t>are </a:t>
            </a:r>
            <a:r>
              <a:rPr lang="en-US" dirty="0">
                <a:latin typeface="+mj-lt"/>
                <a:cs typeface="Arial" charset="0"/>
              </a:rPr>
              <a:t>especially helpful for your summer job search and deciding on your career options once you graduate from high school. </a:t>
            </a:r>
          </a:p>
        </p:txBody>
      </p:sp>
      <p:pic>
        <p:nvPicPr>
          <p:cNvPr id="9" name="Picture 16"/>
          <p:cNvPicPr>
            <a:picLocks noChangeAspect="1" noChangeArrowheads="1"/>
          </p:cNvPicPr>
          <p:nvPr/>
        </p:nvPicPr>
        <p:blipFill>
          <a:blip r:embed="rId4" cstate="print"/>
          <a:srcRect t="12428" b="27657"/>
          <a:stretch>
            <a:fillRect/>
          </a:stretch>
        </p:blipFill>
        <p:spPr bwMode="auto">
          <a:xfrm>
            <a:off x="1143000" y="990600"/>
            <a:ext cx="6705600" cy="3332163"/>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1" name="AutoShape 19"/>
          <p:cNvSpPr>
            <a:spLocks noChangeArrowheads="1"/>
          </p:cNvSpPr>
          <p:nvPr/>
        </p:nvSpPr>
        <p:spPr bwMode="auto">
          <a:xfrm rot="10800000" flipH="1">
            <a:off x="533400" y="6553200"/>
            <a:ext cx="304800" cy="304800"/>
          </a:xfrm>
          <a:prstGeom prst="rtTriangle">
            <a:avLst/>
          </a:prstGeom>
          <a:solidFill>
            <a:schemeClr val="bg1"/>
          </a:solidFill>
          <a:ln w="9525">
            <a:noFill/>
            <a:miter lim="800000"/>
            <a:headEnd/>
            <a:tailEnd/>
          </a:ln>
          <a:effectLst/>
        </p:spPr>
        <p:txBody>
          <a:bodyPr wrap="none" anchor="ctr"/>
          <a:lstStyle/>
          <a:p>
            <a:endParaRPr lang="en-US"/>
          </a:p>
        </p:txBody>
      </p:sp>
      <p:sp>
        <p:nvSpPr>
          <p:cNvPr id="3093" name="AutoShape 21"/>
          <p:cNvSpPr>
            <a:spLocks noChangeArrowheads="1"/>
          </p:cNvSpPr>
          <p:nvPr/>
        </p:nvSpPr>
        <p:spPr bwMode="auto">
          <a:xfrm rot="16200000" flipH="1">
            <a:off x="76200" y="6553200"/>
            <a:ext cx="304800" cy="304800"/>
          </a:xfrm>
          <a:prstGeom prst="rtTriangle">
            <a:avLst/>
          </a:prstGeom>
          <a:solidFill>
            <a:schemeClr val="bg1"/>
          </a:solidFill>
          <a:ln w="9525">
            <a:noFill/>
            <a:miter lim="800000"/>
            <a:headEnd/>
            <a:tailEnd/>
          </a:ln>
          <a:effectLst/>
        </p:spPr>
        <p:txBody>
          <a:bodyPr wrap="none" anchor="ctr"/>
          <a:lstStyle/>
          <a:p>
            <a:endParaRPr lang="en-US"/>
          </a:p>
        </p:txBody>
      </p:sp>
      <p:pic>
        <p:nvPicPr>
          <p:cNvPr id="15" name="Picture 14" descr="Job Fest 2012 logo.jpg"/>
          <p:cNvPicPr>
            <a:picLocks noChangeAspect="1"/>
          </p:cNvPicPr>
          <p:nvPr/>
        </p:nvPicPr>
        <p:blipFill>
          <a:blip r:embed="rId3" cstate="print"/>
          <a:srcRect l="6668" t="21429" r="8334" b="70408"/>
          <a:stretch>
            <a:fillRect/>
          </a:stretch>
        </p:blipFill>
        <p:spPr>
          <a:xfrm>
            <a:off x="533400" y="0"/>
            <a:ext cx="7772400" cy="685800"/>
          </a:xfrm>
          <a:prstGeom prst="rect">
            <a:avLst/>
          </a:prstGeom>
        </p:spPr>
      </p:pic>
      <p:pic>
        <p:nvPicPr>
          <p:cNvPr id="16" name="Picture 15" descr="Job Fest 2012 logo.jpg"/>
          <p:cNvPicPr>
            <a:picLocks noChangeAspect="1"/>
          </p:cNvPicPr>
          <p:nvPr/>
        </p:nvPicPr>
        <p:blipFill>
          <a:blip r:embed="rId3" cstate="print"/>
          <a:srcRect l="33334" t="67347" b="22449"/>
          <a:stretch>
            <a:fillRect/>
          </a:stretch>
        </p:blipFill>
        <p:spPr>
          <a:xfrm>
            <a:off x="3048000" y="6096000"/>
            <a:ext cx="6096000" cy="762000"/>
          </a:xfrm>
          <a:prstGeom prst="rect">
            <a:avLst/>
          </a:prstGeom>
        </p:spPr>
      </p:pic>
      <p:pic>
        <p:nvPicPr>
          <p:cNvPr id="14" name="Picture 13" descr="Job Fest 2012 logo.jpg"/>
          <p:cNvPicPr>
            <a:picLocks noChangeAspect="1"/>
          </p:cNvPicPr>
          <p:nvPr/>
        </p:nvPicPr>
        <p:blipFill>
          <a:blip r:embed="rId3" cstate="print">
            <a:clrChange>
              <a:clrFrom>
                <a:srgbClr val="FFFFFF"/>
              </a:clrFrom>
              <a:clrTo>
                <a:srgbClr val="FFFFFF">
                  <a:alpha val="0"/>
                </a:srgbClr>
              </a:clrTo>
            </a:clrChange>
          </a:blip>
          <a:srcRect t="29592" b="32653"/>
          <a:stretch>
            <a:fillRect/>
          </a:stretch>
        </p:blipFill>
        <p:spPr>
          <a:xfrm>
            <a:off x="304800" y="5867400"/>
            <a:ext cx="2875005" cy="886460"/>
          </a:xfrm>
          <a:prstGeom prst="rect">
            <a:avLst/>
          </a:prstGeom>
        </p:spPr>
      </p:pic>
      <p:sp>
        <p:nvSpPr>
          <p:cNvPr id="10" name="Rectangle 27"/>
          <p:cNvSpPr txBox="1">
            <a:spLocks noChangeArrowheads="1"/>
          </p:cNvSpPr>
          <p:nvPr/>
        </p:nvSpPr>
        <p:spPr bwMode="auto">
          <a:xfrm>
            <a:off x="762000" y="914400"/>
            <a:ext cx="7010400" cy="1295400"/>
          </a:xfrm>
          <a:prstGeom prst="rect">
            <a:avLst/>
          </a:prstGeom>
          <a:noFill/>
          <a:ln w="9525">
            <a:noFill/>
            <a:miter lim="800000"/>
            <a:headEnd/>
            <a:tailEnd/>
          </a:ln>
        </p:spPr>
        <p:txBody>
          <a:bodyPr lIns="0"/>
          <a:lstStyle/>
          <a:p>
            <a:pPr>
              <a:spcBef>
                <a:spcPct val="20000"/>
              </a:spcBef>
            </a:pPr>
            <a:r>
              <a:rPr lang="en-US" b="1" dirty="0" smtClean="0">
                <a:solidFill>
                  <a:srgbClr val="FF6600"/>
                </a:solidFill>
                <a:latin typeface="+mj-lt"/>
                <a:cs typeface="Arial" charset="0"/>
              </a:rPr>
              <a:t>OK, so how do you participate in Job Fest?</a:t>
            </a:r>
          </a:p>
          <a:p>
            <a:pPr>
              <a:spcBef>
                <a:spcPct val="20000"/>
              </a:spcBef>
            </a:pPr>
            <a:endParaRPr lang="en-US" b="1" dirty="0" smtClean="0">
              <a:solidFill>
                <a:srgbClr val="FF6600"/>
              </a:solidFill>
              <a:latin typeface="+mj-lt"/>
              <a:cs typeface="Arial" charset="0"/>
            </a:endParaRPr>
          </a:p>
          <a:p>
            <a:pPr>
              <a:spcBef>
                <a:spcPct val="20000"/>
              </a:spcBef>
            </a:pPr>
            <a:endParaRPr lang="en-US" b="1" dirty="0" smtClean="0">
              <a:solidFill>
                <a:srgbClr val="FF6600"/>
              </a:solidFill>
              <a:latin typeface="+mj-lt"/>
              <a:cs typeface="Arial" charset="0"/>
            </a:endParaRPr>
          </a:p>
          <a:p>
            <a:pPr>
              <a:spcBef>
                <a:spcPct val="20000"/>
              </a:spcBef>
            </a:pPr>
            <a:endParaRPr lang="en-US" dirty="0" smtClean="0">
              <a:latin typeface="+mj-lt"/>
              <a:cs typeface="Arial" charset="0"/>
            </a:endParaRPr>
          </a:p>
          <a:p>
            <a:pPr>
              <a:spcBef>
                <a:spcPct val="20000"/>
              </a:spcBef>
            </a:pPr>
            <a:endParaRPr lang="en-US" dirty="0">
              <a:latin typeface="+mj-lt"/>
              <a:cs typeface="Arial" charset="0"/>
            </a:endParaRPr>
          </a:p>
        </p:txBody>
      </p:sp>
      <p:sp>
        <p:nvSpPr>
          <p:cNvPr id="2050" name="AutoShape 2" descr="data:image/jpeg;base64,/9j/4AAQSkZJRgABAQAAAQABAAD/2wCEAAkGBhQSEBUUExQVFBUVFxQVFhgYGBgXFxkdFR8VFBkWGBUXHSYgGCIjJRUVHy8gIycpLCwuFR8xNTAqNyYrLCkBCQoKDgwOFw8PGiocHx8qKSkpKSwpNSkrKSopNikzKSkpKTYpKSkpNSksKSw1KSksKSkpKSksLCksLCwpLCkpLP/AABEIAOEA4QMBIgACEQEDEQH/xAAcAAABBQEBAQAAAAAAAAAAAAAAAQMEBQYCBwj/xABBEAABAwEDBgsGBAYCAwAAAAABAAIRAwQhMQUSQVFhcQYTIjNygZGhscHRFDJCUpLwI1OC4QcVYqKy8cLSFkNj/8QAGAEBAQEBAQAAAAAAAAAAAAAAAAIDAQT/xAAhEQEBAQEBAAICAgMAAAAAAAAAARECIRIxA1FBYRMykf/aAAwDAQACEQMRAD8A9hsdjZxbOQz3W/C3UNifbYafyM+lvoksXNM6DPAIqOdnGJAgRAnXKDv2Cn+Wz6W+iPYKf5bPpb6Jo1HX8o3aC0BAqOuvN83ABA77BT/LZ9LfRHsFP8tn0t9ElOsdN4wwgg7QpCCP7BT/AC2fS30R7BT/AC2fS30UhCCP7BT/AC2fS30R7DT/AC2fS30T6EEf2Gn+Wz6W+iPYaf5bPpb6KRCRAx7DT+Rn0t9FxVoUmiSxg/SOwCL1KVJlvLdOzB1R95ghjdN17js3/wBKCFlnL9CjdxYBiY4ts/t1hYXLfDom5ma0aDmM0bQL41GDCTLeUDWcXkxnC8aBpDxrGg7lh8oOLXOGLSb9h19etRa7ifXy29zjyrzjfr0jZpmFB/mTyc1zrxgbxOnQcdirmVDgcQSAe+Ds9UtopzDrwQb/AF+96jVYke0F08pwIvPKPbu2jrAWiyFwzrWd7WQHwPceA7POJEnAkG4j5Y0rPtpEwW3OGI0X3SNhwO1SRQFZjY5N/JOljx8B2T49nJVY944O5Xs9spCpTaybs5pa2RPVhtVp7Iz5GfS30XinArK77PaLrviLe6owjeJHUvbqFYPaHC8OAI61rzdZ2Y49kZ8jPpb6I9kZ8jPpb6J5IqcM+yM+Rn0t9EnsjPkZ9LfRPpEDPsrPkZ9LfRAsrJ9xn0t9E6huIQYriW/K3sCF0hUybSw80zoM8ApATFh5pnQZ4BLWaSRGF+BjUpauLRi7c3/kkoYt3O8ly4YzMwMTOv8AdDZ5MTMHCNmvqQLWxd+ntu/ZSKz4gDE/ZKaZROm4TN5kk7V1V94bj4hBy2qc1uBJm87NyXjXSJi8xpXLWEtaQJidmK6FN0i6IM4/sgfKEqRAIQhA3VJi67bqXlWVbaa9d7SCQL5mZGmTojDqOten5SeRSdAkkQOu7zXktpYaVpqSWGnF+hzSJHZgMdA2qenYost2Z9NoLOU0e64dhYYwNw7AdJVRVcKomMRDth9DjsIK09nzTUJpVQ5pIz6ZNxBuMie/WoNsyA5lVwbcJJbJu1x99yxtaTlm69nzbzeLg7docpFKhncnSO8fCdqlUbQyo409IMRon5dxvjemqdmLHQMWHkjW3S3zG1c/p3BZbISJjlNDrt3vMv1jDarOlk+ahAweA4dIeuHXsXVIgG64PjNOpwF27QDuTtlrkQfldIGrRH6SD2qp6JtKyctj/ikB20G8O64AO2V6VwTtcsdTPwkx9968+ttXMeLriM5p3/iNHZnDexbXIF1YkYODXDaHCfXsVczKnr2NWkKVC1ZkSJUIOUoxCENxQYtCWEKmTaWHmmdBngFIUew80zoN8ApClqi2jF25v/JJQxbud5LqtTJJgCCAMdU+qKNNwIkCADp1x6IJK4qU5HgdS7QgicTHwzujwJQLNOIgd57MFLQgEIQgRCVIgYtrwKbi7AAkzqAMryu15GFTKDYcWB7JdffmsHKGN2DAekvT8qWbjKeafdMFw1gcrN64AOwleTcJbeaNupO/+maejVApu7M4O/Sp6qoLVYrEy0Di3sY4HAOuuxEFT8rU86lxgvEaNYAVJlPgc0cWSXgyX1LiCTJLcwgx7sNMglajIWT4szmkGHOMTsH7jsXMejivOLRnvObTaC8mBI13Yqyr2J4cW1Bm1GRJIOa7ESDtuO46wtWODoDpAH3pBTjshAwc2HDSovMX17WPoM4xjmxBucRq0AjcbjsJ2LmziawBuz7j0jMO3zmHtWz/AJCJzgM147CDiP2VDl/JZY9jmi8yOtvKafEdYU+ovJ23ML7JQq6abnUn/pN0/UeoLeZDpji6btQidgMAdQWKyVbm1KFWm73nNs9a/DOni3Y9HvW34NCLOAdDi09Ra1axhWiCVI1sJVaCFCVIgRAxCVDcQgxaEIVMm0sHNM6DfAKQo9g5pnQb4BSFLUIQhAIQhAIQhAIQhAJEqEHFTA7ivHP4iWRwh4+GoHTsEr2RwkLI8KslBzCIx8zCjueK5pmtZs8N1RjsxUq0UwxrW3AZs9t6hcHbVn2WHmHUwWO3t5M9Yg9az2WrNXeXPbWhs8njA0AaCAbiQdRnYm+NuPaurTaw0EyCACcdV6lWevcJu0rFWHIdBr+NqPDquJjOcBuklXgyg0XtqggbCD2HFcu/eN7PGhcQVTZcsHGFjRjFXDax0HtQ63wwOGB7FNyZUzntdv8AAp9sb48wdlItqNIuzqNNx6wXHyu2L1bgzaM+nUAxBD/rzSfNeS8J7KKVodTb8IzAdjRcewhekcDbR+I4wb2MadzcPE9icsum/SJQbh1JCtGYSJUhQCG4hCG4oMWhLCFTJs7BzTOg3wCkKPYOaZ0G+AUhS1CEIQCEIQCEIQCEIQCEIQIoGVqOc0DWR6qem6rJx0XoMBZqfFWlzT7tQNkbSXQe5VfCfJrnuL3VM1oObAAuAEQJN03nDSrfhfSc3lNF4IcP0HOA8B1qPbTxggxt0x+4gj9Kzlxtx1llYhmVKNNwa2iXuBgF5c7HSJkBaiy1iWkuAEg3X/7VPWFMVbgMbjibvBThawcI1fupvVr1ddeHKPN5kEAmBsVhTtwotBF5mGjWcY7lU2y2tbG26BiU7k6kahD34/CNDfU7UnjD7UnDDJ+fag5g5zi2g684MIP0iOpbLgQ69xi5zxG4clv+M/qUV1iDgx594F0foDo8YVvwRs0Ek4Ogj9ILfQKuWfTapEoNyFoyIkKVIUAhuIQgYhBjJQhCpk2dg5pnQb4BSFHsHNM6DfAKQpahCEIBCEIBCEIBCEIBCEEoEKRwXSQoM7luzySTENhzu3D/ACP6QvNMi2ipUtlannXOZUqRtzhcDokPnqC9G4aWoNstVrfeIvOjdtOwLzfgrZXfzFrsfwagdoxDRpxvprK/7Ln0qcutrUnE5jhtg364hVtgyxWqPzaYJN15uA3/AHoXpVvYHSCJx3iNao6Nkax8tbErl8bcy0ZPyNHKe7jH6SbgNjQMFdUY0XJKNAkXKQyjF5XF4U1IaLsJI++sdiuuDnuUt72+JHksrlm0w1rW+865sfes9y13BazFrGtOguPkr5use5jSBCELRiRIUqQoBAxCEDEIMYhCFbJs7BzTOg3wCkKPYeaZ0G+AUhQ1CEIQCEIQCEIQCEJi01oEaSgatFuAuGMx1qpq25znAE3GJ2OaeV2jxSW20AOAwzgY3tvLd+kdah1KwJn5gO33SuptNjL9UF4Drmuc0HcVWcIOGtZlANaRn1XQ0jEAe867dHap3szS3HE9pN5P3qUV2R2VKnGO0DNaNAA1JgxvCfK9Q0mEgOL3mS7SRBi7DGVM4E5JLXVLRUHKeDAxho5JuIu1q/dk5hEOZnAVHFuGNwwU2jQDSYaQ3NIGGOOgqfjN1Xy8RLZi0jSPCCPEqFmCf2VhVoOlrwJpxBGlpulwGq6CNGOBMN1bCdCx6mV6+LLHdnIXdZspmzMMwp9nsT3XhpKSaq2RGyVYAbQ11SCBMbNg1LS0a0OIgQYzLsGjSZ1xnbjsUaz5KgS/s/7a1zUtEmJ2Ts9FtxzkeX8nW3xd0bTnCQLro3EAz96k4ypP34KisuUg5zmgfh0gLtLnHAbktXKjzqG5VjPV8kWcNtfPvFP2fKJBg6da7hq8QMQotmtgNwUoYqXWMQiUKmTZ2DmmdBvgFIUewc0zoN8ApClqEIQgEIQgEIQgRxhVNtryVLtte5U9pqSJIXY5VdlV8jGBILXaWuGE94OwqI2tnOAFxIJOwXDtmR1FSLW+7WCMfI+qqbJUArv1ZjIxnGoXdstXUrSm4nNAPwzJBPyz3HvUloIIEjVhGgnXsTFkZcwiLmwZMXnNOrYny4kic24zjsI1bUdMsvjpv8Y8lJc1RaDuSzWRPbLvNSJN/wDtAEJnjQNCcLvv7xTD6QOGOOP2EzSWz6ccZfIF571YWGuQZNw0qJRogGSTPcnXX7kNSa9tc87PvUo03nqC7BnBc0xA23ldESzXB411PBSpTDRfvc8+ATx1a9a7jhouvxxI3wE46qANepRDWEki+TA6tC7pnrdq0DSuixs1Z+4felXtlqyAs2xs4mfDqVtYLTD2t1/7U12M+hKkXENpYOaZ0G+AUhR7DzTOg3wCkKWoQhCAQhCAWb4S8KuIq0rPSZxterJDA6IaLs5xi4ehOhaJ1QDEgLD23KVns9rdVq02069QZhqEznNuAzSTAFzcIwvXLcVzzevpY0xapBq1KON7KdMwBqz3OknbA3Iq1Cbx1hPe2MeBBmVUV7b7NVl7jxdQtaDjmuNwBjQ7uO9c+WKnOhrmOvbuIvHa03hU4pn2l98XUzt5Odo2lzRtgq+t9IY94xG0FUNgdNetJkhzGDc1rXdXvnsVzrfGfXGeroCB7jTtuHcVy+yyCIbfcIAx3+QTlOqISsImcF1JC0AgaGiB1ABdz1ymovOEIYepdcFR17d967rGIUR/ON6/IJy1VTcLgdF3gdCByhfJvvu6k/mwmBVzWrkV9ejzQSVyBjP32JsO8gugbsOvBdgYJvwvjxMpq1181piZwGnlOuETtTpeBJ1eV6i2VnGEEi4cqNrvQHtcdS6O7LQgCTcLibyBsE+OJxUukWi5oJ8+tdijp5IO6T3oLDpPZcmjtlS+/sTza/La4aCNXWo7d0JxovC4K7jQhV8IXGevSbDzTOg3wCkKPYOaZ0G+AUhQ3CEIQCQlKmLaeQdoQVOXLY5t9KHGLxMAjeqinl+nUGZUZmu+V4F+7Q7qXT8qgOLaozdDZ907jhOzFR7fk9tVsgQdBGtZ9W/w355n1f8Apqvk1rDxlFhEe9TaSA4bGzAcMR2aZE20UadrsxAILXtuIvjSCDrBg9Sh5C42Xirnck5rboa4Yz/Ue5WVCg2nIaA0G+4QOwJydW7/AHFdk60OqWch7SKjCWuB1tuu2HQszwatXGV7Q7QarwL/AJeR/wAVtK7w10z7yyFlsjaFtrMbGbUiq0dInOA3GeoquZ65+T61ohtPZ+ycdU0DwUduA/ddgbFo8xxrv3XYddoKbBuvI80mfoPifMKsDAd+ILouXdeC8RoTDX/j6MB5paLpqPOowuUSuudSDPlC5JvAF/V3XpdI2D7vXaOnGTGgdaDh9+ARTZA0dybeDP35IIOW62bReBi6GN2l5DYH1HsUrJtmIaM8kk33S0a7gOvFUVqrcbb2Uhe2gw1H7Xv5DQdwzz1rU0W3LLvr3Ho/HzM2uallB0vG6o8eDk0ywv8Ahr1RsdmPH9zZ71Mcbk3Qdep1r8ZYr8oe1sbNN1Cpsex7Cf1NeR3LC5a/ipbLMS19notcLoPGf9r+pemWk3Lyf+MFMZtE/EXPHUAD59678rrPrifHUn/zOt8rP7vVCo8w6ihavG+lrDzTOg3wCkKPYeaZ0G+AUhQ2CEIQCg26poU1zoCo7XaLygiWqk0yCAZ0FQqNAMPJcQPlxHVN4TdotqYFcnQsbfXo5lz1Y+0rmpbLsFEa86U4ubVZEW01ZbujuWTynaj/ADBh0cUB/c70C2L6AKpsocEm1Kwqio4Oa3Ni4iLz5qub6517MifZ60gd2nrT+cJlQ6VkqMEe93eITzHOHwu7QtpY815v6PF2r78krHmCm51g9eCSlW0Qez0V7E5TFNw46bsB5p6gfeN5vPiooqRXmCBGJBjtTza1zsNOB61zTDoq6/vsXYdOgGVV06rvlPYVLzyM2Q7B03HZcmmVLdVgeSjWi2gDdJOjDams2q8HNbAOl5j+2CfBU2W+Ddd9Fw40AEcrNa6SNInOw2QuXqLnFqLwJtHHVLTWxz6oaNzAI/zW5olYrgJYBRpOaDI4xxwj4Wbdi2dMrG3fXpnOTD7jKjm4qRKZqJfVRw+pcqt/AhmUKzHVXRTokyB7zi+LgdA5N5/2J9UXK74L04Y463+AHqu87qfy+csr/wCOWf8AKHa71SqxQtXgbWwc0zoN8ApCj2HmmdBvgFIUtQhCEDFrfDVnbU+Sb8ZVnwhtGZTB2rLjKAN8qel8Q8+zNlJATZtAITbqyybHi4I45RHVgmzX2oLBr13nKsFoI0rr2tdFigBQBa0rLUuidCQsUcWhdCujvpzMSZoXLqqbzlx30+wiU80aio5EhdCtC7HLaLQwNvNw1qHa7SAx14PJMKTaKsgXmJB23KFbKxDTyvD0Tp3naz3BG1g03En/ANj/AAYtTStQOBCyHA5rjSe7W57uy4f4rVsZAGdygbjPaon6aVYMqXJqob1zSdA3GPvuXBqCdoVxLm01YC0mQKcUGf1crtN3dCxtoznOgaYA61vqFPNDWjAADsuV8sfy36jJoSIWjxtvYOaZ0G+AUhR7BzTOg3wCkKWoQhCCi4Xj8AHU4ea8/rWrNXp+WcncfRdTBgkck6iMJXl+UeBuUCSBSaRrD2X7pM9ymtvx2Semv5suhlkReQqmpwJt4MuoVDuh3gVHtFgrUOco1Gn+ppA7wosabFycqhxuK6daDGCom5azfhhdty7OJUK8W3tDtRXPtT9AKisy4IxCfbl1sYhDEptrfqK6Fuf8qrK/Cdgvzgqy0cOmtwxXTxq6dtcNCDleMSsBX4cOcYa0lPWcW20e7TDQdLj5LvpsbGtwij4gq+rwta2c54AUGjwJru5yvm7GNHi6U4f4dUD7/GP2lx8AoXD9m/iCzOgHP2NBJ7leWTLj6xB4l7RrcQ3ux7lWWTg+yjApchTOW3aFz5X+Hci4LyReYjUuX2cOuOcRIkEGNqr2W/Q65Oe2C4gnEaTrCrdcz9J9Ci1mc1oDQBAAEAY4AKQx0xGi+dFyrbPbZc86hipoqgi8k7zcqRrs1biRtI8AkqsgHonzvTb3SY1ru0uJ0aIOFx1XqnK7ybZg6swQMQTcNF/ktbZfdasvwZoTUe8hxAAaOVpN5+LYO1aezvBAgQJgK59MPyX1lUJJSq3mbiwc0zoN8An0xYeaZ0GeAT6lqEIQgEIQgFy9gIgiQcQbx2JUIM/lfgZY6jHF1BgMEy2WH+27uXmuVuBlIE5jnjG6QfJexZQ5p25eb5ctYaV2cyuXqz6ea5UsBpTy5jRgVnK2UqmAuWwyo7PJka9f79iq/wCVjT3f7T4Q/wAl/bPC1h3vEt7YVlYMkNf8QT1XIYOAj73qPTyU4HkOhcvC5+Sfy0lkyEKcERO1W1ntz6d0LKWfKNemYMOjV6Kzs3CZpEG47VnebG3PfNaalwhnFS6eWGnSsrVc0iZF+1NZpHuu6iVDRtPaWlGcsW23VGm9S6GX3DHQuY7rR1ADoUd1nF2OI8Qodn4Qtcp9O3teEx3RRs5BqQdGncp1ma+7Smqb2Rh3nvvVhQrjQFUcTbLZ/iKhZTrRJ7xin6tqgeKgZOHHWumzETnOGxvK8loj69rX5DyfmUGh0lx5Tgdbr4IGoQOpWQN4SGUgBlU81uspKEkJFTFIo+63cPBdoQuKCEIQKkQhAFBQhAzavcKymUcT96UIXUVW+qGaPvSEIVRxHrYneUlm0IQg7ZiNyhWnzCEJXYfoYJ1qELF6IdCZOKEI66pqXQSoXHUg4KXRwSIXY7/Dp+BS5H5/9LvJCFUR19L1KEiF1ir0IQqQ/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2052" name="AutoShape 4" descr="data:image/jpeg;base64,/9j/4AAQSkZJRgABAQAAAQABAAD/2wCEAAkGBhQSEBUUExQVFBUVFxQVFhgYGBgXFxkdFR8VFBkWGBUXHSYgGCIjJRUVHy8gIycpLCwuFR8xNTAqNyYrLCkBCQoKDgwOFw8PGiocHx8qKSkpKSwpNSkrKSopNikzKSkpKTYpKSkpNSksKSw1KSksKSkpKSksLCksLCwpLCkpLP/AABEIAOEA4QMBIgACEQEDEQH/xAAcAAABBQEBAQAAAAAAAAAAAAAAAQMEBQYCBwj/xABBEAABAwEDBgsGBAYCAwAAAAABAAIRAwQhMQUSQVFhcQYTIjNygZGhscHRFDJCUpLwI1OC4QcVYqKy8cLSFkNj/8QAGAEBAQEBAQAAAAAAAAAAAAAAAAIDAQT/xAAhEQEBAQEBAAICAgMAAAAAAAAAARECIRIxA1FBYRMykf/aAAwDAQACEQMRAD8A9hsdjZxbOQz3W/C3UNifbYafyM+lvoksXNM6DPAIqOdnGJAgRAnXKDv2Cn+Wz6W+iPYKf5bPpb6Jo1HX8o3aC0BAqOuvN83ABA77BT/LZ9LfRHsFP8tn0t9ElOsdN4wwgg7QpCCP7BT/AC2fS30R7BT/AC2fS30UhCCP7BT/AC2fS30R7DT/AC2fS30T6EEf2Gn+Wz6W+iPYaf5bPpb6KRCRAx7DT+Rn0t9FxVoUmiSxg/SOwCL1KVJlvLdOzB1R95ghjdN17js3/wBKCFlnL9CjdxYBiY4ts/t1hYXLfDom5ma0aDmM0bQL41GDCTLeUDWcXkxnC8aBpDxrGg7lh8oOLXOGLSb9h19etRa7ifXy29zjyrzjfr0jZpmFB/mTyc1zrxgbxOnQcdirmVDgcQSAe+Ds9UtopzDrwQb/AF+96jVYke0F08pwIvPKPbu2jrAWiyFwzrWd7WQHwPceA7POJEnAkG4j5Y0rPtpEwW3OGI0X3SNhwO1SRQFZjY5N/JOljx8B2T49nJVY944O5Xs9spCpTaybs5pa2RPVhtVp7Iz5GfS30XinArK77PaLrviLe6owjeJHUvbqFYPaHC8OAI61rzdZ2Y49kZ8jPpb6I9kZ8jPpb6J5IqcM+yM+Rn0t9EnsjPkZ9LfRPpEDPsrPkZ9LfRAsrJ9xn0t9E6huIQYriW/K3sCF0hUybSw80zoM8ApATFh5pnQZ4BLWaSRGF+BjUpauLRi7c3/kkoYt3O8ly4YzMwMTOv8AdDZ5MTMHCNmvqQLWxd+ntu/ZSKz4gDE/ZKaZROm4TN5kk7V1V94bj4hBy2qc1uBJm87NyXjXSJi8xpXLWEtaQJidmK6FN0i6IM4/sgfKEqRAIQhA3VJi67bqXlWVbaa9d7SCQL5mZGmTojDqOten5SeRSdAkkQOu7zXktpYaVpqSWGnF+hzSJHZgMdA2qenYost2Z9NoLOU0e64dhYYwNw7AdJVRVcKomMRDth9DjsIK09nzTUJpVQ5pIz6ZNxBuMie/WoNsyA5lVwbcJJbJu1x99yxtaTlm69nzbzeLg7docpFKhncnSO8fCdqlUbQyo409IMRon5dxvjemqdmLHQMWHkjW3S3zG1c/p3BZbISJjlNDrt3vMv1jDarOlk+ahAweA4dIeuHXsXVIgG64PjNOpwF27QDuTtlrkQfldIGrRH6SD2qp6JtKyctj/ikB20G8O64AO2V6VwTtcsdTPwkx9968+ttXMeLriM5p3/iNHZnDexbXIF1YkYODXDaHCfXsVczKnr2NWkKVC1ZkSJUIOUoxCENxQYtCWEKmTaWHmmdBngFIUew80zoN8ApClqi2jF25v/JJQxbud5LqtTJJgCCAMdU+qKNNwIkCADp1x6IJK4qU5HgdS7QgicTHwzujwJQLNOIgd57MFLQgEIQgRCVIgYtrwKbi7AAkzqAMryu15GFTKDYcWB7JdffmsHKGN2DAekvT8qWbjKeafdMFw1gcrN64AOwleTcJbeaNupO/+maejVApu7M4O/Sp6qoLVYrEy0Di3sY4HAOuuxEFT8rU86lxgvEaNYAVJlPgc0cWSXgyX1LiCTJLcwgx7sNMglajIWT4szmkGHOMTsH7jsXMejivOLRnvObTaC8mBI13Yqyr2J4cW1Bm1GRJIOa7ESDtuO46wtWODoDpAH3pBTjshAwc2HDSovMX17WPoM4xjmxBucRq0AjcbjsJ2LmziawBuz7j0jMO3zmHtWz/AJCJzgM147CDiP2VDl/JZY9jmi8yOtvKafEdYU+ovJ23ML7JQq6abnUn/pN0/UeoLeZDpji6btQidgMAdQWKyVbm1KFWm73nNs9a/DOni3Y9HvW34NCLOAdDi09Ra1axhWiCVI1sJVaCFCVIgRAxCVDcQgxaEIVMm0sHNM6DfAKQo9g5pnQb4BSFLUIQhAIQhAIQhAIQhAJEqEHFTA7ivHP4iWRwh4+GoHTsEr2RwkLI8KslBzCIx8zCjueK5pmtZs8N1RjsxUq0UwxrW3AZs9t6hcHbVn2WHmHUwWO3t5M9Yg9az2WrNXeXPbWhs8njA0AaCAbiQdRnYm+NuPaurTaw0EyCACcdV6lWevcJu0rFWHIdBr+NqPDquJjOcBuklXgyg0XtqggbCD2HFcu/eN7PGhcQVTZcsHGFjRjFXDax0HtQ63wwOGB7FNyZUzntdv8AAp9sb48wdlItqNIuzqNNx6wXHyu2L1bgzaM+nUAxBD/rzSfNeS8J7KKVodTb8IzAdjRcewhekcDbR+I4wb2MadzcPE9icsum/SJQbh1JCtGYSJUhQCG4hCG4oMWhLCFTJs7BzTOg3wCkKPYOaZ0G+AUhS1CEIQCEIQCEIQCEIQCEIQIoGVqOc0DWR6qem6rJx0XoMBZqfFWlzT7tQNkbSXQe5VfCfJrnuL3VM1oObAAuAEQJN03nDSrfhfSc3lNF4IcP0HOA8B1qPbTxggxt0x+4gj9Kzlxtx1llYhmVKNNwa2iXuBgF5c7HSJkBaiy1iWkuAEg3X/7VPWFMVbgMbjibvBThawcI1fupvVr1ddeHKPN5kEAmBsVhTtwotBF5mGjWcY7lU2y2tbG26BiU7k6kahD34/CNDfU7UnjD7UnDDJ+fag5g5zi2g684MIP0iOpbLgQ69xi5zxG4clv+M/qUV1iDgx594F0foDo8YVvwRs0Ek4Ogj9ILfQKuWfTapEoNyFoyIkKVIUAhuIQgYhBjJQhCpk2dg5pnQb4BSFHsHNM6DfAKQpahCEIBCEIBCEIBCEIBCEEoEKRwXSQoM7luzySTENhzu3D/ACP6QvNMi2ipUtlannXOZUqRtzhcDokPnqC9G4aWoNstVrfeIvOjdtOwLzfgrZXfzFrsfwagdoxDRpxvprK/7Ln0qcutrUnE5jhtg364hVtgyxWqPzaYJN15uA3/AHoXpVvYHSCJx3iNao6Nkax8tbErl8bcy0ZPyNHKe7jH6SbgNjQMFdUY0XJKNAkXKQyjF5XF4U1IaLsJI++sdiuuDnuUt72+JHksrlm0w1rW+865sfes9y13BazFrGtOguPkr5use5jSBCELRiRIUqQoBAxCEDEIMYhCFbJs7BzTOg3wCkKPYeaZ0G+AUhQ1CEIQCEIQCEIQCEJi01oEaSgatFuAuGMx1qpq25znAE3GJ2OaeV2jxSW20AOAwzgY3tvLd+kdah1KwJn5gO33SuptNjL9UF4Drmuc0HcVWcIOGtZlANaRn1XQ0jEAe867dHap3szS3HE9pN5P3qUV2R2VKnGO0DNaNAA1JgxvCfK9Q0mEgOL3mS7SRBi7DGVM4E5JLXVLRUHKeDAxho5JuIu1q/dk5hEOZnAVHFuGNwwU2jQDSYaQ3NIGGOOgqfjN1Xy8RLZi0jSPCCPEqFmCf2VhVoOlrwJpxBGlpulwGq6CNGOBMN1bCdCx6mV6+LLHdnIXdZspmzMMwp9nsT3XhpKSaq2RGyVYAbQ11SCBMbNg1LS0a0OIgQYzLsGjSZ1xnbjsUaz5KgS/s/7a1zUtEmJ2Ts9FtxzkeX8nW3xd0bTnCQLro3EAz96k4ypP34KisuUg5zmgfh0gLtLnHAbktXKjzqG5VjPV8kWcNtfPvFP2fKJBg6da7hq8QMQotmtgNwUoYqXWMQiUKmTZ2DmmdBvgFIUewc0zoN8ApClqEIQgEIQgEIQgRxhVNtryVLtte5U9pqSJIXY5VdlV8jGBILXaWuGE94OwqI2tnOAFxIJOwXDtmR1FSLW+7WCMfI+qqbJUArv1ZjIxnGoXdstXUrSm4nNAPwzJBPyz3HvUloIIEjVhGgnXsTFkZcwiLmwZMXnNOrYny4kic24zjsI1bUdMsvjpv8Y8lJc1RaDuSzWRPbLvNSJN/wDtAEJnjQNCcLvv7xTD6QOGOOP2EzSWz6ccZfIF571YWGuQZNw0qJRogGSTPcnXX7kNSa9tc87PvUo03nqC7BnBc0xA23ldESzXB411PBSpTDRfvc8+ATx1a9a7jhouvxxI3wE46qANepRDWEki+TA6tC7pnrdq0DSuixs1Z+4felXtlqyAs2xs4mfDqVtYLTD2t1/7U12M+hKkXENpYOaZ0G+AUhR7DzTOg3wCkKWoQhCAQhCAWb4S8KuIq0rPSZxterJDA6IaLs5xi4ehOhaJ1QDEgLD23KVns9rdVq02069QZhqEznNuAzSTAFzcIwvXLcVzzevpY0xapBq1KON7KdMwBqz3OknbA3Iq1Cbx1hPe2MeBBmVUV7b7NVl7jxdQtaDjmuNwBjQ7uO9c+WKnOhrmOvbuIvHa03hU4pn2l98XUzt5Odo2lzRtgq+t9IY94xG0FUNgdNetJkhzGDc1rXdXvnsVzrfGfXGeroCB7jTtuHcVy+yyCIbfcIAx3+QTlOqISsImcF1JC0AgaGiB1ABdz1ymovOEIYepdcFR17d967rGIUR/ON6/IJy1VTcLgdF3gdCByhfJvvu6k/mwmBVzWrkV9ejzQSVyBjP32JsO8gugbsOvBdgYJvwvjxMpq1181piZwGnlOuETtTpeBJ1eV6i2VnGEEi4cqNrvQHtcdS6O7LQgCTcLibyBsE+OJxUukWi5oJ8+tdijp5IO6T3oLDpPZcmjtlS+/sTza/La4aCNXWo7d0JxovC4K7jQhV8IXGevSbDzTOg3wCkKPYOaZ0G+AUhQ3CEIQCQlKmLaeQdoQVOXLY5t9KHGLxMAjeqinl+nUGZUZmu+V4F+7Q7qXT8qgOLaozdDZ907jhOzFR7fk9tVsgQdBGtZ9W/w355n1f8Apqvk1rDxlFhEe9TaSA4bGzAcMR2aZE20UadrsxAILXtuIvjSCDrBg9Sh5C42Xirnck5rboa4Yz/Ue5WVCg2nIaA0G+4QOwJydW7/AHFdk60OqWch7SKjCWuB1tuu2HQszwatXGV7Q7QarwL/AJeR/wAVtK7w10z7yyFlsjaFtrMbGbUiq0dInOA3GeoquZ65+T61ohtPZ+ycdU0DwUduA/ddgbFo8xxrv3XYddoKbBuvI80mfoPifMKsDAd+ILouXdeC8RoTDX/j6MB5paLpqPOowuUSuudSDPlC5JvAF/V3XpdI2D7vXaOnGTGgdaDh9+ARTZA0dybeDP35IIOW62bReBi6GN2l5DYH1HsUrJtmIaM8kk33S0a7gOvFUVqrcbb2Uhe2gw1H7Xv5DQdwzz1rU0W3LLvr3Ho/HzM2uallB0vG6o8eDk0ywv8Ahr1RsdmPH9zZ71Mcbk3Qdep1r8ZYr8oe1sbNN1Cpsex7Cf1NeR3LC5a/ipbLMS19notcLoPGf9r+pemWk3Lyf+MFMZtE/EXPHUAD59678rrPrifHUn/zOt8rP7vVCo8w6ihavG+lrDzTOg3wCkKPYeaZ0G+AUhQ2CEIQCg26poU1zoCo7XaLygiWqk0yCAZ0FQqNAMPJcQPlxHVN4TdotqYFcnQsbfXo5lz1Y+0rmpbLsFEa86U4ubVZEW01ZbujuWTynaj/ADBh0cUB/c70C2L6AKpsocEm1Kwqio4Oa3Ni4iLz5qub6517MifZ60gd2nrT+cJlQ6VkqMEe93eITzHOHwu7QtpY815v6PF2r78krHmCm51g9eCSlW0Qez0V7E5TFNw46bsB5p6gfeN5vPiooqRXmCBGJBjtTza1zsNOB61zTDoq6/vsXYdOgGVV06rvlPYVLzyM2Q7B03HZcmmVLdVgeSjWi2gDdJOjDams2q8HNbAOl5j+2CfBU2W+Ddd9Fw40AEcrNa6SNInOw2QuXqLnFqLwJtHHVLTWxz6oaNzAI/zW5olYrgJYBRpOaDI4xxwj4Wbdi2dMrG3fXpnOTD7jKjm4qRKZqJfVRw+pcqt/AhmUKzHVXRTokyB7zi+LgdA5N5/2J9UXK74L04Y463+AHqu87qfy+csr/wCOWf8AKHa71SqxQtXgbWwc0zoN8ApCj2HmmdBvgFIUtQhCEDFrfDVnbU+Sb8ZVnwhtGZTB2rLjKAN8qel8Q8+zNlJATZtAITbqyybHi4I45RHVgmzX2oLBr13nKsFoI0rr2tdFigBQBa0rLUuidCQsUcWhdCujvpzMSZoXLqqbzlx30+wiU80aio5EhdCtC7HLaLQwNvNw1qHa7SAx14PJMKTaKsgXmJB23KFbKxDTyvD0Tp3naz3BG1g03En/ANj/AAYtTStQOBCyHA5rjSe7W57uy4f4rVsZAGdygbjPaon6aVYMqXJqob1zSdA3GPvuXBqCdoVxLm01YC0mQKcUGf1crtN3dCxtoznOgaYA61vqFPNDWjAADsuV8sfy36jJoSIWjxtvYOaZ0G+AUhR7BzTOg3wCkKWoQhCCi4Xj8AHU4ea8/rWrNXp+WcncfRdTBgkck6iMJXl+UeBuUCSBSaRrD2X7pM9ymtvx2Semv5suhlkReQqmpwJt4MuoVDuh3gVHtFgrUOco1Gn+ppA7wosabFycqhxuK6daDGCom5azfhhdty7OJUK8W3tDtRXPtT9AKisy4IxCfbl1sYhDEptrfqK6Fuf8qrK/Cdgvzgqy0cOmtwxXTxq6dtcNCDleMSsBX4cOcYa0lPWcW20e7TDQdLj5LvpsbGtwij4gq+rwta2c54AUGjwJru5yvm7GNHi6U4f4dUD7/GP2lx8AoXD9m/iCzOgHP2NBJ7leWTLj6xB4l7RrcQ3ux7lWWTg+yjApchTOW3aFz5X+Hci4LyReYjUuX2cOuOcRIkEGNqr2W/Q65Oe2C4gnEaTrCrdcz9J9Ci1mc1oDQBAAEAY4AKQx0xGi+dFyrbPbZc86hipoqgi8k7zcqRrs1biRtI8AkqsgHonzvTb3SY1ru0uJ0aIOFx1XqnK7ybZg6swQMQTcNF/ktbZfdasvwZoTUe8hxAAaOVpN5+LYO1aezvBAgQJgK59MPyX1lUJJSq3mbiwc0zoN8An0xYeaZ0GeAT6lqEIQgEIQgFy9gIgiQcQbx2JUIM/lfgZY6jHF1BgMEy2WH+27uXmuVuBlIE5jnjG6QfJexZQ5p25eb5ctYaV2cyuXqz6ea5UsBpTy5jRgVnK2UqmAuWwyo7PJka9f79iq/wCVjT3f7T4Q/wAl/bPC1h3vEt7YVlYMkNf8QT1XIYOAj73qPTyU4HkOhcvC5+Sfy0lkyEKcERO1W1ntz6d0LKWfKNemYMOjV6Kzs3CZpEG47VnebG3PfNaalwhnFS6eWGnSsrVc0iZF+1NZpHuu6iVDRtPaWlGcsW23VGm9S6GX3DHQuY7rR1ADoUd1nF2OI8Qodn4Qtcp9O3teEx3RRs5BqQdGncp1ma+7Smqb2Rh3nvvVhQrjQFUcTbLZ/iKhZTrRJ7xin6tqgeKgZOHHWumzETnOGxvK8loj69rX5DyfmUGh0lx5Tgdbr4IGoQOpWQN4SGUgBlU81uspKEkJFTFIo+63cPBdoQuKCEIQKkQhAFBQhAzavcKymUcT96UIXUVW+qGaPvSEIVRxHrYneUlm0IQg7ZiNyhWnzCEJXYfoYJ1qELF6IdCZOKEI66pqXQSoXHUg4KXRwSIXY7/Dp+BS5H5/9LvJCFUR19L1KEiF1ir0IQqQ/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2054" name="AutoShape 6" descr="data:image/jpeg;base64,/9j/4AAQSkZJRgABAQAAAQABAAD/2wCEAAkGBhQSEBUUExQVFBUVFxQVFhgYGBgXFxkdFR8VFBkWGBUXHSYgGCIjJRUVHy8gIycpLCwuFR8xNTAqNyYrLCkBCQoKDgwOFw8PGiocHx8qKSkpKSwpNSkrKSopNikzKSkpKTYpKSkpNSksKSw1KSksKSkpKSksLCksLCwpLCkpLP/AABEIAOEA4QMBIgACEQEDEQH/xAAcAAABBQEBAQAAAAAAAAAAAAAAAQMEBQYCBwj/xABBEAABAwEDBgsGBAYCAwAAAAABAAIRAwQhMQUSQVFhcQYTIjNygZGhscHRFDJCUpLwI1OC4QcVYqKy8cLSFkNj/8QAGAEBAQEBAQAAAAAAAAAAAAAAAAIDAQT/xAAhEQEBAQEBAAICAgMAAAAAAAAAARECIRIxA1FBYRMykf/aAAwDAQACEQMRAD8A9hsdjZxbOQz3W/C3UNifbYafyM+lvoksXNM6DPAIqOdnGJAgRAnXKDv2Cn+Wz6W+iPYKf5bPpb6Jo1HX8o3aC0BAqOuvN83ABA77BT/LZ9LfRHsFP8tn0t9ElOsdN4wwgg7QpCCP7BT/AC2fS30R7BT/AC2fS30UhCCP7BT/AC2fS30R7DT/AC2fS30T6EEf2Gn+Wz6W+iPYaf5bPpb6KRCRAx7DT+Rn0t9FxVoUmiSxg/SOwCL1KVJlvLdOzB1R95ghjdN17js3/wBKCFlnL9CjdxYBiY4ts/t1hYXLfDom5ma0aDmM0bQL41GDCTLeUDWcXkxnC8aBpDxrGg7lh8oOLXOGLSb9h19etRa7ifXy29zjyrzjfr0jZpmFB/mTyc1zrxgbxOnQcdirmVDgcQSAe+Ds9UtopzDrwQb/AF+96jVYke0F08pwIvPKPbu2jrAWiyFwzrWd7WQHwPceA7POJEnAkG4j5Y0rPtpEwW3OGI0X3SNhwO1SRQFZjY5N/JOljx8B2T49nJVY944O5Xs9spCpTaybs5pa2RPVhtVp7Iz5GfS30XinArK77PaLrviLe6owjeJHUvbqFYPaHC8OAI61rzdZ2Y49kZ8jPpb6I9kZ8jPpb6J5IqcM+yM+Rn0t9EnsjPkZ9LfRPpEDPsrPkZ9LfRAsrJ9xn0t9E6huIQYriW/K3sCF0hUybSw80zoM8ApATFh5pnQZ4BLWaSRGF+BjUpauLRi7c3/kkoYt3O8ly4YzMwMTOv8AdDZ5MTMHCNmvqQLWxd+ntu/ZSKz4gDE/ZKaZROm4TN5kk7V1V94bj4hBy2qc1uBJm87NyXjXSJi8xpXLWEtaQJidmK6FN0i6IM4/sgfKEqRAIQhA3VJi67bqXlWVbaa9d7SCQL5mZGmTojDqOten5SeRSdAkkQOu7zXktpYaVpqSWGnF+hzSJHZgMdA2qenYost2Z9NoLOU0e64dhYYwNw7AdJVRVcKomMRDth9DjsIK09nzTUJpVQ5pIz6ZNxBuMie/WoNsyA5lVwbcJJbJu1x99yxtaTlm69nzbzeLg7docpFKhncnSO8fCdqlUbQyo409IMRon5dxvjemqdmLHQMWHkjW3S3zG1c/p3BZbISJjlNDrt3vMv1jDarOlk+ahAweA4dIeuHXsXVIgG64PjNOpwF27QDuTtlrkQfldIGrRH6SD2qp6JtKyctj/ikB20G8O64AO2V6VwTtcsdTPwkx9968+ttXMeLriM5p3/iNHZnDexbXIF1YkYODXDaHCfXsVczKnr2NWkKVC1ZkSJUIOUoxCENxQYtCWEKmTaWHmmdBngFIUew80zoN8ApClqi2jF25v/JJQxbud5LqtTJJgCCAMdU+qKNNwIkCADp1x6IJK4qU5HgdS7QgicTHwzujwJQLNOIgd57MFLQgEIQgRCVIgYtrwKbi7AAkzqAMryu15GFTKDYcWB7JdffmsHKGN2DAekvT8qWbjKeafdMFw1gcrN64AOwleTcJbeaNupO/+maejVApu7M4O/Sp6qoLVYrEy0Di3sY4HAOuuxEFT8rU86lxgvEaNYAVJlPgc0cWSXgyX1LiCTJLcwgx7sNMglajIWT4szmkGHOMTsH7jsXMejivOLRnvObTaC8mBI13Yqyr2J4cW1Bm1GRJIOa7ESDtuO46wtWODoDpAH3pBTjshAwc2HDSovMX17WPoM4xjmxBucRq0AjcbjsJ2LmziawBuz7j0jMO3zmHtWz/AJCJzgM147CDiP2VDl/JZY9jmi8yOtvKafEdYU+ovJ23ML7JQq6abnUn/pN0/UeoLeZDpji6btQidgMAdQWKyVbm1KFWm73nNs9a/DOni3Y9HvW34NCLOAdDi09Ra1axhWiCVI1sJVaCFCVIgRAxCVDcQgxaEIVMm0sHNM6DfAKQo9g5pnQb4BSFLUIQhAIQhAIQhAIQhAJEqEHFTA7ivHP4iWRwh4+GoHTsEr2RwkLI8KslBzCIx8zCjueK5pmtZs8N1RjsxUq0UwxrW3AZs9t6hcHbVn2WHmHUwWO3t5M9Yg9az2WrNXeXPbWhs8njA0AaCAbiQdRnYm+NuPaurTaw0EyCACcdV6lWevcJu0rFWHIdBr+NqPDquJjOcBuklXgyg0XtqggbCD2HFcu/eN7PGhcQVTZcsHGFjRjFXDax0HtQ63wwOGB7FNyZUzntdv8AAp9sb48wdlItqNIuzqNNx6wXHyu2L1bgzaM+nUAxBD/rzSfNeS8J7KKVodTb8IzAdjRcewhekcDbR+I4wb2MadzcPE9icsum/SJQbh1JCtGYSJUhQCG4hCG4oMWhLCFTJs7BzTOg3wCkKPYOaZ0G+AUhS1CEIQCEIQCEIQCEIQCEIQIoGVqOc0DWR6qem6rJx0XoMBZqfFWlzT7tQNkbSXQe5VfCfJrnuL3VM1oObAAuAEQJN03nDSrfhfSc3lNF4IcP0HOA8B1qPbTxggxt0x+4gj9Kzlxtx1llYhmVKNNwa2iXuBgF5c7HSJkBaiy1iWkuAEg3X/7VPWFMVbgMbjibvBThawcI1fupvVr1ddeHKPN5kEAmBsVhTtwotBF5mGjWcY7lU2y2tbG26BiU7k6kahD34/CNDfU7UnjD7UnDDJ+fag5g5zi2g684MIP0iOpbLgQ69xi5zxG4clv+M/qUV1iDgx594F0foDo8YVvwRs0Ek4Ogj9ILfQKuWfTapEoNyFoyIkKVIUAhuIQgYhBjJQhCpk2dg5pnQb4BSFHsHNM6DfAKQpahCEIBCEIBCEIBCEIBCEEoEKRwXSQoM7luzySTENhzu3D/ACP6QvNMi2ipUtlannXOZUqRtzhcDokPnqC9G4aWoNstVrfeIvOjdtOwLzfgrZXfzFrsfwagdoxDRpxvprK/7Ln0qcutrUnE5jhtg364hVtgyxWqPzaYJN15uA3/AHoXpVvYHSCJx3iNao6Nkax8tbErl8bcy0ZPyNHKe7jH6SbgNjQMFdUY0XJKNAkXKQyjF5XF4U1IaLsJI++sdiuuDnuUt72+JHksrlm0w1rW+865sfes9y13BazFrGtOguPkr5use5jSBCELRiRIUqQoBAxCEDEIMYhCFbJs7BzTOg3wCkKPYeaZ0G+AUhQ1CEIQCEIQCEIQCEJi01oEaSgatFuAuGMx1qpq25znAE3GJ2OaeV2jxSW20AOAwzgY3tvLd+kdah1KwJn5gO33SuptNjL9UF4Drmuc0HcVWcIOGtZlANaRn1XQ0jEAe867dHap3szS3HE9pN5P3qUV2R2VKnGO0DNaNAA1JgxvCfK9Q0mEgOL3mS7SRBi7DGVM4E5JLXVLRUHKeDAxho5JuIu1q/dk5hEOZnAVHFuGNwwU2jQDSYaQ3NIGGOOgqfjN1Xy8RLZi0jSPCCPEqFmCf2VhVoOlrwJpxBGlpulwGq6CNGOBMN1bCdCx6mV6+LLHdnIXdZspmzMMwp9nsT3XhpKSaq2RGyVYAbQ11SCBMbNg1LS0a0OIgQYzLsGjSZ1xnbjsUaz5KgS/s/7a1zUtEmJ2Ts9FtxzkeX8nW3xd0bTnCQLro3EAz96k4ypP34KisuUg5zmgfh0gLtLnHAbktXKjzqG5VjPV8kWcNtfPvFP2fKJBg6da7hq8QMQotmtgNwUoYqXWMQiUKmTZ2DmmdBvgFIUewc0zoN8ApClqEIQgEIQgEIQgRxhVNtryVLtte5U9pqSJIXY5VdlV8jGBILXaWuGE94OwqI2tnOAFxIJOwXDtmR1FSLW+7WCMfI+qqbJUArv1ZjIxnGoXdstXUrSm4nNAPwzJBPyz3HvUloIIEjVhGgnXsTFkZcwiLmwZMXnNOrYny4kic24zjsI1bUdMsvjpv8Y8lJc1RaDuSzWRPbLvNSJN/wDtAEJnjQNCcLvv7xTD6QOGOOP2EzSWz6ccZfIF571YWGuQZNw0qJRogGSTPcnXX7kNSa9tc87PvUo03nqC7BnBc0xA23ldESzXB411PBSpTDRfvc8+ATx1a9a7jhouvxxI3wE46qANepRDWEki+TA6tC7pnrdq0DSuixs1Z+4felXtlqyAs2xs4mfDqVtYLTD2t1/7U12M+hKkXENpYOaZ0G+AUhR7DzTOg3wCkKWoQhCAQhCAWb4S8KuIq0rPSZxterJDA6IaLs5xi4ehOhaJ1QDEgLD23KVns9rdVq02069QZhqEznNuAzSTAFzcIwvXLcVzzevpY0xapBq1KON7KdMwBqz3OknbA3Iq1Cbx1hPe2MeBBmVUV7b7NVl7jxdQtaDjmuNwBjQ7uO9c+WKnOhrmOvbuIvHa03hU4pn2l98XUzt5Odo2lzRtgq+t9IY94xG0FUNgdNetJkhzGDc1rXdXvnsVzrfGfXGeroCB7jTtuHcVy+yyCIbfcIAx3+QTlOqISsImcF1JC0AgaGiB1ABdz1ymovOEIYepdcFR17d967rGIUR/ON6/IJy1VTcLgdF3gdCByhfJvvu6k/mwmBVzWrkV9ejzQSVyBjP32JsO8gugbsOvBdgYJvwvjxMpq1181piZwGnlOuETtTpeBJ1eV6i2VnGEEi4cqNrvQHtcdS6O7LQgCTcLibyBsE+OJxUukWi5oJ8+tdijp5IO6T3oLDpPZcmjtlS+/sTza/La4aCNXWo7d0JxovC4K7jQhV8IXGevSbDzTOg3wCkKPYOaZ0G+AUhQ3CEIQCQlKmLaeQdoQVOXLY5t9KHGLxMAjeqinl+nUGZUZmu+V4F+7Q7qXT8qgOLaozdDZ907jhOzFR7fk9tVsgQdBGtZ9W/w355n1f8Apqvk1rDxlFhEe9TaSA4bGzAcMR2aZE20UadrsxAILXtuIvjSCDrBg9Sh5C42Xirnck5rboa4Yz/Ue5WVCg2nIaA0G+4QOwJydW7/AHFdk60OqWch7SKjCWuB1tuu2HQszwatXGV7Q7QarwL/AJeR/wAVtK7w10z7yyFlsjaFtrMbGbUiq0dInOA3GeoquZ65+T61ohtPZ+ycdU0DwUduA/ddgbFo8xxrv3XYddoKbBuvI80mfoPifMKsDAd+ILouXdeC8RoTDX/j6MB5paLpqPOowuUSuudSDPlC5JvAF/V3XpdI2D7vXaOnGTGgdaDh9+ARTZA0dybeDP35IIOW62bReBi6GN2l5DYH1HsUrJtmIaM8kk33S0a7gOvFUVqrcbb2Uhe2gw1H7Xv5DQdwzz1rU0W3LLvr3Ho/HzM2uallB0vG6o8eDk0ywv8Ahr1RsdmPH9zZ71Mcbk3Qdep1r8ZYr8oe1sbNN1Cpsex7Cf1NeR3LC5a/ipbLMS19notcLoPGf9r+pemWk3Lyf+MFMZtE/EXPHUAD59678rrPrifHUn/zOt8rP7vVCo8w6ihavG+lrDzTOg3wCkKPYeaZ0G+AUhQ2CEIQCg26poU1zoCo7XaLygiWqk0yCAZ0FQqNAMPJcQPlxHVN4TdotqYFcnQsbfXo5lz1Y+0rmpbLsFEa86U4ubVZEW01ZbujuWTynaj/ADBh0cUB/c70C2L6AKpsocEm1Kwqio4Oa3Ni4iLz5qub6517MifZ60gd2nrT+cJlQ6VkqMEe93eITzHOHwu7QtpY815v6PF2r78krHmCm51g9eCSlW0Qez0V7E5TFNw46bsB5p6gfeN5vPiooqRXmCBGJBjtTza1zsNOB61zTDoq6/vsXYdOgGVV06rvlPYVLzyM2Q7B03HZcmmVLdVgeSjWi2gDdJOjDams2q8HNbAOl5j+2CfBU2W+Ddd9Fw40AEcrNa6SNInOw2QuXqLnFqLwJtHHVLTWxz6oaNzAI/zW5olYrgJYBRpOaDI4xxwj4Wbdi2dMrG3fXpnOTD7jKjm4qRKZqJfVRw+pcqt/AhmUKzHVXRTokyB7zi+LgdA5N5/2J9UXK74L04Y463+AHqu87qfy+csr/wCOWf8AKHa71SqxQtXgbWwc0zoN8ApCj2HmmdBvgFIUtQhCEDFrfDVnbU+Sb8ZVnwhtGZTB2rLjKAN8qel8Q8+zNlJATZtAITbqyybHi4I45RHVgmzX2oLBr13nKsFoI0rr2tdFigBQBa0rLUuidCQsUcWhdCujvpzMSZoXLqqbzlx30+wiU80aio5EhdCtC7HLaLQwNvNw1qHa7SAx14PJMKTaKsgXmJB23KFbKxDTyvD0Tp3naz3BG1g03En/ANj/AAYtTStQOBCyHA5rjSe7W57uy4f4rVsZAGdygbjPaon6aVYMqXJqob1zSdA3GPvuXBqCdoVxLm01YC0mQKcUGf1crtN3dCxtoznOgaYA61vqFPNDWjAADsuV8sfy36jJoSIWjxtvYOaZ0G+AUhR7BzTOg3wCkKWoQhCCi4Xj8AHU4ea8/rWrNXp+WcncfRdTBgkck6iMJXl+UeBuUCSBSaRrD2X7pM9ymtvx2Semv5suhlkReQqmpwJt4MuoVDuh3gVHtFgrUOco1Gn+ppA7wosabFycqhxuK6daDGCom5azfhhdty7OJUK8W3tDtRXPtT9AKisy4IxCfbl1sYhDEptrfqK6Fuf8qrK/Cdgvzgqy0cOmtwxXTxq6dtcNCDleMSsBX4cOcYa0lPWcW20e7TDQdLj5LvpsbGtwij4gq+rwta2c54AUGjwJru5yvm7GNHi6U4f4dUD7/GP2lx8AoXD9m/iCzOgHP2NBJ7leWTLj6xB4l7RrcQ3ux7lWWTg+yjApchTOW3aFz5X+Hci4LyReYjUuX2cOuOcRIkEGNqr2W/Q65Oe2C4gnEaTrCrdcz9J9Ci1mc1oDQBAAEAY4AKQx0xGi+dFyrbPbZc86hipoqgi8k7zcqRrs1biRtI8AkqsgHonzvTb3SY1ru0uJ0aIOFx1XqnK7ybZg6swQMQTcNF/ktbZfdasvwZoTUe8hxAAaOVpN5+LYO1aezvBAgQJgK59MPyX1lUJJSq3mbiwc0zoN8An0xYeaZ0GeAT6lqEIQgEIQgFy9gIgiQcQbx2JUIM/lfgZY6jHF1BgMEy2WH+27uXmuVuBlIE5jnjG6QfJexZQ5p25eb5ctYaV2cyuXqz6ea5UsBpTy5jRgVnK2UqmAuWwyo7PJka9f79iq/wCVjT3f7T4Q/wAl/bPC1h3vEt7YVlYMkNf8QT1XIYOAj73qPTyU4HkOhcvC5+Sfy0lkyEKcERO1W1ntz6d0LKWfKNemYMOjV6Kzs3CZpEG47VnebG3PfNaalwhnFS6eWGnSsrVc0iZF+1NZpHuu6iVDRtPaWlGcsW23VGm9S6GX3DHQuY7rR1ADoUd1nF2OI8Qodn4Qtcp9O3teEx3RRs5BqQdGncp1ma+7Smqb2Rh3nvvVhQrjQFUcTbLZ/iKhZTrRJ7xin6tqgeKgZOHHWumzETnOGxvK8loj69rX5DyfmUGh0lx5Tgdbr4IGoQOpWQN4SGUgBlU81uspKEkJFTFIo+63cPBdoQuKCEIQKkQhAFBQhAzavcKymUcT96UIXUVW+qGaPvSEIVRxHrYneUlm0IQg7ZiNyhWnzCEJXYfoYJ1qELF6IdCZOKEI66pqXQSoXHUg4KXRwSIXY7/Dp+BS5H5/9LvJCFUR19L1KEiF1ir0IQqQ/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pic>
        <p:nvPicPr>
          <p:cNvPr id="2055" name="Picture 7"/>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410200" y="1447800"/>
            <a:ext cx="3305894" cy="4953000"/>
          </a:xfrm>
          <a:prstGeom prst="rect">
            <a:avLst/>
          </a:prstGeom>
          <a:noFill/>
          <a:ln w="9525">
            <a:noFill/>
            <a:miter lim="800000"/>
            <a:headEnd/>
            <a:tailEnd/>
          </a:ln>
        </p:spPr>
      </p:pic>
      <p:sp>
        <p:nvSpPr>
          <p:cNvPr id="17" name="Rectangle 16"/>
          <p:cNvSpPr/>
          <p:nvPr/>
        </p:nvSpPr>
        <p:spPr>
          <a:xfrm>
            <a:off x="914400" y="1676400"/>
            <a:ext cx="304800" cy="3048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C00000"/>
              </a:solidFill>
            </a:endParaRPr>
          </a:p>
        </p:txBody>
      </p:sp>
      <p:sp>
        <p:nvSpPr>
          <p:cNvPr id="18" name="TextBox 17"/>
          <p:cNvSpPr txBox="1"/>
          <p:nvPr/>
        </p:nvSpPr>
        <p:spPr>
          <a:xfrm>
            <a:off x="1295400" y="1600200"/>
            <a:ext cx="5920916" cy="369332"/>
          </a:xfrm>
          <a:prstGeom prst="rect">
            <a:avLst/>
          </a:prstGeom>
          <a:noFill/>
        </p:spPr>
        <p:txBody>
          <a:bodyPr wrap="none" rtlCol="0">
            <a:spAutoFit/>
          </a:bodyPr>
          <a:lstStyle/>
          <a:p>
            <a:r>
              <a:rPr lang="en-CA" dirty="0" smtClean="0"/>
              <a:t>Visit during your scheduled class time on April 3</a:t>
            </a:r>
            <a:r>
              <a:rPr lang="en-CA" baseline="30000" dirty="0" smtClean="0"/>
              <a:t>rd</a:t>
            </a:r>
            <a:r>
              <a:rPr lang="en-CA" dirty="0" smtClean="0"/>
              <a:t> or 4</a:t>
            </a:r>
            <a:r>
              <a:rPr lang="en-CA" baseline="30000" dirty="0" smtClean="0"/>
              <a:t>th</a:t>
            </a:r>
            <a:r>
              <a:rPr lang="en-CA" dirty="0" smtClean="0"/>
              <a:t> </a:t>
            </a:r>
            <a:endParaRPr lang="en-CA" dirty="0"/>
          </a:p>
        </p:txBody>
      </p:sp>
      <p:sp>
        <p:nvSpPr>
          <p:cNvPr id="19" name="Rectangle 18"/>
          <p:cNvSpPr/>
          <p:nvPr/>
        </p:nvSpPr>
        <p:spPr>
          <a:xfrm>
            <a:off x="914400" y="2362200"/>
            <a:ext cx="304800" cy="304800"/>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C00000"/>
              </a:solidFill>
            </a:endParaRPr>
          </a:p>
        </p:txBody>
      </p:sp>
      <p:sp>
        <p:nvSpPr>
          <p:cNvPr id="20" name="Rectangle 19"/>
          <p:cNvSpPr/>
          <p:nvPr/>
        </p:nvSpPr>
        <p:spPr>
          <a:xfrm>
            <a:off x="914400" y="3200400"/>
            <a:ext cx="304800" cy="3048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C00000"/>
              </a:solidFill>
            </a:endParaRPr>
          </a:p>
        </p:txBody>
      </p:sp>
      <p:sp>
        <p:nvSpPr>
          <p:cNvPr id="21" name="TextBox 20"/>
          <p:cNvSpPr txBox="1"/>
          <p:nvPr/>
        </p:nvSpPr>
        <p:spPr>
          <a:xfrm>
            <a:off x="1371601" y="2286000"/>
            <a:ext cx="4114800" cy="2862322"/>
          </a:xfrm>
          <a:prstGeom prst="rect">
            <a:avLst/>
          </a:prstGeom>
          <a:noFill/>
        </p:spPr>
        <p:txBody>
          <a:bodyPr wrap="square" rtlCol="0">
            <a:spAutoFit/>
          </a:bodyPr>
          <a:lstStyle/>
          <a:p>
            <a:r>
              <a:rPr lang="en-CA" dirty="0" smtClean="0"/>
              <a:t>Visit as often as you wish from your home computer from April 6</a:t>
            </a:r>
            <a:r>
              <a:rPr lang="en-CA" baseline="30000" dirty="0" smtClean="0"/>
              <a:t>th</a:t>
            </a:r>
            <a:r>
              <a:rPr lang="en-CA" dirty="0" smtClean="0"/>
              <a:t> to 30</a:t>
            </a:r>
            <a:r>
              <a:rPr lang="en-CA" baseline="30000" dirty="0" smtClean="0"/>
              <a:t>th</a:t>
            </a:r>
            <a:r>
              <a:rPr lang="en-CA" dirty="0" smtClean="0"/>
              <a:t>.</a:t>
            </a:r>
          </a:p>
          <a:p>
            <a:endParaRPr lang="en-CA" dirty="0" smtClean="0"/>
          </a:p>
          <a:p>
            <a:r>
              <a:rPr lang="en-CA" dirty="0" smtClean="0"/>
              <a:t>Hone your job search skills by </a:t>
            </a:r>
          </a:p>
          <a:p>
            <a:r>
              <a:rPr lang="en-CA" dirty="0" smtClean="0"/>
              <a:t>applying to have a practice interview</a:t>
            </a:r>
          </a:p>
          <a:p>
            <a:r>
              <a:rPr lang="en-CA" dirty="0" smtClean="0"/>
              <a:t>with an HR professional.</a:t>
            </a:r>
          </a:p>
          <a:p>
            <a:endParaRPr lang="en-CA" dirty="0" smtClean="0"/>
          </a:p>
          <a:p>
            <a:r>
              <a:rPr lang="en-CA" dirty="0" smtClean="0"/>
              <a:t>This will get your résumé ready for your summer job search and provide you with valuable coaching tips!</a:t>
            </a:r>
            <a:endParaRPr lang="en-CA" dirty="0"/>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1" name="AutoShape 19"/>
          <p:cNvSpPr>
            <a:spLocks noChangeArrowheads="1"/>
          </p:cNvSpPr>
          <p:nvPr/>
        </p:nvSpPr>
        <p:spPr bwMode="auto">
          <a:xfrm rot="10800000" flipH="1">
            <a:off x="533400" y="6553200"/>
            <a:ext cx="304800" cy="304800"/>
          </a:xfrm>
          <a:prstGeom prst="rtTriangle">
            <a:avLst/>
          </a:prstGeom>
          <a:solidFill>
            <a:schemeClr val="bg1"/>
          </a:solidFill>
          <a:ln w="9525">
            <a:noFill/>
            <a:miter lim="800000"/>
            <a:headEnd/>
            <a:tailEnd/>
          </a:ln>
          <a:effectLst/>
        </p:spPr>
        <p:txBody>
          <a:bodyPr wrap="none" anchor="ctr"/>
          <a:lstStyle/>
          <a:p>
            <a:endParaRPr lang="en-US"/>
          </a:p>
        </p:txBody>
      </p:sp>
      <p:sp>
        <p:nvSpPr>
          <p:cNvPr id="3093" name="AutoShape 21"/>
          <p:cNvSpPr>
            <a:spLocks noChangeArrowheads="1"/>
          </p:cNvSpPr>
          <p:nvPr/>
        </p:nvSpPr>
        <p:spPr bwMode="auto">
          <a:xfrm rot="16200000" flipH="1">
            <a:off x="76200" y="6553200"/>
            <a:ext cx="304800" cy="304800"/>
          </a:xfrm>
          <a:prstGeom prst="rtTriangle">
            <a:avLst/>
          </a:prstGeom>
          <a:solidFill>
            <a:schemeClr val="bg1"/>
          </a:solidFill>
          <a:ln w="9525">
            <a:noFill/>
            <a:miter lim="800000"/>
            <a:headEnd/>
            <a:tailEnd/>
          </a:ln>
          <a:effectLst/>
        </p:spPr>
        <p:txBody>
          <a:bodyPr wrap="none" anchor="ctr"/>
          <a:lstStyle/>
          <a:p>
            <a:endParaRPr lang="en-US"/>
          </a:p>
        </p:txBody>
      </p:sp>
      <p:pic>
        <p:nvPicPr>
          <p:cNvPr id="15" name="Picture 14" descr="Job Fest 2012 logo.jpg"/>
          <p:cNvPicPr>
            <a:picLocks noChangeAspect="1"/>
          </p:cNvPicPr>
          <p:nvPr/>
        </p:nvPicPr>
        <p:blipFill>
          <a:blip r:embed="rId3" cstate="print"/>
          <a:srcRect l="6668" t="21429" r="8334" b="70408"/>
          <a:stretch>
            <a:fillRect/>
          </a:stretch>
        </p:blipFill>
        <p:spPr>
          <a:xfrm>
            <a:off x="533400" y="0"/>
            <a:ext cx="7772400" cy="685800"/>
          </a:xfrm>
          <a:prstGeom prst="rect">
            <a:avLst/>
          </a:prstGeom>
        </p:spPr>
      </p:pic>
      <p:pic>
        <p:nvPicPr>
          <p:cNvPr id="16" name="Picture 15" descr="Job Fest 2012 logo.jpg"/>
          <p:cNvPicPr>
            <a:picLocks noChangeAspect="1"/>
          </p:cNvPicPr>
          <p:nvPr/>
        </p:nvPicPr>
        <p:blipFill>
          <a:blip r:embed="rId3" cstate="print"/>
          <a:srcRect l="33334" t="67347" b="22449"/>
          <a:stretch>
            <a:fillRect/>
          </a:stretch>
        </p:blipFill>
        <p:spPr>
          <a:xfrm>
            <a:off x="3048000" y="6096000"/>
            <a:ext cx="6096000" cy="762000"/>
          </a:xfrm>
          <a:prstGeom prst="rect">
            <a:avLst/>
          </a:prstGeom>
        </p:spPr>
      </p:pic>
      <p:pic>
        <p:nvPicPr>
          <p:cNvPr id="14" name="Picture 13" descr="Job Fest 2012 logo.jpg"/>
          <p:cNvPicPr>
            <a:picLocks noChangeAspect="1"/>
          </p:cNvPicPr>
          <p:nvPr/>
        </p:nvPicPr>
        <p:blipFill>
          <a:blip r:embed="rId3" cstate="print">
            <a:clrChange>
              <a:clrFrom>
                <a:srgbClr val="FFFFFF"/>
              </a:clrFrom>
              <a:clrTo>
                <a:srgbClr val="FFFFFF">
                  <a:alpha val="0"/>
                </a:srgbClr>
              </a:clrTo>
            </a:clrChange>
          </a:blip>
          <a:srcRect t="29592" b="32653"/>
          <a:stretch>
            <a:fillRect/>
          </a:stretch>
        </p:blipFill>
        <p:spPr>
          <a:xfrm>
            <a:off x="304800" y="5867400"/>
            <a:ext cx="2875005" cy="886460"/>
          </a:xfrm>
          <a:prstGeom prst="rect">
            <a:avLst/>
          </a:prstGeom>
        </p:spPr>
      </p:pic>
      <p:sp>
        <p:nvSpPr>
          <p:cNvPr id="2050" name="AutoShape 2" descr="data:image/jpeg;base64,/9j/4AAQSkZJRgABAQAAAQABAAD/2wCEAAkGBhQSEBUUExQVFBUVFxQVFhgYGBgXFxkdFR8VFBkWGBUXHSYgGCIjJRUVHy8gIycpLCwuFR8xNTAqNyYrLCkBCQoKDgwOFw8PGiocHx8qKSkpKSwpNSkrKSopNikzKSkpKTYpKSkpNSksKSw1KSksKSkpKSksLCksLCwpLCkpLP/AABEIAOEA4QMBIgACEQEDEQH/xAAcAAABBQEBAQAAAAAAAAAAAAAAAQMEBQYCBwj/xABBEAABAwEDBgsGBAYCAwAAAAABAAIRAwQhMQUSQVFhcQYTIjNygZGhscHRFDJCUpLwI1OC4QcVYqKy8cLSFkNj/8QAGAEBAQEBAQAAAAAAAAAAAAAAAAIDAQT/xAAhEQEBAQEBAAICAgMAAAAAAAAAARECIRIxA1FBYRMykf/aAAwDAQACEQMRAD8A9hsdjZxbOQz3W/C3UNifbYafyM+lvoksXNM6DPAIqOdnGJAgRAnXKDv2Cn+Wz6W+iPYKf5bPpb6Jo1HX8o3aC0BAqOuvN83ABA77BT/LZ9LfRHsFP8tn0t9ElOsdN4wwgg7QpCCP7BT/AC2fS30R7BT/AC2fS30UhCCP7BT/AC2fS30R7DT/AC2fS30T6EEf2Gn+Wz6W+iPYaf5bPpb6KRCRAx7DT+Rn0t9FxVoUmiSxg/SOwCL1KVJlvLdOzB1R95ghjdN17js3/wBKCFlnL9CjdxYBiY4ts/t1hYXLfDom5ma0aDmM0bQL41GDCTLeUDWcXkxnC8aBpDxrGg7lh8oOLXOGLSb9h19etRa7ifXy29zjyrzjfr0jZpmFB/mTyc1zrxgbxOnQcdirmVDgcQSAe+Ds9UtopzDrwQb/AF+96jVYke0F08pwIvPKPbu2jrAWiyFwzrWd7WQHwPceA7POJEnAkG4j5Y0rPtpEwW3OGI0X3SNhwO1SRQFZjY5N/JOljx8B2T49nJVY944O5Xs9spCpTaybs5pa2RPVhtVp7Iz5GfS30XinArK77PaLrviLe6owjeJHUvbqFYPaHC8OAI61rzdZ2Y49kZ8jPpb6I9kZ8jPpb6J5IqcM+yM+Rn0t9EnsjPkZ9LfRPpEDPsrPkZ9LfRAsrJ9xn0t9E6huIQYriW/K3sCF0hUybSw80zoM8ApATFh5pnQZ4BLWaSRGF+BjUpauLRi7c3/kkoYt3O8ly4YzMwMTOv8AdDZ5MTMHCNmvqQLWxd+ntu/ZSKz4gDE/ZKaZROm4TN5kk7V1V94bj4hBy2qc1uBJm87NyXjXSJi8xpXLWEtaQJidmK6FN0i6IM4/sgfKEqRAIQhA3VJi67bqXlWVbaa9d7SCQL5mZGmTojDqOten5SeRSdAkkQOu7zXktpYaVpqSWGnF+hzSJHZgMdA2qenYost2Z9NoLOU0e64dhYYwNw7AdJVRVcKomMRDth9DjsIK09nzTUJpVQ5pIz6ZNxBuMie/WoNsyA5lVwbcJJbJu1x99yxtaTlm69nzbzeLg7docpFKhncnSO8fCdqlUbQyo409IMRon5dxvjemqdmLHQMWHkjW3S3zG1c/p3BZbISJjlNDrt3vMv1jDarOlk+ahAweA4dIeuHXsXVIgG64PjNOpwF27QDuTtlrkQfldIGrRH6SD2qp6JtKyctj/ikB20G8O64AO2V6VwTtcsdTPwkx9968+ttXMeLriM5p3/iNHZnDexbXIF1YkYODXDaHCfXsVczKnr2NWkKVC1ZkSJUIOUoxCENxQYtCWEKmTaWHmmdBngFIUew80zoN8ApClqi2jF25v/JJQxbud5LqtTJJgCCAMdU+qKNNwIkCADp1x6IJK4qU5HgdS7QgicTHwzujwJQLNOIgd57MFLQgEIQgRCVIgYtrwKbi7AAkzqAMryu15GFTKDYcWB7JdffmsHKGN2DAekvT8qWbjKeafdMFw1gcrN64AOwleTcJbeaNupO/+maejVApu7M4O/Sp6qoLVYrEy0Di3sY4HAOuuxEFT8rU86lxgvEaNYAVJlPgc0cWSXgyX1LiCTJLcwgx7sNMglajIWT4szmkGHOMTsH7jsXMejivOLRnvObTaC8mBI13Yqyr2J4cW1Bm1GRJIOa7ESDtuO46wtWODoDpAH3pBTjshAwc2HDSovMX17WPoM4xjmxBucRq0AjcbjsJ2LmziawBuz7j0jMO3zmHtWz/AJCJzgM147CDiP2VDl/JZY9jmi8yOtvKafEdYU+ovJ23ML7JQq6abnUn/pN0/UeoLeZDpji6btQidgMAdQWKyVbm1KFWm73nNs9a/DOni3Y9HvW34NCLOAdDi09Ra1axhWiCVI1sJVaCFCVIgRAxCVDcQgxaEIVMm0sHNM6DfAKQo9g5pnQb4BSFLUIQhAIQhAIQhAIQhAJEqEHFTA7ivHP4iWRwh4+GoHTsEr2RwkLI8KslBzCIx8zCjueK5pmtZs8N1RjsxUq0UwxrW3AZs9t6hcHbVn2WHmHUwWO3t5M9Yg9az2WrNXeXPbWhs8njA0AaCAbiQdRnYm+NuPaurTaw0EyCACcdV6lWevcJu0rFWHIdBr+NqPDquJjOcBuklXgyg0XtqggbCD2HFcu/eN7PGhcQVTZcsHGFjRjFXDax0HtQ63wwOGB7FNyZUzntdv8AAp9sb48wdlItqNIuzqNNx6wXHyu2L1bgzaM+nUAxBD/rzSfNeS8J7KKVodTb8IzAdjRcewhekcDbR+I4wb2MadzcPE9icsum/SJQbh1JCtGYSJUhQCG4hCG4oMWhLCFTJs7BzTOg3wCkKPYOaZ0G+AUhS1CEIQCEIQCEIQCEIQCEIQIoGVqOc0DWR6qem6rJx0XoMBZqfFWlzT7tQNkbSXQe5VfCfJrnuL3VM1oObAAuAEQJN03nDSrfhfSc3lNF4IcP0HOA8B1qPbTxggxt0x+4gj9Kzlxtx1llYhmVKNNwa2iXuBgF5c7HSJkBaiy1iWkuAEg3X/7VPWFMVbgMbjibvBThawcI1fupvVr1ddeHKPN5kEAmBsVhTtwotBF5mGjWcY7lU2y2tbG26BiU7k6kahD34/CNDfU7UnjD7UnDDJ+fag5g5zi2g684MIP0iOpbLgQ69xi5zxG4clv+M/qUV1iDgx594F0foDo8YVvwRs0Ek4Ogj9ILfQKuWfTapEoNyFoyIkKVIUAhuIQgYhBjJQhCpk2dg5pnQb4BSFHsHNM6DfAKQpahCEIBCEIBCEIBCEIBCEEoEKRwXSQoM7luzySTENhzu3D/ACP6QvNMi2ipUtlannXOZUqRtzhcDokPnqC9G4aWoNstVrfeIvOjdtOwLzfgrZXfzFrsfwagdoxDRpxvprK/7Ln0qcutrUnE5jhtg364hVtgyxWqPzaYJN15uA3/AHoXpVvYHSCJx3iNao6Nkax8tbErl8bcy0ZPyNHKe7jH6SbgNjQMFdUY0XJKNAkXKQyjF5XF4U1IaLsJI++sdiuuDnuUt72+JHksrlm0w1rW+865sfes9y13BazFrGtOguPkr5use5jSBCELRiRIUqQoBAxCEDEIMYhCFbJs7BzTOg3wCkKPYeaZ0G+AUhQ1CEIQCEIQCEIQCEJi01oEaSgatFuAuGMx1qpq25znAE3GJ2OaeV2jxSW20AOAwzgY3tvLd+kdah1KwJn5gO33SuptNjL9UF4Drmuc0HcVWcIOGtZlANaRn1XQ0jEAe867dHap3szS3HE9pN5P3qUV2R2VKnGO0DNaNAA1JgxvCfK9Q0mEgOL3mS7SRBi7DGVM4E5JLXVLRUHKeDAxho5JuIu1q/dk5hEOZnAVHFuGNwwU2jQDSYaQ3NIGGOOgqfjN1Xy8RLZi0jSPCCPEqFmCf2VhVoOlrwJpxBGlpulwGq6CNGOBMN1bCdCx6mV6+LLHdnIXdZspmzMMwp9nsT3XhpKSaq2RGyVYAbQ11SCBMbNg1LS0a0OIgQYzLsGjSZ1xnbjsUaz5KgS/s/7a1zUtEmJ2Ts9FtxzkeX8nW3xd0bTnCQLro3EAz96k4ypP34KisuUg5zmgfh0gLtLnHAbktXKjzqG5VjPV8kWcNtfPvFP2fKJBg6da7hq8QMQotmtgNwUoYqXWMQiUKmTZ2DmmdBvgFIUewc0zoN8ApClqEIQgEIQgEIQgRxhVNtryVLtte5U9pqSJIXY5VdlV8jGBILXaWuGE94OwqI2tnOAFxIJOwXDtmR1FSLW+7WCMfI+qqbJUArv1ZjIxnGoXdstXUrSm4nNAPwzJBPyz3HvUloIIEjVhGgnXsTFkZcwiLmwZMXnNOrYny4kic24zjsI1bUdMsvjpv8Y8lJc1RaDuSzWRPbLvNSJN/wDtAEJnjQNCcLvv7xTD6QOGOOP2EzSWz6ccZfIF571YWGuQZNw0qJRogGSTPcnXX7kNSa9tc87PvUo03nqC7BnBc0xA23ldESzXB411PBSpTDRfvc8+ATx1a9a7jhouvxxI3wE46qANepRDWEki+TA6tC7pnrdq0DSuixs1Z+4felXtlqyAs2xs4mfDqVtYLTD2t1/7U12M+hKkXENpYOaZ0G+AUhR7DzTOg3wCkKWoQhCAQhCAWb4S8KuIq0rPSZxterJDA6IaLs5xi4ehOhaJ1QDEgLD23KVns9rdVq02069QZhqEznNuAzSTAFzcIwvXLcVzzevpY0xapBq1KON7KdMwBqz3OknbA3Iq1Cbx1hPe2MeBBmVUV7b7NVl7jxdQtaDjmuNwBjQ7uO9c+WKnOhrmOvbuIvHa03hU4pn2l98XUzt5Odo2lzRtgq+t9IY94xG0FUNgdNetJkhzGDc1rXdXvnsVzrfGfXGeroCB7jTtuHcVy+yyCIbfcIAx3+QTlOqISsImcF1JC0AgaGiB1ABdz1ymovOEIYepdcFR17d967rGIUR/ON6/IJy1VTcLgdF3gdCByhfJvvu6k/mwmBVzWrkV9ejzQSVyBjP32JsO8gugbsOvBdgYJvwvjxMpq1181piZwGnlOuETtTpeBJ1eV6i2VnGEEi4cqNrvQHtcdS6O7LQgCTcLibyBsE+OJxUukWi5oJ8+tdijp5IO6T3oLDpPZcmjtlS+/sTza/La4aCNXWo7d0JxovC4K7jQhV8IXGevSbDzTOg3wCkKPYOaZ0G+AUhQ3CEIQCQlKmLaeQdoQVOXLY5t9KHGLxMAjeqinl+nUGZUZmu+V4F+7Q7qXT8qgOLaozdDZ907jhOzFR7fk9tVsgQdBGtZ9W/w355n1f8Apqvk1rDxlFhEe9TaSA4bGzAcMR2aZE20UadrsxAILXtuIvjSCDrBg9Sh5C42Xirnck5rboa4Yz/Ue5WVCg2nIaA0G+4QOwJydW7/AHFdk60OqWch7SKjCWuB1tuu2HQszwatXGV7Q7QarwL/AJeR/wAVtK7w10z7yyFlsjaFtrMbGbUiq0dInOA3GeoquZ65+T61ohtPZ+ycdU0DwUduA/ddgbFo8xxrv3XYddoKbBuvI80mfoPifMKsDAd+ILouXdeC8RoTDX/j6MB5paLpqPOowuUSuudSDPlC5JvAF/V3XpdI2D7vXaOnGTGgdaDh9+ARTZA0dybeDP35IIOW62bReBi6GN2l5DYH1HsUrJtmIaM8kk33S0a7gOvFUVqrcbb2Uhe2gw1H7Xv5DQdwzz1rU0W3LLvr3Ho/HzM2uallB0vG6o8eDk0ywv8Ahr1RsdmPH9zZ71Mcbk3Qdep1r8ZYr8oe1sbNN1Cpsex7Cf1NeR3LC5a/ipbLMS19notcLoPGf9r+pemWk3Lyf+MFMZtE/EXPHUAD59678rrPrifHUn/zOt8rP7vVCo8w6ihavG+lrDzTOg3wCkKPYeaZ0G+AUhQ2CEIQCg26poU1zoCo7XaLygiWqk0yCAZ0FQqNAMPJcQPlxHVN4TdotqYFcnQsbfXo5lz1Y+0rmpbLsFEa86U4ubVZEW01ZbujuWTynaj/ADBh0cUB/c70C2L6AKpsocEm1Kwqio4Oa3Ni4iLz5qub6517MifZ60gd2nrT+cJlQ6VkqMEe93eITzHOHwu7QtpY815v6PF2r78krHmCm51g9eCSlW0Qez0V7E5TFNw46bsB5p6gfeN5vPiooqRXmCBGJBjtTza1zsNOB61zTDoq6/vsXYdOgGVV06rvlPYVLzyM2Q7B03HZcmmVLdVgeSjWi2gDdJOjDams2q8HNbAOl5j+2CfBU2W+Ddd9Fw40AEcrNa6SNInOw2QuXqLnFqLwJtHHVLTWxz6oaNzAI/zW5olYrgJYBRpOaDI4xxwj4Wbdi2dMrG3fXpnOTD7jKjm4qRKZqJfVRw+pcqt/AhmUKzHVXRTokyB7zi+LgdA5N5/2J9UXK74L04Y463+AHqu87qfy+csr/wCOWf8AKHa71SqxQtXgbWwc0zoN8ApCj2HmmdBvgFIUtQhCEDFrfDVnbU+Sb8ZVnwhtGZTB2rLjKAN8qel8Q8+zNlJATZtAITbqyybHi4I45RHVgmzX2oLBr13nKsFoI0rr2tdFigBQBa0rLUuidCQsUcWhdCujvpzMSZoXLqqbzlx30+wiU80aio5EhdCtC7HLaLQwNvNw1qHa7SAx14PJMKTaKsgXmJB23KFbKxDTyvD0Tp3naz3BG1g03En/ANj/AAYtTStQOBCyHA5rjSe7W57uy4f4rVsZAGdygbjPaon6aVYMqXJqob1zSdA3GPvuXBqCdoVxLm01YC0mQKcUGf1crtN3dCxtoznOgaYA61vqFPNDWjAADsuV8sfy36jJoSIWjxtvYOaZ0G+AUhR7BzTOg3wCkKWoQhCCi4Xj8AHU4ea8/rWrNXp+WcncfRdTBgkck6iMJXl+UeBuUCSBSaRrD2X7pM9ymtvx2Semv5suhlkReQqmpwJt4MuoVDuh3gVHtFgrUOco1Gn+ppA7wosabFycqhxuK6daDGCom5azfhhdty7OJUK8W3tDtRXPtT9AKisy4IxCfbl1sYhDEptrfqK6Fuf8qrK/Cdgvzgqy0cOmtwxXTxq6dtcNCDleMSsBX4cOcYa0lPWcW20e7TDQdLj5LvpsbGtwij4gq+rwta2c54AUGjwJru5yvm7GNHi6U4f4dUD7/GP2lx8AoXD9m/iCzOgHP2NBJ7leWTLj6xB4l7RrcQ3ux7lWWTg+yjApchTOW3aFz5X+Hci4LyReYjUuX2cOuOcRIkEGNqr2W/Q65Oe2C4gnEaTrCrdcz9J9Ci1mc1oDQBAAEAY4AKQx0xGi+dFyrbPbZc86hipoqgi8k7zcqRrs1biRtI8AkqsgHonzvTb3SY1ru0uJ0aIOFx1XqnK7ybZg6swQMQTcNF/ktbZfdasvwZoTUe8hxAAaOVpN5+LYO1aezvBAgQJgK59MPyX1lUJJSq3mbiwc0zoN8An0xYeaZ0GeAT6lqEIQgEIQgFy9gIgiQcQbx2JUIM/lfgZY6jHF1BgMEy2WH+27uXmuVuBlIE5jnjG6QfJexZQ5p25eb5ctYaV2cyuXqz6ea5UsBpTy5jRgVnK2UqmAuWwyo7PJka9f79iq/wCVjT3f7T4Q/wAl/bPC1h3vEt7YVlYMkNf8QT1XIYOAj73qPTyU4HkOhcvC5+Sfy0lkyEKcERO1W1ntz6d0LKWfKNemYMOjV6Kzs3CZpEG47VnebG3PfNaalwhnFS6eWGnSsrVc0iZF+1NZpHuu6iVDRtPaWlGcsW23VGm9S6GX3DHQuY7rR1ADoUd1nF2OI8Qodn4Qtcp9O3teEx3RRs5BqQdGncp1ma+7Smqb2Rh3nvvVhQrjQFUcTbLZ/iKhZTrRJ7xin6tqgeKgZOHHWumzETnOGxvK8loj69rX5DyfmUGh0lx5Tgdbr4IGoQOpWQN4SGUgBlU81uspKEkJFTFIo+63cPBdoQuKCEIQKkQhAFBQhAzavcKymUcT96UIXUVW+qGaPvSEIVRxHrYneUlm0IQg7ZiNyhWnzCEJXYfoYJ1qELF6IdCZOKEI66pqXQSoXHUg4KXRwSIXY7/Dp+BS5H5/9LvJCFUR19L1KEiF1ir0IQqQ/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2052" name="AutoShape 4" descr="data:image/jpeg;base64,/9j/4AAQSkZJRgABAQAAAQABAAD/2wCEAAkGBhQSEBUUExQVFBUVFxQVFhgYGBgXFxkdFR8VFBkWGBUXHSYgGCIjJRUVHy8gIycpLCwuFR8xNTAqNyYrLCkBCQoKDgwOFw8PGiocHx8qKSkpKSwpNSkrKSopNikzKSkpKTYpKSkpNSksKSw1KSksKSkpKSksLCksLCwpLCkpLP/AABEIAOEA4QMBIgACEQEDEQH/xAAcAAABBQEBAQAAAAAAAAAAAAAAAQMEBQYCBwj/xABBEAABAwEDBgsGBAYCAwAAAAABAAIRAwQhMQUSQVFhcQYTIjNygZGhscHRFDJCUpLwI1OC4QcVYqKy8cLSFkNj/8QAGAEBAQEBAQAAAAAAAAAAAAAAAAIDAQT/xAAhEQEBAQEBAAICAgMAAAAAAAAAARECIRIxA1FBYRMykf/aAAwDAQACEQMRAD8A9hsdjZxbOQz3W/C3UNifbYafyM+lvoksXNM6DPAIqOdnGJAgRAnXKDv2Cn+Wz6W+iPYKf5bPpb6Jo1HX8o3aC0BAqOuvN83ABA77BT/LZ9LfRHsFP8tn0t9ElOsdN4wwgg7QpCCP7BT/AC2fS30R7BT/AC2fS30UhCCP7BT/AC2fS30R7DT/AC2fS30T6EEf2Gn+Wz6W+iPYaf5bPpb6KRCRAx7DT+Rn0t9FxVoUmiSxg/SOwCL1KVJlvLdOzB1R95ghjdN17js3/wBKCFlnL9CjdxYBiY4ts/t1hYXLfDom5ma0aDmM0bQL41GDCTLeUDWcXkxnC8aBpDxrGg7lh8oOLXOGLSb9h19etRa7ifXy29zjyrzjfr0jZpmFB/mTyc1zrxgbxOnQcdirmVDgcQSAe+Ds9UtopzDrwQb/AF+96jVYke0F08pwIvPKPbu2jrAWiyFwzrWd7WQHwPceA7POJEnAkG4j5Y0rPtpEwW3OGI0X3SNhwO1SRQFZjY5N/JOljx8B2T49nJVY944O5Xs9spCpTaybs5pa2RPVhtVp7Iz5GfS30XinArK77PaLrviLe6owjeJHUvbqFYPaHC8OAI61rzdZ2Y49kZ8jPpb6I9kZ8jPpb6J5IqcM+yM+Rn0t9EnsjPkZ9LfRPpEDPsrPkZ9LfRAsrJ9xn0t9E6huIQYriW/K3sCF0hUybSw80zoM8ApATFh5pnQZ4BLWaSRGF+BjUpauLRi7c3/kkoYt3O8ly4YzMwMTOv8AdDZ5MTMHCNmvqQLWxd+ntu/ZSKz4gDE/ZKaZROm4TN5kk7V1V94bj4hBy2qc1uBJm87NyXjXSJi8xpXLWEtaQJidmK6FN0i6IM4/sgfKEqRAIQhA3VJi67bqXlWVbaa9d7SCQL5mZGmTojDqOten5SeRSdAkkQOu7zXktpYaVpqSWGnF+hzSJHZgMdA2qenYost2Z9NoLOU0e64dhYYwNw7AdJVRVcKomMRDth9DjsIK09nzTUJpVQ5pIz6ZNxBuMie/WoNsyA5lVwbcJJbJu1x99yxtaTlm69nzbzeLg7docpFKhncnSO8fCdqlUbQyo409IMRon5dxvjemqdmLHQMWHkjW3S3zG1c/p3BZbISJjlNDrt3vMv1jDarOlk+ahAweA4dIeuHXsXVIgG64PjNOpwF27QDuTtlrkQfldIGrRH6SD2qp6JtKyctj/ikB20G8O64AO2V6VwTtcsdTPwkx9968+ttXMeLriM5p3/iNHZnDexbXIF1YkYODXDaHCfXsVczKnr2NWkKVC1ZkSJUIOUoxCENxQYtCWEKmTaWHmmdBngFIUew80zoN8ApClqi2jF25v/JJQxbud5LqtTJJgCCAMdU+qKNNwIkCADp1x6IJK4qU5HgdS7QgicTHwzujwJQLNOIgd57MFLQgEIQgRCVIgYtrwKbi7AAkzqAMryu15GFTKDYcWB7JdffmsHKGN2DAekvT8qWbjKeafdMFw1gcrN64AOwleTcJbeaNupO/+maejVApu7M4O/Sp6qoLVYrEy0Di3sY4HAOuuxEFT8rU86lxgvEaNYAVJlPgc0cWSXgyX1LiCTJLcwgx7sNMglajIWT4szmkGHOMTsH7jsXMejivOLRnvObTaC8mBI13Yqyr2J4cW1Bm1GRJIOa7ESDtuO46wtWODoDpAH3pBTjshAwc2HDSovMX17WPoM4xjmxBucRq0AjcbjsJ2LmziawBuz7j0jMO3zmHtWz/AJCJzgM147CDiP2VDl/JZY9jmi8yOtvKafEdYU+ovJ23ML7JQq6abnUn/pN0/UeoLeZDpji6btQidgMAdQWKyVbm1KFWm73nNs9a/DOni3Y9HvW34NCLOAdDi09Ra1axhWiCVI1sJVaCFCVIgRAxCVDcQgxaEIVMm0sHNM6DfAKQo9g5pnQb4BSFLUIQhAIQhAIQhAIQhAJEqEHFTA7ivHP4iWRwh4+GoHTsEr2RwkLI8KslBzCIx8zCjueK5pmtZs8N1RjsxUq0UwxrW3AZs9t6hcHbVn2WHmHUwWO3t5M9Yg9az2WrNXeXPbWhs8njA0AaCAbiQdRnYm+NuPaurTaw0EyCACcdV6lWevcJu0rFWHIdBr+NqPDquJjOcBuklXgyg0XtqggbCD2HFcu/eN7PGhcQVTZcsHGFjRjFXDax0HtQ63wwOGB7FNyZUzntdv8AAp9sb48wdlItqNIuzqNNx6wXHyu2L1bgzaM+nUAxBD/rzSfNeS8J7KKVodTb8IzAdjRcewhekcDbR+I4wb2MadzcPE9icsum/SJQbh1JCtGYSJUhQCG4hCG4oMWhLCFTJs7BzTOg3wCkKPYOaZ0G+AUhS1CEIQCEIQCEIQCEIQCEIQIoGVqOc0DWR6qem6rJx0XoMBZqfFWlzT7tQNkbSXQe5VfCfJrnuL3VM1oObAAuAEQJN03nDSrfhfSc3lNF4IcP0HOA8B1qPbTxggxt0x+4gj9Kzlxtx1llYhmVKNNwa2iXuBgF5c7HSJkBaiy1iWkuAEg3X/7VPWFMVbgMbjibvBThawcI1fupvVr1ddeHKPN5kEAmBsVhTtwotBF5mGjWcY7lU2y2tbG26BiU7k6kahD34/CNDfU7UnjD7UnDDJ+fag5g5zi2g684MIP0iOpbLgQ69xi5zxG4clv+M/qUV1iDgx594F0foDo8YVvwRs0Ek4Ogj9ILfQKuWfTapEoNyFoyIkKVIUAhuIQgYhBjJQhCpk2dg5pnQb4BSFHsHNM6DfAKQpahCEIBCEIBCEIBCEIBCEEoEKRwXSQoM7luzySTENhzu3D/ACP6QvNMi2ipUtlannXOZUqRtzhcDokPnqC9G4aWoNstVrfeIvOjdtOwLzfgrZXfzFrsfwagdoxDRpxvprK/7Ln0qcutrUnE5jhtg364hVtgyxWqPzaYJN15uA3/AHoXpVvYHSCJx3iNao6Nkax8tbErl8bcy0ZPyNHKe7jH6SbgNjQMFdUY0XJKNAkXKQyjF5XF4U1IaLsJI++sdiuuDnuUt72+JHksrlm0w1rW+865sfes9y13BazFrGtOguPkr5use5jSBCELRiRIUqQoBAxCEDEIMYhCFbJs7BzTOg3wCkKPYeaZ0G+AUhQ1CEIQCEIQCEIQCEJi01oEaSgatFuAuGMx1qpq25znAE3GJ2OaeV2jxSW20AOAwzgY3tvLd+kdah1KwJn5gO33SuptNjL9UF4Drmuc0HcVWcIOGtZlANaRn1XQ0jEAe867dHap3szS3HE9pN5P3qUV2R2VKnGO0DNaNAA1JgxvCfK9Q0mEgOL3mS7SRBi7DGVM4E5JLXVLRUHKeDAxho5JuIu1q/dk5hEOZnAVHFuGNwwU2jQDSYaQ3NIGGOOgqfjN1Xy8RLZi0jSPCCPEqFmCf2VhVoOlrwJpxBGlpulwGq6CNGOBMN1bCdCx6mV6+LLHdnIXdZspmzMMwp9nsT3XhpKSaq2RGyVYAbQ11SCBMbNg1LS0a0OIgQYzLsGjSZ1xnbjsUaz5KgS/s/7a1zUtEmJ2Ts9FtxzkeX8nW3xd0bTnCQLro3EAz96k4ypP34KisuUg5zmgfh0gLtLnHAbktXKjzqG5VjPV8kWcNtfPvFP2fKJBg6da7hq8QMQotmtgNwUoYqXWMQiUKmTZ2DmmdBvgFIUewc0zoN8ApClqEIQgEIQgEIQgRxhVNtryVLtte5U9pqSJIXY5VdlV8jGBILXaWuGE94OwqI2tnOAFxIJOwXDtmR1FSLW+7WCMfI+qqbJUArv1ZjIxnGoXdstXUrSm4nNAPwzJBPyz3HvUloIIEjVhGgnXsTFkZcwiLmwZMXnNOrYny4kic24zjsI1bUdMsvjpv8Y8lJc1RaDuSzWRPbLvNSJN/wDtAEJnjQNCcLvv7xTD6QOGOOP2EzSWz6ccZfIF571YWGuQZNw0qJRogGSTPcnXX7kNSa9tc87PvUo03nqC7BnBc0xA23ldESzXB411PBSpTDRfvc8+ATx1a9a7jhouvxxI3wE46qANepRDWEki+TA6tC7pnrdq0DSuixs1Z+4felXtlqyAs2xs4mfDqVtYLTD2t1/7U12M+hKkXENpYOaZ0G+AUhR7DzTOg3wCkKWoQhCAQhCAWb4S8KuIq0rPSZxterJDA6IaLs5xi4ehOhaJ1QDEgLD23KVns9rdVq02069QZhqEznNuAzSTAFzcIwvXLcVzzevpY0xapBq1KON7KdMwBqz3OknbA3Iq1Cbx1hPe2MeBBmVUV7b7NVl7jxdQtaDjmuNwBjQ7uO9c+WKnOhrmOvbuIvHa03hU4pn2l98XUzt5Odo2lzRtgq+t9IY94xG0FUNgdNetJkhzGDc1rXdXvnsVzrfGfXGeroCB7jTtuHcVy+yyCIbfcIAx3+QTlOqISsImcF1JC0AgaGiB1ABdz1ymovOEIYepdcFR17d967rGIUR/ON6/IJy1VTcLgdF3gdCByhfJvvu6k/mwmBVzWrkV9ejzQSVyBjP32JsO8gugbsOvBdgYJvwvjxMpq1181piZwGnlOuETtTpeBJ1eV6i2VnGEEi4cqNrvQHtcdS6O7LQgCTcLibyBsE+OJxUukWi5oJ8+tdijp5IO6T3oLDpPZcmjtlS+/sTza/La4aCNXWo7d0JxovC4K7jQhV8IXGevSbDzTOg3wCkKPYOaZ0G+AUhQ3CEIQCQlKmLaeQdoQVOXLY5t9KHGLxMAjeqinl+nUGZUZmu+V4F+7Q7qXT8qgOLaozdDZ907jhOzFR7fk9tVsgQdBGtZ9W/w355n1f8Apqvk1rDxlFhEe9TaSA4bGzAcMR2aZE20UadrsxAILXtuIvjSCDrBg9Sh5C42Xirnck5rboa4Yz/Ue5WVCg2nIaA0G+4QOwJydW7/AHFdk60OqWch7SKjCWuB1tuu2HQszwatXGV7Q7QarwL/AJeR/wAVtK7w10z7yyFlsjaFtrMbGbUiq0dInOA3GeoquZ65+T61ohtPZ+ycdU0DwUduA/ddgbFo8xxrv3XYddoKbBuvI80mfoPifMKsDAd+ILouXdeC8RoTDX/j6MB5paLpqPOowuUSuudSDPlC5JvAF/V3XpdI2D7vXaOnGTGgdaDh9+ARTZA0dybeDP35IIOW62bReBi6GN2l5DYH1HsUrJtmIaM8kk33S0a7gOvFUVqrcbb2Uhe2gw1H7Xv5DQdwzz1rU0W3LLvr3Ho/HzM2uallB0vG6o8eDk0ywv8Ahr1RsdmPH9zZ71Mcbk3Qdep1r8ZYr8oe1sbNN1Cpsex7Cf1NeR3LC5a/ipbLMS19notcLoPGf9r+pemWk3Lyf+MFMZtE/EXPHUAD59678rrPrifHUn/zOt8rP7vVCo8w6ihavG+lrDzTOg3wCkKPYeaZ0G+AUhQ2CEIQCg26poU1zoCo7XaLygiWqk0yCAZ0FQqNAMPJcQPlxHVN4TdotqYFcnQsbfXo5lz1Y+0rmpbLsFEa86U4ubVZEW01ZbujuWTynaj/ADBh0cUB/c70C2L6AKpsocEm1Kwqio4Oa3Ni4iLz5qub6517MifZ60gd2nrT+cJlQ6VkqMEe93eITzHOHwu7QtpY815v6PF2r78krHmCm51g9eCSlW0Qez0V7E5TFNw46bsB5p6gfeN5vPiooqRXmCBGJBjtTza1zsNOB61zTDoq6/vsXYdOgGVV06rvlPYVLzyM2Q7B03HZcmmVLdVgeSjWi2gDdJOjDams2q8HNbAOl5j+2CfBU2W+Ddd9Fw40AEcrNa6SNInOw2QuXqLnFqLwJtHHVLTWxz6oaNzAI/zW5olYrgJYBRpOaDI4xxwj4Wbdi2dMrG3fXpnOTD7jKjm4qRKZqJfVRw+pcqt/AhmUKzHVXRTokyB7zi+LgdA5N5/2J9UXK74L04Y463+AHqu87qfy+csr/wCOWf8AKHa71SqxQtXgbWwc0zoN8ApCj2HmmdBvgFIUtQhCEDFrfDVnbU+Sb8ZVnwhtGZTB2rLjKAN8qel8Q8+zNlJATZtAITbqyybHi4I45RHVgmzX2oLBr13nKsFoI0rr2tdFigBQBa0rLUuidCQsUcWhdCujvpzMSZoXLqqbzlx30+wiU80aio5EhdCtC7HLaLQwNvNw1qHa7SAx14PJMKTaKsgXmJB23KFbKxDTyvD0Tp3naz3BG1g03En/ANj/AAYtTStQOBCyHA5rjSe7W57uy4f4rVsZAGdygbjPaon6aVYMqXJqob1zSdA3GPvuXBqCdoVxLm01YC0mQKcUGf1crtN3dCxtoznOgaYA61vqFPNDWjAADsuV8sfy36jJoSIWjxtvYOaZ0G+AUhR7BzTOg3wCkKWoQhCCi4Xj8AHU4ea8/rWrNXp+WcncfRdTBgkck6iMJXl+UeBuUCSBSaRrD2X7pM9ymtvx2Semv5suhlkReQqmpwJt4MuoVDuh3gVHtFgrUOco1Gn+ppA7wosabFycqhxuK6daDGCom5azfhhdty7OJUK8W3tDtRXPtT9AKisy4IxCfbl1sYhDEptrfqK6Fuf8qrK/Cdgvzgqy0cOmtwxXTxq6dtcNCDleMSsBX4cOcYa0lPWcW20e7TDQdLj5LvpsbGtwij4gq+rwta2c54AUGjwJru5yvm7GNHi6U4f4dUD7/GP2lx8AoXD9m/iCzOgHP2NBJ7leWTLj6xB4l7RrcQ3ux7lWWTg+yjApchTOW3aFz5X+Hci4LyReYjUuX2cOuOcRIkEGNqr2W/Q65Oe2C4gnEaTrCrdcz9J9Ci1mc1oDQBAAEAY4AKQx0xGi+dFyrbPbZc86hipoqgi8k7zcqRrs1biRtI8AkqsgHonzvTb3SY1ru0uJ0aIOFx1XqnK7ybZg6swQMQTcNF/ktbZfdasvwZoTUe8hxAAaOVpN5+LYO1aezvBAgQJgK59MPyX1lUJJSq3mbiwc0zoN8An0xYeaZ0GeAT6lqEIQgEIQgFy9gIgiQcQbx2JUIM/lfgZY6jHF1BgMEy2WH+27uXmuVuBlIE5jnjG6QfJexZQ5p25eb5ctYaV2cyuXqz6ea5UsBpTy5jRgVnK2UqmAuWwyo7PJka9f79iq/wCVjT3f7T4Q/wAl/bPC1h3vEt7YVlYMkNf8QT1XIYOAj73qPTyU4HkOhcvC5+Sfy0lkyEKcERO1W1ntz6d0LKWfKNemYMOjV6Kzs3CZpEG47VnebG3PfNaalwhnFS6eWGnSsrVc0iZF+1NZpHuu6iVDRtPaWlGcsW23VGm9S6GX3DHQuY7rR1ADoUd1nF2OI8Qodn4Qtcp9O3teEx3RRs5BqQdGncp1ma+7Smqb2Rh3nvvVhQrjQFUcTbLZ/iKhZTrRJ7xin6tqgeKgZOHHWumzETnOGxvK8loj69rX5DyfmUGh0lx5Tgdbr4IGoQOpWQN4SGUgBlU81uspKEkJFTFIo+63cPBdoQuKCEIQKkQhAFBQhAzavcKymUcT96UIXUVW+qGaPvSEIVRxHrYneUlm0IQg7ZiNyhWnzCEJXYfoYJ1qELF6IdCZOKEI66pqXQSoXHUg4KXRwSIXY7/Dp+BS5H5/9LvJCFUR19L1KEiF1ir0IQqQ/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2054" name="AutoShape 6" descr="data:image/jpeg;base64,/9j/4AAQSkZJRgABAQAAAQABAAD/2wCEAAkGBhQSEBUUExQVFBUVFxQVFhgYGBgXFxkdFR8VFBkWGBUXHSYgGCIjJRUVHy8gIycpLCwuFR8xNTAqNyYrLCkBCQoKDgwOFw8PGiocHx8qKSkpKSwpNSkrKSopNikzKSkpKTYpKSkpNSksKSw1KSksKSkpKSksLCksLCwpLCkpLP/AABEIAOEA4QMBIgACEQEDEQH/xAAcAAABBQEBAQAAAAAAAAAAAAAAAQMEBQYCBwj/xABBEAABAwEDBgsGBAYCAwAAAAABAAIRAwQhMQUSQVFhcQYTIjNygZGhscHRFDJCUpLwI1OC4QcVYqKy8cLSFkNj/8QAGAEBAQEBAQAAAAAAAAAAAAAAAAIDAQT/xAAhEQEBAQEBAAICAgMAAAAAAAAAARECIRIxA1FBYRMykf/aAAwDAQACEQMRAD8A9hsdjZxbOQz3W/C3UNifbYafyM+lvoksXNM6DPAIqOdnGJAgRAnXKDv2Cn+Wz6W+iPYKf5bPpb6Jo1HX8o3aC0BAqOuvN83ABA77BT/LZ9LfRHsFP8tn0t9ElOsdN4wwgg7QpCCP7BT/AC2fS30R7BT/AC2fS30UhCCP7BT/AC2fS30R7DT/AC2fS30T6EEf2Gn+Wz6W+iPYaf5bPpb6KRCRAx7DT+Rn0t9FxVoUmiSxg/SOwCL1KVJlvLdOzB1R95ghjdN17js3/wBKCFlnL9CjdxYBiY4ts/t1hYXLfDom5ma0aDmM0bQL41GDCTLeUDWcXkxnC8aBpDxrGg7lh8oOLXOGLSb9h19etRa7ifXy29zjyrzjfr0jZpmFB/mTyc1zrxgbxOnQcdirmVDgcQSAe+Ds9UtopzDrwQb/AF+96jVYke0F08pwIvPKPbu2jrAWiyFwzrWd7WQHwPceA7POJEnAkG4j5Y0rPtpEwW3OGI0X3SNhwO1SRQFZjY5N/JOljx8B2T49nJVY944O5Xs9spCpTaybs5pa2RPVhtVp7Iz5GfS30XinArK77PaLrviLe6owjeJHUvbqFYPaHC8OAI61rzdZ2Y49kZ8jPpb6I9kZ8jPpb6J5IqcM+yM+Rn0t9EnsjPkZ9LfRPpEDPsrPkZ9LfRAsrJ9xn0t9E6huIQYriW/K3sCF0hUybSw80zoM8ApATFh5pnQZ4BLWaSRGF+BjUpauLRi7c3/kkoYt3O8ly4YzMwMTOv8AdDZ5MTMHCNmvqQLWxd+ntu/ZSKz4gDE/ZKaZROm4TN5kk7V1V94bj4hBy2qc1uBJm87NyXjXSJi8xpXLWEtaQJidmK6FN0i6IM4/sgfKEqRAIQhA3VJi67bqXlWVbaa9d7SCQL5mZGmTojDqOten5SeRSdAkkQOu7zXktpYaVpqSWGnF+hzSJHZgMdA2qenYost2Z9NoLOU0e64dhYYwNw7AdJVRVcKomMRDth9DjsIK09nzTUJpVQ5pIz6ZNxBuMie/WoNsyA5lVwbcJJbJu1x99yxtaTlm69nzbzeLg7docpFKhncnSO8fCdqlUbQyo409IMRon5dxvjemqdmLHQMWHkjW3S3zG1c/p3BZbISJjlNDrt3vMv1jDarOlk+ahAweA4dIeuHXsXVIgG64PjNOpwF27QDuTtlrkQfldIGrRH6SD2qp6JtKyctj/ikB20G8O64AO2V6VwTtcsdTPwkx9968+ttXMeLriM5p3/iNHZnDexbXIF1YkYODXDaHCfXsVczKnr2NWkKVC1ZkSJUIOUoxCENxQYtCWEKmTaWHmmdBngFIUew80zoN8ApClqi2jF25v/JJQxbud5LqtTJJgCCAMdU+qKNNwIkCADp1x6IJK4qU5HgdS7QgicTHwzujwJQLNOIgd57MFLQgEIQgRCVIgYtrwKbi7AAkzqAMryu15GFTKDYcWB7JdffmsHKGN2DAekvT8qWbjKeafdMFw1gcrN64AOwleTcJbeaNupO/+maejVApu7M4O/Sp6qoLVYrEy0Di3sY4HAOuuxEFT8rU86lxgvEaNYAVJlPgc0cWSXgyX1LiCTJLcwgx7sNMglajIWT4szmkGHOMTsH7jsXMejivOLRnvObTaC8mBI13Yqyr2J4cW1Bm1GRJIOa7ESDtuO46wtWODoDpAH3pBTjshAwc2HDSovMX17WPoM4xjmxBucRq0AjcbjsJ2LmziawBuz7j0jMO3zmHtWz/AJCJzgM147CDiP2VDl/JZY9jmi8yOtvKafEdYU+ovJ23ML7JQq6abnUn/pN0/UeoLeZDpji6btQidgMAdQWKyVbm1KFWm73nNs9a/DOni3Y9HvW34NCLOAdDi09Ra1axhWiCVI1sJVaCFCVIgRAxCVDcQgxaEIVMm0sHNM6DfAKQo9g5pnQb4BSFLUIQhAIQhAIQhAIQhAJEqEHFTA7ivHP4iWRwh4+GoHTsEr2RwkLI8KslBzCIx8zCjueK5pmtZs8N1RjsxUq0UwxrW3AZs9t6hcHbVn2WHmHUwWO3t5M9Yg9az2WrNXeXPbWhs8njA0AaCAbiQdRnYm+NuPaurTaw0EyCACcdV6lWevcJu0rFWHIdBr+NqPDquJjOcBuklXgyg0XtqggbCD2HFcu/eN7PGhcQVTZcsHGFjRjFXDax0HtQ63wwOGB7FNyZUzntdv8AAp9sb48wdlItqNIuzqNNx6wXHyu2L1bgzaM+nUAxBD/rzSfNeS8J7KKVodTb8IzAdjRcewhekcDbR+I4wb2MadzcPE9icsum/SJQbh1JCtGYSJUhQCG4hCG4oMWhLCFTJs7BzTOg3wCkKPYOaZ0G+AUhS1CEIQCEIQCEIQCEIQCEIQIoGVqOc0DWR6qem6rJx0XoMBZqfFWlzT7tQNkbSXQe5VfCfJrnuL3VM1oObAAuAEQJN03nDSrfhfSc3lNF4IcP0HOA8B1qPbTxggxt0x+4gj9Kzlxtx1llYhmVKNNwa2iXuBgF5c7HSJkBaiy1iWkuAEg3X/7VPWFMVbgMbjibvBThawcI1fupvVr1ddeHKPN5kEAmBsVhTtwotBF5mGjWcY7lU2y2tbG26BiU7k6kahD34/CNDfU7UnjD7UnDDJ+fag5g5zi2g684MIP0iOpbLgQ69xi5zxG4clv+M/qUV1iDgx594F0foDo8YVvwRs0Ek4Ogj9ILfQKuWfTapEoNyFoyIkKVIUAhuIQgYhBjJQhCpk2dg5pnQb4BSFHsHNM6DfAKQpahCEIBCEIBCEIBCEIBCEEoEKRwXSQoM7luzySTENhzu3D/ACP6QvNMi2ipUtlannXOZUqRtzhcDokPnqC9G4aWoNstVrfeIvOjdtOwLzfgrZXfzFrsfwagdoxDRpxvprK/7Ln0qcutrUnE5jhtg364hVtgyxWqPzaYJN15uA3/AHoXpVvYHSCJx3iNao6Nkax8tbErl8bcy0ZPyNHKe7jH6SbgNjQMFdUY0XJKNAkXKQyjF5XF4U1IaLsJI++sdiuuDnuUt72+JHksrlm0w1rW+865sfes9y13BazFrGtOguPkr5use5jSBCELRiRIUqQoBAxCEDEIMYhCFbJs7BzTOg3wCkKPYeaZ0G+AUhQ1CEIQCEIQCEIQCEJi01oEaSgatFuAuGMx1qpq25znAE3GJ2OaeV2jxSW20AOAwzgY3tvLd+kdah1KwJn5gO33SuptNjL9UF4Drmuc0HcVWcIOGtZlANaRn1XQ0jEAe867dHap3szS3HE9pN5P3qUV2R2VKnGO0DNaNAA1JgxvCfK9Q0mEgOL3mS7SRBi7DGVM4E5JLXVLRUHKeDAxho5JuIu1q/dk5hEOZnAVHFuGNwwU2jQDSYaQ3NIGGOOgqfjN1Xy8RLZi0jSPCCPEqFmCf2VhVoOlrwJpxBGlpulwGq6CNGOBMN1bCdCx6mV6+LLHdnIXdZspmzMMwp9nsT3XhpKSaq2RGyVYAbQ11SCBMbNg1LS0a0OIgQYzLsGjSZ1xnbjsUaz5KgS/s/7a1zUtEmJ2Ts9FtxzkeX8nW3xd0bTnCQLro3EAz96k4ypP34KisuUg5zmgfh0gLtLnHAbktXKjzqG5VjPV8kWcNtfPvFP2fKJBg6da7hq8QMQotmtgNwUoYqXWMQiUKmTZ2DmmdBvgFIUewc0zoN8ApClqEIQgEIQgEIQgRxhVNtryVLtte5U9pqSJIXY5VdlV8jGBILXaWuGE94OwqI2tnOAFxIJOwXDtmR1FSLW+7WCMfI+qqbJUArv1ZjIxnGoXdstXUrSm4nNAPwzJBPyz3HvUloIIEjVhGgnXsTFkZcwiLmwZMXnNOrYny4kic24zjsI1bUdMsvjpv8Y8lJc1RaDuSzWRPbLvNSJN/wDtAEJnjQNCcLvv7xTD6QOGOOP2EzSWz6ccZfIF571YWGuQZNw0qJRogGSTPcnXX7kNSa9tc87PvUo03nqC7BnBc0xA23ldESzXB411PBSpTDRfvc8+ATx1a9a7jhouvxxI3wE46qANepRDWEki+TA6tC7pnrdq0DSuixs1Z+4felXtlqyAs2xs4mfDqVtYLTD2t1/7U12M+hKkXENpYOaZ0G+AUhR7DzTOg3wCkKWoQhCAQhCAWb4S8KuIq0rPSZxterJDA6IaLs5xi4ehOhaJ1QDEgLD23KVns9rdVq02069QZhqEznNuAzSTAFzcIwvXLcVzzevpY0xapBq1KON7KdMwBqz3OknbA3Iq1Cbx1hPe2MeBBmVUV7b7NVl7jxdQtaDjmuNwBjQ7uO9c+WKnOhrmOvbuIvHa03hU4pn2l98XUzt5Odo2lzRtgq+t9IY94xG0FUNgdNetJkhzGDc1rXdXvnsVzrfGfXGeroCB7jTtuHcVy+yyCIbfcIAx3+QTlOqISsImcF1JC0AgaGiB1ABdz1ymovOEIYepdcFR17d967rGIUR/ON6/IJy1VTcLgdF3gdCByhfJvvu6k/mwmBVzWrkV9ejzQSVyBjP32JsO8gugbsOvBdgYJvwvjxMpq1181piZwGnlOuETtTpeBJ1eV6i2VnGEEi4cqNrvQHtcdS6O7LQgCTcLibyBsE+OJxUukWi5oJ8+tdijp5IO6T3oLDpPZcmjtlS+/sTza/La4aCNXWo7d0JxovC4K7jQhV8IXGevSbDzTOg3wCkKPYOaZ0G+AUhQ3CEIQCQlKmLaeQdoQVOXLY5t9KHGLxMAjeqinl+nUGZUZmu+V4F+7Q7qXT8qgOLaozdDZ907jhOzFR7fk9tVsgQdBGtZ9W/w355n1f8Apqvk1rDxlFhEe9TaSA4bGzAcMR2aZE20UadrsxAILXtuIvjSCDrBg9Sh5C42Xirnck5rboa4Yz/Ue5WVCg2nIaA0G+4QOwJydW7/AHFdk60OqWch7SKjCWuB1tuu2HQszwatXGV7Q7QarwL/AJeR/wAVtK7w10z7yyFlsjaFtrMbGbUiq0dInOA3GeoquZ65+T61ohtPZ+ycdU0DwUduA/ddgbFo8xxrv3XYddoKbBuvI80mfoPifMKsDAd+ILouXdeC8RoTDX/j6MB5paLpqPOowuUSuudSDPlC5JvAF/V3XpdI2D7vXaOnGTGgdaDh9+ARTZA0dybeDP35IIOW62bReBi6GN2l5DYH1HsUrJtmIaM8kk33S0a7gOvFUVqrcbb2Uhe2gw1H7Xv5DQdwzz1rU0W3LLvr3Ho/HzM2uallB0vG6o8eDk0ywv8Ahr1RsdmPH9zZ71Mcbk3Qdep1r8ZYr8oe1sbNN1Cpsex7Cf1NeR3LC5a/ipbLMS19notcLoPGf9r+pemWk3Lyf+MFMZtE/EXPHUAD59678rrPrifHUn/zOt8rP7vVCo8w6ihavG+lrDzTOg3wCkKPYeaZ0G+AUhQ2CEIQCg26poU1zoCo7XaLygiWqk0yCAZ0FQqNAMPJcQPlxHVN4TdotqYFcnQsbfXo5lz1Y+0rmpbLsFEa86U4ubVZEW01ZbujuWTynaj/ADBh0cUB/c70C2L6AKpsocEm1Kwqio4Oa3Ni4iLz5qub6517MifZ60gd2nrT+cJlQ6VkqMEe93eITzHOHwu7QtpY815v6PF2r78krHmCm51g9eCSlW0Qez0V7E5TFNw46bsB5p6gfeN5vPiooqRXmCBGJBjtTza1zsNOB61zTDoq6/vsXYdOgGVV06rvlPYVLzyM2Q7B03HZcmmVLdVgeSjWi2gDdJOjDams2q8HNbAOl5j+2CfBU2W+Ddd9Fw40AEcrNa6SNInOw2QuXqLnFqLwJtHHVLTWxz6oaNzAI/zW5olYrgJYBRpOaDI4xxwj4Wbdi2dMrG3fXpnOTD7jKjm4qRKZqJfVRw+pcqt/AhmUKzHVXRTokyB7zi+LgdA5N5/2J9UXK74L04Y463+AHqu87qfy+csr/wCOWf8AKHa71SqxQtXgbWwc0zoN8ApCj2HmmdBvgFIUtQhCEDFrfDVnbU+Sb8ZVnwhtGZTB2rLjKAN8qel8Q8+zNlJATZtAITbqyybHi4I45RHVgmzX2oLBr13nKsFoI0rr2tdFigBQBa0rLUuidCQsUcWhdCujvpzMSZoXLqqbzlx30+wiU80aio5EhdCtC7HLaLQwNvNw1qHa7SAx14PJMKTaKsgXmJB23KFbKxDTyvD0Tp3naz3BG1g03En/ANj/AAYtTStQOBCyHA5rjSe7W57uy4f4rVsZAGdygbjPaon6aVYMqXJqob1zSdA3GPvuXBqCdoVxLm01YC0mQKcUGf1crtN3dCxtoznOgaYA61vqFPNDWjAADsuV8sfy36jJoSIWjxtvYOaZ0G+AUhR7BzTOg3wCkKWoQhCCi4Xj8AHU4ea8/rWrNXp+WcncfRdTBgkck6iMJXl+UeBuUCSBSaRrD2X7pM9ymtvx2Semv5suhlkReQqmpwJt4MuoVDuh3gVHtFgrUOco1Gn+ppA7wosabFycqhxuK6daDGCom5azfhhdty7OJUK8W3tDtRXPtT9AKisy4IxCfbl1sYhDEptrfqK6Fuf8qrK/Cdgvzgqy0cOmtwxXTxq6dtcNCDleMSsBX4cOcYa0lPWcW20e7TDQdLj5LvpsbGtwij4gq+rwta2c54AUGjwJru5yvm7GNHi6U4f4dUD7/GP2lx8AoXD9m/iCzOgHP2NBJ7leWTLj6xB4l7RrcQ3ux7lWWTg+yjApchTOW3aFz5X+Hci4LyReYjUuX2cOuOcRIkEGNqr2W/Q65Oe2C4gnEaTrCrdcz9J9Ci1mc1oDQBAAEAY4AKQx0xGi+dFyrbPbZc86hipoqgi8k7zcqRrs1biRtI8AkqsgHonzvTb3SY1ru0uJ0aIOFx1XqnK7ybZg6swQMQTcNF/ktbZfdasvwZoTUe8hxAAaOVpN5+LYO1aezvBAgQJgK59MPyX1lUJJSq3mbiwc0zoN8An0xYeaZ0GeAT6lqEIQgEIQgFy9gIgiQcQbx2JUIM/lfgZY6jHF1BgMEy2WH+27uXmuVuBlIE5jnjG6QfJexZQ5p25eb5ctYaV2cyuXqz6ea5UsBpTy5jRgVnK2UqmAuWwyo7PJka9f79iq/wCVjT3f7T4Q/wAl/bPC1h3vEt7YVlYMkNf8QT1XIYOAj73qPTyU4HkOhcvC5+Sfy0lkyEKcERO1W1ntz6d0LKWfKNemYMOjV6Kzs3CZpEG47VnebG3PfNaalwhnFS6eWGnSsrVc0iZF+1NZpHuu6iVDRtPaWlGcsW23VGm9S6GX3DHQuY7rR1ADoUd1nF2OI8Qodn4Qtcp9O3teEx3RRs5BqQdGncp1ma+7Smqb2Rh3nvvVhQrjQFUcTbLZ/iKhZTrRJ7xin6tqgeKgZOHHWumzETnOGxvK8loj69rX5DyfmUGh0lx5Tgdbr4IGoQOpWQN4SGUgBlU81uspKEkJFTFIo+63cPBdoQuKCEIQKkQhAFBQhAzavcKymUcT96UIXUVW+qGaPvSEIVRxHrYneUlm0IQg7ZiNyhWnzCEJXYfoYJ1qELF6IdCZOKEI66pqXQSoXHUg4KXRwSIXY7/Dp+BS5H5/9LvJCFUR19L1KEiF1ir0IQqQ/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22" name="Rectangle 21"/>
          <p:cNvSpPr/>
          <p:nvPr/>
        </p:nvSpPr>
        <p:spPr>
          <a:xfrm>
            <a:off x="762000" y="914400"/>
            <a:ext cx="8382000" cy="4524315"/>
          </a:xfrm>
          <a:prstGeom prst="rect">
            <a:avLst/>
          </a:prstGeom>
        </p:spPr>
        <p:txBody>
          <a:bodyPr wrap="square">
            <a:spAutoFit/>
          </a:bodyPr>
          <a:lstStyle/>
          <a:p>
            <a:r>
              <a:rPr lang="en-CA" b="1" dirty="0" smtClean="0"/>
              <a:t>March 1st</a:t>
            </a:r>
          </a:p>
          <a:p>
            <a:r>
              <a:rPr lang="en-CA" dirty="0" smtClean="0"/>
              <a:t>Deadline for students to submit résumés/cover letters to Guidance Office.</a:t>
            </a:r>
          </a:p>
          <a:p>
            <a:endParaRPr lang="en-CA" b="1" dirty="0" smtClean="0"/>
          </a:p>
          <a:p>
            <a:r>
              <a:rPr lang="en-CA" b="1" dirty="0" smtClean="0"/>
              <a:t>March 11th – March 15th</a:t>
            </a:r>
          </a:p>
          <a:p>
            <a:r>
              <a:rPr lang="en-CA" dirty="0" smtClean="0"/>
              <a:t>Résumés short-listed by each school.</a:t>
            </a:r>
          </a:p>
          <a:p>
            <a:endParaRPr lang="en-CA" dirty="0" smtClean="0"/>
          </a:p>
          <a:p>
            <a:r>
              <a:rPr lang="en-CA" b="1" dirty="0" smtClean="0"/>
              <a:t>March 20th – March 22nd</a:t>
            </a:r>
          </a:p>
          <a:p>
            <a:r>
              <a:rPr lang="en-CA" dirty="0" smtClean="0"/>
              <a:t>If your résumé is selected, you will be notified that you have a chance to participate in a practice interview.</a:t>
            </a:r>
          </a:p>
          <a:p>
            <a:endParaRPr lang="en-CA" dirty="0" smtClean="0"/>
          </a:p>
          <a:p>
            <a:r>
              <a:rPr lang="en-CA" b="1" dirty="0" smtClean="0"/>
              <a:t>April 3rd and April 4th</a:t>
            </a:r>
          </a:p>
          <a:p>
            <a:r>
              <a:rPr lang="en-CA" b="1" dirty="0" smtClean="0"/>
              <a:t>JOB FEST 2013 (LIVE EVENT)</a:t>
            </a:r>
          </a:p>
          <a:p>
            <a:endParaRPr lang="en-CA" dirty="0" smtClean="0"/>
          </a:p>
          <a:p>
            <a:r>
              <a:rPr lang="en-CA" b="1" dirty="0" smtClean="0"/>
              <a:t>April 15th – April 18th</a:t>
            </a:r>
          </a:p>
          <a:p>
            <a:r>
              <a:rPr lang="en-CA" b="1" dirty="0" smtClean="0"/>
              <a:t>PRACTICE INTERVIEWS for selected students.</a:t>
            </a:r>
          </a:p>
          <a:p>
            <a:r>
              <a:rPr lang="en-CA" dirty="0" smtClean="0"/>
              <a:t>The interviews will be in person and take place in your high school.</a:t>
            </a:r>
            <a:endParaRPr lang="en-CA" dirty="0"/>
          </a:p>
        </p:txBody>
      </p:sp>
    </p:spTree>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1" name="AutoShape 19"/>
          <p:cNvSpPr>
            <a:spLocks noChangeArrowheads="1"/>
          </p:cNvSpPr>
          <p:nvPr/>
        </p:nvSpPr>
        <p:spPr bwMode="auto">
          <a:xfrm rot="10800000" flipH="1">
            <a:off x="533400" y="6553200"/>
            <a:ext cx="304800" cy="304800"/>
          </a:xfrm>
          <a:prstGeom prst="rtTriangle">
            <a:avLst/>
          </a:prstGeom>
          <a:solidFill>
            <a:schemeClr val="bg1"/>
          </a:solidFill>
          <a:ln w="9525">
            <a:noFill/>
            <a:miter lim="800000"/>
            <a:headEnd/>
            <a:tailEnd/>
          </a:ln>
          <a:effectLst/>
        </p:spPr>
        <p:txBody>
          <a:bodyPr wrap="none" anchor="ctr"/>
          <a:lstStyle/>
          <a:p>
            <a:endParaRPr lang="en-US"/>
          </a:p>
        </p:txBody>
      </p:sp>
      <p:sp>
        <p:nvSpPr>
          <p:cNvPr id="3093" name="AutoShape 21"/>
          <p:cNvSpPr>
            <a:spLocks noChangeArrowheads="1"/>
          </p:cNvSpPr>
          <p:nvPr/>
        </p:nvSpPr>
        <p:spPr bwMode="auto">
          <a:xfrm rot="16200000" flipH="1">
            <a:off x="76200" y="6553200"/>
            <a:ext cx="304800" cy="304800"/>
          </a:xfrm>
          <a:prstGeom prst="rtTriangle">
            <a:avLst/>
          </a:prstGeom>
          <a:solidFill>
            <a:schemeClr val="bg1"/>
          </a:solidFill>
          <a:ln w="9525">
            <a:noFill/>
            <a:miter lim="800000"/>
            <a:headEnd/>
            <a:tailEnd/>
          </a:ln>
          <a:effectLst/>
        </p:spPr>
        <p:txBody>
          <a:bodyPr wrap="none" anchor="ctr"/>
          <a:lstStyle/>
          <a:p>
            <a:endParaRPr lang="en-US"/>
          </a:p>
        </p:txBody>
      </p:sp>
      <p:pic>
        <p:nvPicPr>
          <p:cNvPr id="15" name="Picture 14" descr="Job Fest 2012 logo.jpg"/>
          <p:cNvPicPr>
            <a:picLocks noChangeAspect="1"/>
          </p:cNvPicPr>
          <p:nvPr/>
        </p:nvPicPr>
        <p:blipFill>
          <a:blip r:embed="rId3" cstate="print"/>
          <a:srcRect l="6668" t="21429" r="8334" b="70408"/>
          <a:stretch>
            <a:fillRect/>
          </a:stretch>
        </p:blipFill>
        <p:spPr>
          <a:xfrm>
            <a:off x="533400" y="0"/>
            <a:ext cx="7772400" cy="685800"/>
          </a:xfrm>
          <a:prstGeom prst="rect">
            <a:avLst/>
          </a:prstGeom>
        </p:spPr>
      </p:pic>
      <p:pic>
        <p:nvPicPr>
          <p:cNvPr id="16" name="Picture 15" descr="Job Fest 2012 logo.jpg"/>
          <p:cNvPicPr>
            <a:picLocks noChangeAspect="1"/>
          </p:cNvPicPr>
          <p:nvPr/>
        </p:nvPicPr>
        <p:blipFill>
          <a:blip r:embed="rId3" cstate="print"/>
          <a:srcRect l="33334" t="67347" b="22449"/>
          <a:stretch>
            <a:fillRect/>
          </a:stretch>
        </p:blipFill>
        <p:spPr>
          <a:xfrm>
            <a:off x="3048000" y="6096000"/>
            <a:ext cx="6096000" cy="762000"/>
          </a:xfrm>
          <a:prstGeom prst="rect">
            <a:avLst/>
          </a:prstGeom>
        </p:spPr>
      </p:pic>
      <p:pic>
        <p:nvPicPr>
          <p:cNvPr id="14" name="Picture 13" descr="Job Fest 2012 logo.jpg"/>
          <p:cNvPicPr>
            <a:picLocks noChangeAspect="1"/>
          </p:cNvPicPr>
          <p:nvPr/>
        </p:nvPicPr>
        <p:blipFill>
          <a:blip r:embed="rId3" cstate="print">
            <a:clrChange>
              <a:clrFrom>
                <a:srgbClr val="FFFFFF"/>
              </a:clrFrom>
              <a:clrTo>
                <a:srgbClr val="FFFFFF">
                  <a:alpha val="0"/>
                </a:srgbClr>
              </a:clrTo>
            </a:clrChange>
          </a:blip>
          <a:srcRect t="29592" b="32653"/>
          <a:stretch>
            <a:fillRect/>
          </a:stretch>
        </p:blipFill>
        <p:spPr>
          <a:xfrm>
            <a:off x="304800" y="5867400"/>
            <a:ext cx="2875005" cy="886460"/>
          </a:xfrm>
          <a:prstGeom prst="rect">
            <a:avLst/>
          </a:prstGeom>
        </p:spPr>
      </p:pic>
      <p:pic>
        <p:nvPicPr>
          <p:cNvPr id="1027" name="Picture 3" descr="C:\Documents and Settings\scarle\Local Settings\Temporary Internet Files\Content.IE5\JUKC3EBN\MP900438373[1].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419600" y="1447800"/>
            <a:ext cx="3518989" cy="4953000"/>
          </a:xfrm>
          <a:prstGeom prst="rect">
            <a:avLst/>
          </a:prstGeom>
          <a:noFill/>
        </p:spPr>
      </p:pic>
      <p:sp>
        <p:nvSpPr>
          <p:cNvPr id="11" name="Rectangle 27"/>
          <p:cNvSpPr txBox="1">
            <a:spLocks noChangeArrowheads="1"/>
          </p:cNvSpPr>
          <p:nvPr/>
        </p:nvSpPr>
        <p:spPr bwMode="auto">
          <a:xfrm>
            <a:off x="685800" y="914400"/>
            <a:ext cx="3581400" cy="4495800"/>
          </a:xfrm>
          <a:prstGeom prst="rect">
            <a:avLst/>
          </a:prstGeom>
          <a:noFill/>
          <a:ln w="9525">
            <a:noFill/>
            <a:miter lim="800000"/>
            <a:headEnd/>
            <a:tailEnd/>
          </a:ln>
        </p:spPr>
        <p:txBody>
          <a:bodyPr lIns="0"/>
          <a:lstStyle/>
          <a:p>
            <a:pPr>
              <a:spcBef>
                <a:spcPct val="20000"/>
              </a:spcBef>
            </a:pPr>
            <a:r>
              <a:rPr lang="en-US" b="1" dirty="0" smtClean="0">
                <a:solidFill>
                  <a:srgbClr val="C00000"/>
                </a:solidFill>
                <a:latin typeface="+mj-lt"/>
                <a:cs typeface="Arial" charset="0"/>
              </a:rPr>
              <a:t>LET’S REVIEW THE BENEFITS:</a:t>
            </a:r>
          </a:p>
          <a:p>
            <a:pPr>
              <a:spcBef>
                <a:spcPct val="20000"/>
              </a:spcBef>
            </a:pPr>
            <a:endParaRPr lang="en-US" dirty="0" smtClean="0">
              <a:latin typeface="+mj-lt"/>
              <a:cs typeface="Arial" charset="0"/>
            </a:endParaRPr>
          </a:p>
          <a:p>
            <a:pPr>
              <a:spcBef>
                <a:spcPct val="20000"/>
              </a:spcBef>
            </a:pPr>
            <a:r>
              <a:rPr lang="en-US" dirty="0" smtClean="0">
                <a:latin typeface="+mj-lt"/>
                <a:cs typeface="Arial" charset="0"/>
              </a:rPr>
              <a:t>Learn how to use new recruitment tools that employers and training schools are currently using.</a:t>
            </a:r>
          </a:p>
          <a:p>
            <a:pPr>
              <a:spcBef>
                <a:spcPct val="20000"/>
              </a:spcBef>
            </a:pPr>
            <a:endParaRPr lang="en-US" dirty="0" smtClean="0">
              <a:latin typeface="+mj-lt"/>
              <a:cs typeface="Arial" charset="0"/>
            </a:endParaRPr>
          </a:p>
          <a:p>
            <a:pPr>
              <a:spcBef>
                <a:spcPct val="20000"/>
              </a:spcBef>
            </a:pPr>
            <a:r>
              <a:rPr lang="en-US" dirty="0" smtClean="0">
                <a:latin typeface="+mj-lt"/>
                <a:cs typeface="Arial" charset="0"/>
              </a:rPr>
              <a:t>Talk to employers about career </a:t>
            </a:r>
          </a:p>
          <a:p>
            <a:pPr>
              <a:spcBef>
                <a:spcPct val="20000"/>
              </a:spcBef>
            </a:pPr>
            <a:r>
              <a:rPr lang="en-US" dirty="0" smtClean="0">
                <a:latin typeface="+mj-lt"/>
                <a:cs typeface="Arial" charset="0"/>
              </a:rPr>
              <a:t>opportunities.</a:t>
            </a:r>
          </a:p>
          <a:p>
            <a:pPr>
              <a:spcBef>
                <a:spcPct val="20000"/>
              </a:spcBef>
            </a:pPr>
            <a:endParaRPr lang="en-US" dirty="0" smtClean="0">
              <a:latin typeface="+mj-lt"/>
              <a:cs typeface="Arial" charset="0"/>
            </a:endParaRPr>
          </a:p>
          <a:p>
            <a:pPr>
              <a:spcBef>
                <a:spcPct val="20000"/>
              </a:spcBef>
            </a:pPr>
            <a:r>
              <a:rPr lang="en-US" dirty="0" smtClean="0">
                <a:latin typeface="+mj-lt"/>
                <a:cs typeface="Arial" charset="0"/>
              </a:rPr>
              <a:t>Talk to schools about admission requirements.</a:t>
            </a:r>
          </a:p>
          <a:p>
            <a:pPr>
              <a:spcBef>
                <a:spcPct val="20000"/>
              </a:spcBef>
            </a:pPr>
            <a:endParaRPr lang="en-US" dirty="0" smtClean="0">
              <a:latin typeface="+mj-lt"/>
              <a:cs typeface="Arial" charset="0"/>
            </a:endParaRPr>
          </a:p>
          <a:p>
            <a:pPr>
              <a:spcBef>
                <a:spcPct val="20000"/>
              </a:spcBef>
            </a:pPr>
            <a:r>
              <a:rPr lang="en-US" dirty="0" smtClean="0">
                <a:latin typeface="+mj-lt"/>
                <a:cs typeface="Arial" charset="0"/>
              </a:rPr>
              <a:t>Get coaching advice to ace your next interview.</a:t>
            </a:r>
          </a:p>
          <a:p>
            <a:pPr>
              <a:spcBef>
                <a:spcPct val="20000"/>
              </a:spcBef>
            </a:pPr>
            <a:endParaRPr lang="en-US" dirty="0" smtClean="0">
              <a:latin typeface="+mj-lt"/>
              <a:cs typeface="Arial" charset="0"/>
            </a:endParaRPr>
          </a:p>
          <a:p>
            <a:pPr>
              <a:spcBef>
                <a:spcPct val="20000"/>
              </a:spcBef>
            </a:pPr>
            <a:endParaRPr lang="en-US" b="1" dirty="0" smtClean="0">
              <a:solidFill>
                <a:srgbClr val="CC6600"/>
              </a:solidFill>
              <a:latin typeface="+mj-lt"/>
              <a:cs typeface="Arial" charset="0"/>
            </a:endParaRPr>
          </a:p>
          <a:p>
            <a:pPr>
              <a:spcBef>
                <a:spcPct val="20000"/>
              </a:spcBef>
            </a:pPr>
            <a:endParaRPr lang="en-US" b="1" dirty="0" smtClean="0">
              <a:solidFill>
                <a:srgbClr val="CC6600"/>
              </a:solidFill>
              <a:latin typeface="+mj-lt"/>
              <a:cs typeface="Arial" charset="0"/>
            </a:endParaRPr>
          </a:p>
          <a:p>
            <a:pPr>
              <a:spcBef>
                <a:spcPct val="20000"/>
              </a:spcBef>
            </a:pPr>
            <a:endParaRPr lang="en-US" b="1" dirty="0" smtClean="0">
              <a:solidFill>
                <a:srgbClr val="CC6600"/>
              </a:solidFill>
              <a:latin typeface="+mj-lt"/>
              <a:cs typeface="Arial" charset="0"/>
            </a:endParaRPr>
          </a:p>
          <a:p>
            <a:pPr>
              <a:spcBef>
                <a:spcPct val="20000"/>
              </a:spcBef>
            </a:pPr>
            <a:r>
              <a:rPr lang="en-US" dirty="0" smtClean="0">
                <a:latin typeface="+mj-lt"/>
                <a:cs typeface="Arial" charset="0"/>
              </a:rPr>
              <a:t> </a:t>
            </a:r>
            <a:endParaRPr lang="en-US" dirty="0">
              <a:latin typeface="+mj-lt"/>
              <a:cs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6000"/>
    </mc:Choice>
    <mc:Fallback xmlns="">
      <p:transition spd="slow" advClick="0" advTm="600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1" name="AutoShape 19"/>
          <p:cNvSpPr>
            <a:spLocks noChangeArrowheads="1"/>
          </p:cNvSpPr>
          <p:nvPr/>
        </p:nvSpPr>
        <p:spPr bwMode="auto">
          <a:xfrm rot="10800000" flipH="1">
            <a:off x="533400" y="6553200"/>
            <a:ext cx="304800" cy="304800"/>
          </a:xfrm>
          <a:prstGeom prst="rtTriangle">
            <a:avLst/>
          </a:prstGeom>
          <a:solidFill>
            <a:schemeClr val="bg1"/>
          </a:solidFill>
          <a:ln w="9525">
            <a:noFill/>
            <a:miter lim="800000"/>
            <a:headEnd/>
            <a:tailEnd/>
          </a:ln>
          <a:effectLst/>
        </p:spPr>
        <p:txBody>
          <a:bodyPr wrap="none" anchor="ctr"/>
          <a:lstStyle/>
          <a:p>
            <a:endParaRPr lang="en-US"/>
          </a:p>
        </p:txBody>
      </p:sp>
      <p:sp>
        <p:nvSpPr>
          <p:cNvPr id="3093" name="AutoShape 21"/>
          <p:cNvSpPr>
            <a:spLocks noChangeArrowheads="1"/>
          </p:cNvSpPr>
          <p:nvPr/>
        </p:nvSpPr>
        <p:spPr bwMode="auto">
          <a:xfrm rot="16200000" flipH="1">
            <a:off x="76200" y="6553200"/>
            <a:ext cx="304800" cy="304800"/>
          </a:xfrm>
          <a:prstGeom prst="rtTriangle">
            <a:avLst/>
          </a:prstGeom>
          <a:solidFill>
            <a:schemeClr val="bg1"/>
          </a:solidFill>
          <a:ln w="9525">
            <a:noFill/>
            <a:miter lim="800000"/>
            <a:headEnd/>
            <a:tailEnd/>
          </a:ln>
          <a:effectLst/>
        </p:spPr>
        <p:txBody>
          <a:bodyPr wrap="none" anchor="ctr"/>
          <a:lstStyle/>
          <a:p>
            <a:endParaRPr lang="en-US"/>
          </a:p>
        </p:txBody>
      </p:sp>
      <p:pic>
        <p:nvPicPr>
          <p:cNvPr id="15" name="Picture 14" descr="Job Fest 2012 logo.jpg"/>
          <p:cNvPicPr>
            <a:picLocks noChangeAspect="1"/>
          </p:cNvPicPr>
          <p:nvPr/>
        </p:nvPicPr>
        <p:blipFill>
          <a:blip r:embed="rId3" cstate="print"/>
          <a:srcRect l="6668" t="21429" r="8334" b="70408"/>
          <a:stretch>
            <a:fillRect/>
          </a:stretch>
        </p:blipFill>
        <p:spPr>
          <a:xfrm>
            <a:off x="533400" y="0"/>
            <a:ext cx="7772400" cy="685800"/>
          </a:xfrm>
          <a:prstGeom prst="rect">
            <a:avLst/>
          </a:prstGeom>
        </p:spPr>
      </p:pic>
      <p:pic>
        <p:nvPicPr>
          <p:cNvPr id="16" name="Picture 15" descr="Job Fest 2012 logo.jpg"/>
          <p:cNvPicPr>
            <a:picLocks noChangeAspect="1"/>
          </p:cNvPicPr>
          <p:nvPr/>
        </p:nvPicPr>
        <p:blipFill>
          <a:blip r:embed="rId3" cstate="print"/>
          <a:srcRect l="33334" t="67347" b="22449"/>
          <a:stretch>
            <a:fillRect/>
          </a:stretch>
        </p:blipFill>
        <p:spPr>
          <a:xfrm>
            <a:off x="3048000" y="6096000"/>
            <a:ext cx="6096000" cy="762000"/>
          </a:xfrm>
          <a:prstGeom prst="rect">
            <a:avLst/>
          </a:prstGeom>
        </p:spPr>
      </p:pic>
      <p:pic>
        <p:nvPicPr>
          <p:cNvPr id="14" name="Picture 13" descr="Job Fest 2012 logo.jpg"/>
          <p:cNvPicPr>
            <a:picLocks noChangeAspect="1"/>
          </p:cNvPicPr>
          <p:nvPr/>
        </p:nvPicPr>
        <p:blipFill>
          <a:blip r:embed="rId3" cstate="print">
            <a:clrChange>
              <a:clrFrom>
                <a:srgbClr val="FFFFFF"/>
              </a:clrFrom>
              <a:clrTo>
                <a:srgbClr val="FFFFFF">
                  <a:alpha val="0"/>
                </a:srgbClr>
              </a:clrTo>
            </a:clrChange>
          </a:blip>
          <a:srcRect t="29592" b="32653"/>
          <a:stretch>
            <a:fillRect/>
          </a:stretch>
        </p:blipFill>
        <p:spPr>
          <a:xfrm>
            <a:off x="304800" y="5867400"/>
            <a:ext cx="2875005" cy="886460"/>
          </a:xfrm>
          <a:prstGeom prst="rect">
            <a:avLst/>
          </a:prstGeom>
        </p:spPr>
      </p:pic>
      <p:pic>
        <p:nvPicPr>
          <p:cNvPr id="1027" name="Picture 3" descr="C:\Documents and Settings\scarle\Local Settings\Temporary Internet Files\Content.IE5\JUKC3EBN\MP900438373[1].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419600" y="1447800"/>
            <a:ext cx="3518989" cy="4953000"/>
          </a:xfrm>
          <a:prstGeom prst="rect">
            <a:avLst/>
          </a:prstGeom>
          <a:noFill/>
        </p:spPr>
      </p:pic>
      <p:sp>
        <p:nvSpPr>
          <p:cNvPr id="11" name="Rectangle 27"/>
          <p:cNvSpPr txBox="1">
            <a:spLocks noChangeArrowheads="1"/>
          </p:cNvSpPr>
          <p:nvPr/>
        </p:nvSpPr>
        <p:spPr bwMode="auto">
          <a:xfrm>
            <a:off x="685800" y="914400"/>
            <a:ext cx="3733800" cy="4495800"/>
          </a:xfrm>
          <a:prstGeom prst="rect">
            <a:avLst/>
          </a:prstGeom>
          <a:noFill/>
          <a:ln w="9525">
            <a:noFill/>
            <a:miter lim="800000"/>
            <a:headEnd/>
            <a:tailEnd/>
          </a:ln>
        </p:spPr>
        <p:txBody>
          <a:bodyPr lIns="0"/>
          <a:lstStyle/>
          <a:p>
            <a:pPr>
              <a:spcBef>
                <a:spcPct val="20000"/>
              </a:spcBef>
            </a:pPr>
            <a:r>
              <a:rPr lang="en-US" b="1" dirty="0" smtClean="0">
                <a:solidFill>
                  <a:srgbClr val="C00000"/>
                </a:solidFill>
                <a:latin typeface="+mj-lt"/>
                <a:cs typeface="Arial" charset="0"/>
              </a:rPr>
              <a:t>EVEN MORE BENEFITS:</a:t>
            </a:r>
          </a:p>
          <a:p>
            <a:pPr>
              <a:spcBef>
                <a:spcPct val="20000"/>
              </a:spcBef>
            </a:pPr>
            <a:endParaRPr lang="en-US" dirty="0" smtClean="0">
              <a:latin typeface="+mj-lt"/>
              <a:cs typeface="Arial" charset="0"/>
            </a:endParaRPr>
          </a:p>
          <a:p>
            <a:pPr>
              <a:spcBef>
                <a:spcPct val="20000"/>
              </a:spcBef>
            </a:pPr>
            <a:r>
              <a:rPr lang="en-US" dirty="0" smtClean="0">
                <a:latin typeface="+mj-lt"/>
                <a:cs typeface="Arial" charset="0"/>
              </a:rPr>
              <a:t>Collect information and resources to give you a competitive advantage in job seeking and your career.</a:t>
            </a:r>
          </a:p>
          <a:p>
            <a:pPr>
              <a:spcBef>
                <a:spcPct val="20000"/>
              </a:spcBef>
            </a:pPr>
            <a:endParaRPr lang="en-US" dirty="0" smtClean="0">
              <a:latin typeface="+mj-lt"/>
              <a:cs typeface="Arial" charset="0"/>
            </a:endParaRPr>
          </a:p>
          <a:p>
            <a:pPr>
              <a:spcBef>
                <a:spcPct val="20000"/>
              </a:spcBef>
            </a:pPr>
            <a:r>
              <a:rPr lang="en-US" dirty="0" smtClean="0">
                <a:latin typeface="+mj-lt"/>
                <a:cs typeface="Arial" charset="0"/>
              </a:rPr>
              <a:t>Discover opportunities that can provide you with money for your post secondary training.</a:t>
            </a:r>
          </a:p>
          <a:p>
            <a:pPr>
              <a:spcBef>
                <a:spcPct val="20000"/>
              </a:spcBef>
            </a:pPr>
            <a:endParaRPr lang="en-US" dirty="0" smtClean="0">
              <a:latin typeface="+mj-lt"/>
              <a:cs typeface="Arial" charset="0"/>
            </a:endParaRPr>
          </a:p>
          <a:p>
            <a:pPr>
              <a:spcBef>
                <a:spcPct val="20000"/>
              </a:spcBef>
            </a:pPr>
            <a:r>
              <a:rPr lang="en-US" dirty="0" smtClean="0">
                <a:latin typeface="+mj-lt"/>
                <a:cs typeface="Arial" charset="0"/>
              </a:rPr>
              <a:t>Have some fun trying some cool technology and who knows, you may be able to find a few prizes along the way!</a:t>
            </a:r>
          </a:p>
          <a:p>
            <a:pPr>
              <a:spcBef>
                <a:spcPct val="20000"/>
              </a:spcBef>
            </a:pPr>
            <a:endParaRPr lang="en-US" dirty="0" smtClean="0">
              <a:latin typeface="+mj-lt"/>
              <a:cs typeface="Arial" charset="0"/>
            </a:endParaRPr>
          </a:p>
          <a:p>
            <a:pPr>
              <a:spcBef>
                <a:spcPct val="20000"/>
              </a:spcBef>
            </a:pPr>
            <a:endParaRPr lang="en-US" b="1" dirty="0" smtClean="0">
              <a:solidFill>
                <a:srgbClr val="CC6600"/>
              </a:solidFill>
              <a:latin typeface="+mj-lt"/>
              <a:cs typeface="Arial" charset="0"/>
            </a:endParaRPr>
          </a:p>
          <a:p>
            <a:pPr>
              <a:spcBef>
                <a:spcPct val="20000"/>
              </a:spcBef>
            </a:pPr>
            <a:endParaRPr lang="en-US" b="1" dirty="0" smtClean="0">
              <a:solidFill>
                <a:srgbClr val="CC6600"/>
              </a:solidFill>
              <a:latin typeface="+mj-lt"/>
              <a:cs typeface="Arial" charset="0"/>
            </a:endParaRPr>
          </a:p>
          <a:p>
            <a:pPr>
              <a:spcBef>
                <a:spcPct val="20000"/>
              </a:spcBef>
            </a:pPr>
            <a:endParaRPr lang="en-US" b="1" dirty="0" smtClean="0">
              <a:solidFill>
                <a:srgbClr val="CC6600"/>
              </a:solidFill>
              <a:latin typeface="+mj-lt"/>
              <a:cs typeface="Arial" charset="0"/>
            </a:endParaRPr>
          </a:p>
          <a:p>
            <a:pPr>
              <a:spcBef>
                <a:spcPct val="20000"/>
              </a:spcBef>
            </a:pPr>
            <a:r>
              <a:rPr lang="en-US" dirty="0" smtClean="0">
                <a:latin typeface="+mj-lt"/>
                <a:cs typeface="Arial" charset="0"/>
              </a:rPr>
              <a:t> </a:t>
            </a:r>
            <a:endParaRPr lang="en-US" dirty="0">
              <a:latin typeface="+mj-lt"/>
              <a:cs typeface="Arial" charset="0"/>
            </a:endParaRPr>
          </a:p>
        </p:txBody>
      </p:sp>
      <p:grpSp>
        <p:nvGrpSpPr>
          <p:cNvPr id="12" name="Group 11"/>
          <p:cNvGrpSpPr/>
          <p:nvPr/>
        </p:nvGrpSpPr>
        <p:grpSpPr>
          <a:xfrm>
            <a:off x="381706" y="4495800"/>
            <a:ext cx="4037893" cy="963304"/>
            <a:chOff x="381706" y="4495800"/>
            <a:chExt cx="4037893" cy="963304"/>
          </a:xfrm>
        </p:grpSpPr>
        <p:sp>
          <p:nvSpPr>
            <p:cNvPr id="9" name="Freeform 8"/>
            <p:cNvSpPr/>
            <p:nvPr/>
          </p:nvSpPr>
          <p:spPr>
            <a:xfrm>
              <a:off x="381706" y="4495800"/>
              <a:ext cx="4037893" cy="963304"/>
            </a:xfrm>
            <a:custGeom>
              <a:avLst/>
              <a:gdLst>
                <a:gd name="connsiteX0" fmla="*/ 3603439 w 3767438"/>
                <a:gd name="connsiteY0" fmla="*/ 388618 h 1180188"/>
                <a:gd name="connsiteX1" fmla="*/ 3494257 w 3767438"/>
                <a:gd name="connsiteY1" fmla="*/ 361323 h 1180188"/>
                <a:gd name="connsiteX2" fmla="*/ 3453314 w 3767438"/>
                <a:gd name="connsiteY2" fmla="*/ 334027 h 1180188"/>
                <a:gd name="connsiteX3" fmla="*/ 3344132 w 3767438"/>
                <a:gd name="connsiteY3" fmla="*/ 252141 h 1180188"/>
                <a:gd name="connsiteX4" fmla="*/ 3303189 w 3767438"/>
                <a:gd name="connsiteY4" fmla="*/ 211197 h 1180188"/>
                <a:gd name="connsiteX5" fmla="*/ 3248597 w 3767438"/>
                <a:gd name="connsiteY5" fmla="*/ 183902 h 1180188"/>
                <a:gd name="connsiteX6" fmla="*/ 3194006 w 3767438"/>
                <a:gd name="connsiteY6" fmla="*/ 142959 h 1180188"/>
                <a:gd name="connsiteX7" fmla="*/ 2989290 w 3767438"/>
                <a:gd name="connsiteY7" fmla="*/ 88368 h 1180188"/>
                <a:gd name="connsiteX8" fmla="*/ 2852812 w 3767438"/>
                <a:gd name="connsiteY8" fmla="*/ 47424 h 1180188"/>
                <a:gd name="connsiteX9" fmla="*/ 2661744 w 3767438"/>
                <a:gd name="connsiteY9" fmla="*/ 6481 h 1180188"/>
                <a:gd name="connsiteX10" fmla="*/ 2238663 w 3767438"/>
                <a:gd name="connsiteY10" fmla="*/ 33777 h 1180188"/>
                <a:gd name="connsiteX11" fmla="*/ 2156777 w 3767438"/>
                <a:gd name="connsiteY11" fmla="*/ 61072 h 1180188"/>
                <a:gd name="connsiteX12" fmla="*/ 2115833 w 3767438"/>
                <a:gd name="connsiteY12" fmla="*/ 102015 h 1180188"/>
                <a:gd name="connsiteX13" fmla="*/ 2020299 w 3767438"/>
                <a:gd name="connsiteY13" fmla="*/ 156606 h 1180188"/>
                <a:gd name="connsiteX14" fmla="*/ 1433445 w 3767438"/>
                <a:gd name="connsiteY14" fmla="*/ 170254 h 1180188"/>
                <a:gd name="connsiteX15" fmla="*/ 1242377 w 3767438"/>
                <a:gd name="connsiteY15" fmla="*/ 197550 h 1180188"/>
                <a:gd name="connsiteX16" fmla="*/ 1201433 w 3767438"/>
                <a:gd name="connsiteY16" fmla="*/ 211197 h 1180188"/>
                <a:gd name="connsiteX17" fmla="*/ 1105899 w 3767438"/>
                <a:gd name="connsiteY17" fmla="*/ 224845 h 1180188"/>
                <a:gd name="connsiteX18" fmla="*/ 1037660 w 3767438"/>
                <a:gd name="connsiteY18" fmla="*/ 238493 h 1180188"/>
                <a:gd name="connsiteX19" fmla="*/ 955774 w 3767438"/>
                <a:gd name="connsiteY19" fmla="*/ 265788 h 1180188"/>
                <a:gd name="connsiteX20" fmla="*/ 887535 w 3767438"/>
                <a:gd name="connsiteY20" fmla="*/ 279436 h 1180188"/>
                <a:gd name="connsiteX21" fmla="*/ 764705 w 3767438"/>
                <a:gd name="connsiteY21" fmla="*/ 320380 h 1180188"/>
                <a:gd name="connsiteX22" fmla="*/ 641875 w 3767438"/>
                <a:gd name="connsiteY22" fmla="*/ 402266 h 1180188"/>
                <a:gd name="connsiteX23" fmla="*/ 559989 w 3767438"/>
                <a:gd name="connsiteY23" fmla="*/ 484153 h 1180188"/>
                <a:gd name="connsiteX24" fmla="*/ 478102 w 3767438"/>
                <a:gd name="connsiteY24" fmla="*/ 566039 h 1180188"/>
                <a:gd name="connsiteX25" fmla="*/ 355272 w 3767438"/>
                <a:gd name="connsiteY25" fmla="*/ 606983 h 1180188"/>
                <a:gd name="connsiteX26" fmla="*/ 273386 w 3767438"/>
                <a:gd name="connsiteY26" fmla="*/ 634278 h 1180188"/>
                <a:gd name="connsiteX27" fmla="*/ 150556 w 3767438"/>
                <a:gd name="connsiteY27" fmla="*/ 743460 h 1180188"/>
                <a:gd name="connsiteX28" fmla="*/ 95965 w 3767438"/>
                <a:gd name="connsiteY28" fmla="*/ 798051 h 1180188"/>
                <a:gd name="connsiteX29" fmla="*/ 14078 w 3767438"/>
                <a:gd name="connsiteY29" fmla="*/ 893585 h 1180188"/>
                <a:gd name="connsiteX30" fmla="*/ 430 w 3767438"/>
                <a:gd name="connsiteY30" fmla="*/ 934529 h 1180188"/>
                <a:gd name="connsiteX31" fmla="*/ 14078 w 3767438"/>
                <a:gd name="connsiteY31" fmla="*/ 1057359 h 1180188"/>
                <a:gd name="connsiteX32" fmla="*/ 55021 w 3767438"/>
                <a:gd name="connsiteY32" fmla="*/ 1084654 h 1180188"/>
                <a:gd name="connsiteX33" fmla="*/ 109612 w 3767438"/>
                <a:gd name="connsiteY33" fmla="*/ 1125597 h 1180188"/>
                <a:gd name="connsiteX34" fmla="*/ 246090 w 3767438"/>
                <a:gd name="connsiteY34" fmla="*/ 1166541 h 1180188"/>
                <a:gd name="connsiteX35" fmla="*/ 287033 w 3767438"/>
                <a:gd name="connsiteY35" fmla="*/ 1180188 h 1180188"/>
                <a:gd name="connsiteX36" fmla="*/ 1883821 w 3767438"/>
                <a:gd name="connsiteY36" fmla="*/ 1139245 h 1180188"/>
                <a:gd name="connsiteX37" fmla="*/ 2088538 w 3767438"/>
                <a:gd name="connsiteY37" fmla="*/ 1111950 h 1180188"/>
                <a:gd name="connsiteX38" fmla="*/ 2211368 w 3767438"/>
                <a:gd name="connsiteY38" fmla="*/ 1098302 h 1180188"/>
                <a:gd name="connsiteX39" fmla="*/ 2252311 w 3767438"/>
                <a:gd name="connsiteY39" fmla="*/ 1071006 h 1180188"/>
                <a:gd name="connsiteX40" fmla="*/ 2293254 w 3767438"/>
                <a:gd name="connsiteY40" fmla="*/ 1057359 h 1180188"/>
                <a:gd name="connsiteX41" fmla="*/ 3207654 w 3767438"/>
                <a:gd name="connsiteY41" fmla="*/ 1030063 h 1180188"/>
                <a:gd name="connsiteX42" fmla="*/ 3316836 w 3767438"/>
                <a:gd name="connsiteY42" fmla="*/ 1002768 h 1180188"/>
                <a:gd name="connsiteX43" fmla="*/ 3357780 w 3767438"/>
                <a:gd name="connsiteY43" fmla="*/ 989120 h 1180188"/>
                <a:gd name="connsiteX44" fmla="*/ 3480609 w 3767438"/>
                <a:gd name="connsiteY44" fmla="*/ 948177 h 1180188"/>
                <a:gd name="connsiteX45" fmla="*/ 3535200 w 3767438"/>
                <a:gd name="connsiteY45" fmla="*/ 907233 h 1180188"/>
                <a:gd name="connsiteX46" fmla="*/ 3603439 w 3767438"/>
                <a:gd name="connsiteY46" fmla="*/ 866290 h 1180188"/>
                <a:gd name="connsiteX47" fmla="*/ 3671678 w 3767438"/>
                <a:gd name="connsiteY47" fmla="*/ 811699 h 1180188"/>
                <a:gd name="connsiteX48" fmla="*/ 3712621 w 3767438"/>
                <a:gd name="connsiteY48" fmla="*/ 784403 h 1180188"/>
                <a:gd name="connsiteX49" fmla="*/ 3726269 w 3767438"/>
                <a:gd name="connsiteY49" fmla="*/ 566039 h 1180188"/>
                <a:gd name="connsiteX50" fmla="*/ 3685326 w 3767438"/>
                <a:gd name="connsiteY50" fmla="*/ 538744 h 1180188"/>
                <a:gd name="connsiteX51" fmla="*/ 3630735 w 3767438"/>
                <a:gd name="connsiteY51" fmla="*/ 456857 h 1180188"/>
                <a:gd name="connsiteX52" fmla="*/ 3589792 w 3767438"/>
                <a:gd name="connsiteY52" fmla="*/ 443209 h 1180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767438" h="1180188">
                  <a:moveTo>
                    <a:pt x="3603439" y="388618"/>
                  </a:moveTo>
                  <a:cubicBezTo>
                    <a:pt x="3577481" y="383427"/>
                    <a:pt x="3522236" y="375313"/>
                    <a:pt x="3494257" y="361323"/>
                  </a:cubicBezTo>
                  <a:cubicBezTo>
                    <a:pt x="3479586" y="353987"/>
                    <a:pt x="3466579" y="343675"/>
                    <a:pt x="3453314" y="334027"/>
                  </a:cubicBezTo>
                  <a:cubicBezTo>
                    <a:pt x="3416523" y="307270"/>
                    <a:pt x="3376300" y="284309"/>
                    <a:pt x="3344132" y="252141"/>
                  </a:cubicBezTo>
                  <a:cubicBezTo>
                    <a:pt x="3330484" y="238493"/>
                    <a:pt x="3318895" y="222415"/>
                    <a:pt x="3303189" y="211197"/>
                  </a:cubicBezTo>
                  <a:cubicBezTo>
                    <a:pt x="3286633" y="199372"/>
                    <a:pt x="3265850" y="194685"/>
                    <a:pt x="3248597" y="183902"/>
                  </a:cubicBezTo>
                  <a:cubicBezTo>
                    <a:pt x="3229308" y="171847"/>
                    <a:pt x="3214659" y="152491"/>
                    <a:pt x="3194006" y="142959"/>
                  </a:cubicBezTo>
                  <a:cubicBezTo>
                    <a:pt x="3109738" y="104066"/>
                    <a:pt x="3072191" y="102184"/>
                    <a:pt x="2989290" y="88368"/>
                  </a:cubicBezTo>
                  <a:cubicBezTo>
                    <a:pt x="2892103" y="39774"/>
                    <a:pt x="2979040" y="76553"/>
                    <a:pt x="2852812" y="47424"/>
                  </a:cubicBezTo>
                  <a:cubicBezTo>
                    <a:pt x="2647307" y="0"/>
                    <a:pt x="2866835" y="35780"/>
                    <a:pt x="2661744" y="6481"/>
                  </a:cubicBezTo>
                  <a:cubicBezTo>
                    <a:pt x="2520717" y="15580"/>
                    <a:pt x="2379165" y="18588"/>
                    <a:pt x="2238663" y="33777"/>
                  </a:cubicBezTo>
                  <a:cubicBezTo>
                    <a:pt x="2210058" y="36869"/>
                    <a:pt x="2181928" y="47099"/>
                    <a:pt x="2156777" y="61072"/>
                  </a:cubicBezTo>
                  <a:cubicBezTo>
                    <a:pt x="2139905" y="70445"/>
                    <a:pt x="2130660" y="89659"/>
                    <a:pt x="2115833" y="102015"/>
                  </a:cubicBezTo>
                  <a:cubicBezTo>
                    <a:pt x="2102146" y="113420"/>
                    <a:pt x="2034758" y="155683"/>
                    <a:pt x="2020299" y="156606"/>
                  </a:cubicBezTo>
                  <a:cubicBezTo>
                    <a:pt x="1825025" y="169070"/>
                    <a:pt x="1629063" y="165705"/>
                    <a:pt x="1433445" y="170254"/>
                  </a:cubicBezTo>
                  <a:cubicBezTo>
                    <a:pt x="1298863" y="203900"/>
                    <a:pt x="1484382" y="160319"/>
                    <a:pt x="1242377" y="197550"/>
                  </a:cubicBezTo>
                  <a:cubicBezTo>
                    <a:pt x="1228158" y="199737"/>
                    <a:pt x="1215540" y="208376"/>
                    <a:pt x="1201433" y="211197"/>
                  </a:cubicBezTo>
                  <a:cubicBezTo>
                    <a:pt x="1169890" y="217506"/>
                    <a:pt x="1137629" y="219557"/>
                    <a:pt x="1105899" y="224845"/>
                  </a:cubicBezTo>
                  <a:cubicBezTo>
                    <a:pt x="1083018" y="228659"/>
                    <a:pt x="1060039" y="232390"/>
                    <a:pt x="1037660" y="238493"/>
                  </a:cubicBezTo>
                  <a:cubicBezTo>
                    <a:pt x="1009902" y="246063"/>
                    <a:pt x="983987" y="260145"/>
                    <a:pt x="955774" y="265788"/>
                  </a:cubicBezTo>
                  <a:cubicBezTo>
                    <a:pt x="933028" y="270337"/>
                    <a:pt x="909839" y="273063"/>
                    <a:pt x="887535" y="279436"/>
                  </a:cubicBezTo>
                  <a:cubicBezTo>
                    <a:pt x="846037" y="291293"/>
                    <a:pt x="800615" y="296440"/>
                    <a:pt x="764705" y="320380"/>
                  </a:cubicBezTo>
                  <a:lnTo>
                    <a:pt x="641875" y="402266"/>
                  </a:lnTo>
                  <a:cubicBezTo>
                    <a:pt x="508074" y="580669"/>
                    <a:pt x="679722" y="364420"/>
                    <a:pt x="559989" y="484153"/>
                  </a:cubicBezTo>
                  <a:cubicBezTo>
                    <a:pt x="503023" y="541119"/>
                    <a:pt x="542428" y="533876"/>
                    <a:pt x="478102" y="566039"/>
                  </a:cubicBezTo>
                  <a:cubicBezTo>
                    <a:pt x="409689" y="600245"/>
                    <a:pt x="420429" y="587436"/>
                    <a:pt x="355272" y="606983"/>
                  </a:cubicBezTo>
                  <a:cubicBezTo>
                    <a:pt x="327714" y="615250"/>
                    <a:pt x="297326" y="618318"/>
                    <a:pt x="273386" y="634278"/>
                  </a:cubicBezTo>
                  <a:cubicBezTo>
                    <a:pt x="200324" y="682986"/>
                    <a:pt x="244041" y="649975"/>
                    <a:pt x="150556" y="743460"/>
                  </a:cubicBezTo>
                  <a:cubicBezTo>
                    <a:pt x="132359" y="761657"/>
                    <a:pt x="111406" y="777464"/>
                    <a:pt x="95965" y="798051"/>
                  </a:cubicBezTo>
                  <a:cubicBezTo>
                    <a:pt x="43440" y="868082"/>
                    <a:pt x="71105" y="836558"/>
                    <a:pt x="14078" y="893585"/>
                  </a:cubicBezTo>
                  <a:cubicBezTo>
                    <a:pt x="9529" y="907233"/>
                    <a:pt x="430" y="920143"/>
                    <a:pt x="430" y="934529"/>
                  </a:cubicBezTo>
                  <a:cubicBezTo>
                    <a:pt x="430" y="975724"/>
                    <a:pt x="0" y="1018644"/>
                    <a:pt x="14078" y="1057359"/>
                  </a:cubicBezTo>
                  <a:cubicBezTo>
                    <a:pt x="19683" y="1072774"/>
                    <a:pt x="41674" y="1075120"/>
                    <a:pt x="55021" y="1084654"/>
                  </a:cubicBezTo>
                  <a:cubicBezTo>
                    <a:pt x="73530" y="1097875"/>
                    <a:pt x="89267" y="1115425"/>
                    <a:pt x="109612" y="1125597"/>
                  </a:cubicBezTo>
                  <a:cubicBezTo>
                    <a:pt x="152854" y="1147218"/>
                    <a:pt x="200380" y="1153481"/>
                    <a:pt x="246090" y="1166541"/>
                  </a:cubicBezTo>
                  <a:cubicBezTo>
                    <a:pt x="259922" y="1170493"/>
                    <a:pt x="273385" y="1175639"/>
                    <a:pt x="287033" y="1180188"/>
                  </a:cubicBezTo>
                  <a:cubicBezTo>
                    <a:pt x="306729" y="1179794"/>
                    <a:pt x="1439779" y="1174769"/>
                    <a:pt x="1883821" y="1139245"/>
                  </a:cubicBezTo>
                  <a:cubicBezTo>
                    <a:pt x="1943442" y="1134475"/>
                    <a:pt x="2028158" y="1119497"/>
                    <a:pt x="2088538" y="1111950"/>
                  </a:cubicBezTo>
                  <a:cubicBezTo>
                    <a:pt x="2129415" y="1106840"/>
                    <a:pt x="2170425" y="1102851"/>
                    <a:pt x="2211368" y="1098302"/>
                  </a:cubicBezTo>
                  <a:cubicBezTo>
                    <a:pt x="2225016" y="1089203"/>
                    <a:pt x="2237640" y="1078341"/>
                    <a:pt x="2252311" y="1071006"/>
                  </a:cubicBezTo>
                  <a:cubicBezTo>
                    <a:pt x="2265178" y="1064572"/>
                    <a:pt x="2278881" y="1057975"/>
                    <a:pt x="2293254" y="1057359"/>
                  </a:cubicBezTo>
                  <a:cubicBezTo>
                    <a:pt x="2597910" y="1044302"/>
                    <a:pt x="2902854" y="1039162"/>
                    <a:pt x="3207654" y="1030063"/>
                  </a:cubicBezTo>
                  <a:cubicBezTo>
                    <a:pt x="3244048" y="1020965"/>
                    <a:pt x="3281247" y="1014631"/>
                    <a:pt x="3316836" y="1002768"/>
                  </a:cubicBezTo>
                  <a:cubicBezTo>
                    <a:pt x="3330484" y="998219"/>
                    <a:pt x="3343947" y="993072"/>
                    <a:pt x="3357780" y="989120"/>
                  </a:cubicBezTo>
                  <a:cubicBezTo>
                    <a:pt x="3408701" y="974571"/>
                    <a:pt x="3430790" y="975854"/>
                    <a:pt x="3480609" y="948177"/>
                  </a:cubicBezTo>
                  <a:cubicBezTo>
                    <a:pt x="3500493" y="937130"/>
                    <a:pt x="3516274" y="919850"/>
                    <a:pt x="3535200" y="907233"/>
                  </a:cubicBezTo>
                  <a:cubicBezTo>
                    <a:pt x="3557271" y="892519"/>
                    <a:pt x="3581708" y="881502"/>
                    <a:pt x="3603439" y="866290"/>
                  </a:cubicBezTo>
                  <a:cubicBezTo>
                    <a:pt x="3627303" y="849585"/>
                    <a:pt x="3648374" y="829177"/>
                    <a:pt x="3671678" y="811699"/>
                  </a:cubicBezTo>
                  <a:cubicBezTo>
                    <a:pt x="3684800" y="801857"/>
                    <a:pt x="3698973" y="793502"/>
                    <a:pt x="3712621" y="784403"/>
                  </a:cubicBezTo>
                  <a:cubicBezTo>
                    <a:pt x="3765557" y="705001"/>
                    <a:pt x="3767438" y="720421"/>
                    <a:pt x="3726269" y="566039"/>
                  </a:cubicBezTo>
                  <a:cubicBezTo>
                    <a:pt x="3722043" y="550190"/>
                    <a:pt x="3698974" y="547842"/>
                    <a:pt x="3685326" y="538744"/>
                  </a:cubicBezTo>
                  <a:cubicBezTo>
                    <a:pt x="3667129" y="511448"/>
                    <a:pt x="3661857" y="467231"/>
                    <a:pt x="3630735" y="456857"/>
                  </a:cubicBezTo>
                  <a:lnTo>
                    <a:pt x="3589792" y="443209"/>
                  </a:lnTo>
                </a:path>
              </a:pathLst>
            </a:custGeom>
            <a:ln w="73025">
              <a:solidFill>
                <a:srgbClr val="FF0000">
                  <a:alpha val="47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0" name="Freeform 9"/>
            <p:cNvSpPr/>
            <p:nvPr/>
          </p:nvSpPr>
          <p:spPr>
            <a:xfrm>
              <a:off x="3275463" y="5124365"/>
              <a:ext cx="641444" cy="48136"/>
            </a:xfrm>
            <a:custGeom>
              <a:avLst/>
              <a:gdLst>
                <a:gd name="connsiteX0" fmla="*/ 0 w 641444"/>
                <a:gd name="connsiteY0" fmla="*/ 48136 h 48136"/>
                <a:gd name="connsiteX1" fmla="*/ 150125 w 641444"/>
                <a:gd name="connsiteY1" fmla="*/ 7193 h 48136"/>
                <a:gd name="connsiteX2" fmla="*/ 354841 w 641444"/>
                <a:gd name="connsiteY2" fmla="*/ 20841 h 48136"/>
                <a:gd name="connsiteX3" fmla="*/ 395785 w 641444"/>
                <a:gd name="connsiteY3" fmla="*/ 34489 h 48136"/>
                <a:gd name="connsiteX4" fmla="*/ 532262 w 641444"/>
                <a:gd name="connsiteY4" fmla="*/ 20841 h 48136"/>
                <a:gd name="connsiteX5" fmla="*/ 641444 w 641444"/>
                <a:gd name="connsiteY5" fmla="*/ 7193 h 48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1444" h="48136">
                  <a:moveTo>
                    <a:pt x="0" y="48136"/>
                  </a:moveTo>
                  <a:cubicBezTo>
                    <a:pt x="103892" y="13506"/>
                    <a:pt x="53673" y="26484"/>
                    <a:pt x="150125" y="7193"/>
                  </a:cubicBezTo>
                  <a:cubicBezTo>
                    <a:pt x="218364" y="11742"/>
                    <a:pt x="286869" y="13288"/>
                    <a:pt x="354841" y="20841"/>
                  </a:cubicBezTo>
                  <a:cubicBezTo>
                    <a:pt x="369139" y="22430"/>
                    <a:pt x="381399" y="34489"/>
                    <a:pt x="395785" y="34489"/>
                  </a:cubicBezTo>
                  <a:cubicBezTo>
                    <a:pt x="441504" y="34489"/>
                    <a:pt x="486770" y="25390"/>
                    <a:pt x="532262" y="20841"/>
                  </a:cubicBezTo>
                  <a:cubicBezTo>
                    <a:pt x="594785" y="0"/>
                    <a:pt x="558820" y="7193"/>
                    <a:pt x="641444" y="7193"/>
                  </a:cubicBezTo>
                </a:path>
              </a:pathLst>
            </a:custGeom>
            <a:ln w="79375">
              <a:solidFill>
                <a:srgbClr val="FF0000">
                  <a:alpha val="47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spTree>
  </p:cSld>
  <p:clrMapOvr>
    <a:masterClrMapping/>
  </p:clrMapOvr>
  <mc:AlternateContent xmlns:mc="http://schemas.openxmlformats.org/markup-compatibility/2006" xmlns:p14="http://schemas.microsoft.com/office/powerpoint/2010/main">
    <mc:Choice Requires="p14">
      <p:transition spd="slow" p14:dur="2000" advClick="0" advTm="6000"/>
    </mc:Choice>
    <mc:Fallback xmlns="">
      <p:transition spd="slow" advClick="0" advTm="6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edge">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1" name="AutoShape 19"/>
          <p:cNvSpPr>
            <a:spLocks noChangeArrowheads="1"/>
          </p:cNvSpPr>
          <p:nvPr/>
        </p:nvSpPr>
        <p:spPr bwMode="auto">
          <a:xfrm rot="10800000" flipH="1">
            <a:off x="533400" y="6553200"/>
            <a:ext cx="304800" cy="304800"/>
          </a:xfrm>
          <a:prstGeom prst="rtTriangle">
            <a:avLst/>
          </a:prstGeom>
          <a:solidFill>
            <a:schemeClr val="bg1"/>
          </a:solidFill>
          <a:ln w="9525">
            <a:noFill/>
            <a:miter lim="800000"/>
            <a:headEnd/>
            <a:tailEnd/>
          </a:ln>
          <a:effectLst/>
        </p:spPr>
        <p:txBody>
          <a:bodyPr wrap="none" anchor="ctr"/>
          <a:lstStyle/>
          <a:p>
            <a:endParaRPr lang="en-US"/>
          </a:p>
        </p:txBody>
      </p:sp>
      <p:sp>
        <p:nvSpPr>
          <p:cNvPr id="3093" name="AutoShape 21"/>
          <p:cNvSpPr>
            <a:spLocks noChangeArrowheads="1"/>
          </p:cNvSpPr>
          <p:nvPr/>
        </p:nvSpPr>
        <p:spPr bwMode="auto">
          <a:xfrm rot="16200000" flipH="1">
            <a:off x="76200" y="6553200"/>
            <a:ext cx="304800" cy="304800"/>
          </a:xfrm>
          <a:prstGeom prst="rtTriangle">
            <a:avLst/>
          </a:prstGeom>
          <a:solidFill>
            <a:schemeClr val="bg1"/>
          </a:solidFill>
          <a:ln w="9525">
            <a:noFill/>
            <a:miter lim="800000"/>
            <a:headEnd/>
            <a:tailEnd/>
          </a:ln>
          <a:effectLst/>
        </p:spPr>
        <p:txBody>
          <a:bodyPr wrap="none" anchor="ctr"/>
          <a:lstStyle/>
          <a:p>
            <a:endParaRPr lang="en-US"/>
          </a:p>
        </p:txBody>
      </p:sp>
      <p:pic>
        <p:nvPicPr>
          <p:cNvPr id="15" name="Picture 14" descr="Job Fest 2012 logo.jpg"/>
          <p:cNvPicPr>
            <a:picLocks noChangeAspect="1"/>
          </p:cNvPicPr>
          <p:nvPr/>
        </p:nvPicPr>
        <p:blipFill>
          <a:blip r:embed="rId3" cstate="print"/>
          <a:srcRect l="6668" t="21429" r="8334" b="70408"/>
          <a:stretch>
            <a:fillRect/>
          </a:stretch>
        </p:blipFill>
        <p:spPr>
          <a:xfrm>
            <a:off x="533400" y="0"/>
            <a:ext cx="7772400" cy="685800"/>
          </a:xfrm>
          <a:prstGeom prst="rect">
            <a:avLst/>
          </a:prstGeom>
        </p:spPr>
      </p:pic>
      <p:pic>
        <p:nvPicPr>
          <p:cNvPr id="16" name="Picture 15" descr="Job Fest 2012 logo.jpg"/>
          <p:cNvPicPr>
            <a:picLocks noChangeAspect="1"/>
          </p:cNvPicPr>
          <p:nvPr/>
        </p:nvPicPr>
        <p:blipFill>
          <a:blip r:embed="rId3" cstate="print"/>
          <a:srcRect l="33334" t="67347" b="22449"/>
          <a:stretch>
            <a:fillRect/>
          </a:stretch>
        </p:blipFill>
        <p:spPr>
          <a:xfrm>
            <a:off x="3048000" y="6096000"/>
            <a:ext cx="6096000" cy="762000"/>
          </a:xfrm>
          <a:prstGeom prst="rect">
            <a:avLst/>
          </a:prstGeom>
        </p:spPr>
      </p:pic>
      <p:pic>
        <p:nvPicPr>
          <p:cNvPr id="14" name="Picture 13" descr="Job Fest 2012 logo.jpg"/>
          <p:cNvPicPr>
            <a:picLocks noChangeAspect="1"/>
          </p:cNvPicPr>
          <p:nvPr/>
        </p:nvPicPr>
        <p:blipFill>
          <a:blip r:embed="rId3" cstate="print">
            <a:clrChange>
              <a:clrFrom>
                <a:srgbClr val="FFFFFF"/>
              </a:clrFrom>
              <a:clrTo>
                <a:srgbClr val="FFFFFF">
                  <a:alpha val="0"/>
                </a:srgbClr>
              </a:clrTo>
            </a:clrChange>
          </a:blip>
          <a:srcRect t="29592" b="32653"/>
          <a:stretch>
            <a:fillRect/>
          </a:stretch>
        </p:blipFill>
        <p:spPr>
          <a:xfrm>
            <a:off x="304800" y="5867400"/>
            <a:ext cx="2875005" cy="886460"/>
          </a:xfrm>
          <a:prstGeom prst="rect">
            <a:avLst/>
          </a:prstGeom>
        </p:spPr>
      </p:pic>
      <p:sp>
        <p:nvSpPr>
          <p:cNvPr id="11" name="Rectangle 27"/>
          <p:cNvSpPr txBox="1">
            <a:spLocks noChangeArrowheads="1"/>
          </p:cNvSpPr>
          <p:nvPr/>
        </p:nvSpPr>
        <p:spPr bwMode="auto">
          <a:xfrm>
            <a:off x="533400" y="762000"/>
            <a:ext cx="7696200" cy="4495800"/>
          </a:xfrm>
          <a:prstGeom prst="rect">
            <a:avLst/>
          </a:prstGeom>
          <a:noFill/>
          <a:ln w="9525">
            <a:noFill/>
            <a:miter lim="800000"/>
            <a:headEnd/>
            <a:tailEnd/>
          </a:ln>
        </p:spPr>
        <p:txBody>
          <a:bodyPr lIns="0"/>
          <a:lstStyle/>
          <a:p>
            <a:pPr>
              <a:spcBef>
                <a:spcPct val="20000"/>
              </a:spcBef>
            </a:pPr>
            <a:r>
              <a:rPr lang="en-US" b="1" dirty="0" smtClean="0">
                <a:solidFill>
                  <a:srgbClr val="C00000"/>
                </a:solidFill>
                <a:latin typeface="+mj-lt"/>
                <a:cs typeface="Arial" charset="0"/>
              </a:rPr>
              <a:t>STILL NOT SURE? CONSIDER THIS…</a:t>
            </a:r>
          </a:p>
          <a:p>
            <a:pPr>
              <a:spcBef>
                <a:spcPct val="20000"/>
              </a:spcBef>
            </a:pPr>
            <a:endParaRPr lang="en-US" dirty="0" smtClean="0">
              <a:latin typeface="+mj-lt"/>
              <a:cs typeface="Arial" charset="0"/>
            </a:endParaRPr>
          </a:p>
          <a:p>
            <a:pPr>
              <a:spcBef>
                <a:spcPct val="20000"/>
              </a:spcBef>
            </a:pPr>
            <a:r>
              <a:rPr lang="en-US" dirty="0" smtClean="0">
                <a:latin typeface="+mj-lt"/>
                <a:cs typeface="Arial" charset="0"/>
              </a:rPr>
              <a:t>Less than 20% of the available jobs are actually advertised!</a:t>
            </a:r>
          </a:p>
          <a:p>
            <a:pPr>
              <a:spcBef>
                <a:spcPct val="20000"/>
              </a:spcBef>
            </a:pPr>
            <a:endParaRPr lang="en-US" dirty="0" smtClean="0">
              <a:latin typeface="+mj-lt"/>
              <a:cs typeface="Arial" charset="0"/>
            </a:endParaRPr>
          </a:p>
          <a:p>
            <a:pPr>
              <a:spcBef>
                <a:spcPct val="20000"/>
              </a:spcBef>
            </a:pPr>
            <a:r>
              <a:rPr lang="en-US" dirty="0" smtClean="0">
                <a:solidFill>
                  <a:srgbClr val="C00000"/>
                </a:solidFill>
                <a:latin typeface="+mj-lt"/>
                <a:cs typeface="Arial" charset="0"/>
              </a:rPr>
              <a:t>(We know how you can access the hidden job market!)</a:t>
            </a:r>
          </a:p>
          <a:p>
            <a:pPr>
              <a:spcBef>
                <a:spcPct val="20000"/>
              </a:spcBef>
            </a:pPr>
            <a:endParaRPr lang="en-US" dirty="0" smtClean="0">
              <a:latin typeface="+mj-lt"/>
              <a:cs typeface="Arial" charset="0"/>
            </a:endParaRPr>
          </a:p>
          <a:p>
            <a:pPr>
              <a:spcBef>
                <a:spcPct val="20000"/>
              </a:spcBef>
            </a:pPr>
            <a:r>
              <a:rPr lang="en-US" dirty="0" smtClean="0">
                <a:latin typeface="+mj-lt"/>
                <a:cs typeface="Arial" charset="0"/>
              </a:rPr>
              <a:t>Most employers take about 5-7 seconds to scan only</a:t>
            </a:r>
          </a:p>
          <a:p>
            <a:pPr>
              <a:spcBef>
                <a:spcPct val="20000"/>
              </a:spcBef>
            </a:pPr>
            <a:r>
              <a:rPr lang="en-US" dirty="0" smtClean="0">
                <a:latin typeface="+mj-lt"/>
                <a:cs typeface="Arial" charset="0"/>
              </a:rPr>
              <a:t>a small portion of your resume!</a:t>
            </a:r>
          </a:p>
          <a:p>
            <a:pPr>
              <a:spcBef>
                <a:spcPct val="20000"/>
              </a:spcBef>
            </a:pPr>
            <a:endParaRPr lang="en-US" dirty="0" smtClean="0">
              <a:latin typeface="+mj-lt"/>
              <a:cs typeface="Arial" charset="0"/>
            </a:endParaRPr>
          </a:p>
          <a:p>
            <a:pPr>
              <a:spcBef>
                <a:spcPct val="20000"/>
              </a:spcBef>
            </a:pPr>
            <a:r>
              <a:rPr lang="en-US" dirty="0" smtClean="0">
                <a:solidFill>
                  <a:srgbClr val="C00000"/>
                </a:solidFill>
                <a:latin typeface="+mj-lt"/>
                <a:cs typeface="Arial" charset="0"/>
              </a:rPr>
              <a:t>(We know the tricks to get them to read</a:t>
            </a:r>
          </a:p>
          <a:p>
            <a:pPr>
              <a:spcBef>
                <a:spcPct val="20000"/>
              </a:spcBef>
            </a:pPr>
            <a:r>
              <a:rPr lang="en-US" dirty="0" smtClean="0">
                <a:solidFill>
                  <a:srgbClr val="C00000"/>
                </a:solidFill>
                <a:latin typeface="+mj-lt"/>
                <a:cs typeface="Arial" charset="0"/>
              </a:rPr>
              <a:t> your whole resume!)</a:t>
            </a:r>
          </a:p>
          <a:p>
            <a:pPr>
              <a:spcBef>
                <a:spcPct val="20000"/>
              </a:spcBef>
            </a:pPr>
            <a:endParaRPr lang="en-US" dirty="0" smtClean="0">
              <a:latin typeface="+mj-lt"/>
              <a:cs typeface="Arial" charset="0"/>
            </a:endParaRPr>
          </a:p>
          <a:p>
            <a:pPr>
              <a:spcBef>
                <a:spcPct val="20000"/>
              </a:spcBef>
            </a:pPr>
            <a:endParaRPr lang="en-US" dirty="0" smtClean="0">
              <a:latin typeface="+mj-lt"/>
              <a:cs typeface="Arial" charset="0"/>
            </a:endParaRPr>
          </a:p>
          <a:p>
            <a:pPr>
              <a:spcBef>
                <a:spcPct val="20000"/>
              </a:spcBef>
            </a:pPr>
            <a:endParaRPr lang="en-US" dirty="0" smtClean="0">
              <a:latin typeface="+mj-lt"/>
              <a:cs typeface="Arial" charset="0"/>
            </a:endParaRPr>
          </a:p>
          <a:p>
            <a:pPr>
              <a:spcBef>
                <a:spcPct val="20000"/>
              </a:spcBef>
            </a:pPr>
            <a:endParaRPr lang="en-US" b="1" dirty="0" smtClean="0">
              <a:solidFill>
                <a:srgbClr val="CC6600"/>
              </a:solidFill>
              <a:latin typeface="+mj-lt"/>
              <a:cs typeface="Arial" charset="0"/>
            </a:endParaRPr>
          </a:p>
          <a:p>
            <a:pPr>
              <a:spcBef>
                <a:spcPct val="20000"/>
              </a:spcBef>
            </a:pPr>
            <a:endParaRPr lang="en-US" b="1" dirty="0" smtClean="0">
              <a:solidFill>
                <a:srgbClr val="CC6600"/>
              </a:solidFill>
              <a:latin typeface="+mj-lt"/>
              <a:cs typeface="Arial" charset="0"/>
            </a:endParaRPr>
          </a:p>
          <a:p>
            <a:pPr>
              <a:spcBef>
                <a:spcPct val="20000"/>
              </a:spcBef>
            </a:pPr>
            <a:endParaRPr lang="en-US" b="1" dirty="0" smtClean="0">
              <a:solidFill>
                <a:srgbClr val="CC6600"/>
              </a:solidFill>
              <a:latin typeface="+mj-lt"/>
              <a:cs typeface="Arial" charset="0"/>
            </a:endParaRPr>
          </a:p>
          <a:p>
            <a:pPr>
              <a:spcBef>
                <a:spcPct val="20000"/>
              </a:spcBef>
            </a:pPr>
            <a:r>
              <a:rPr lang="en-US" dirty="0" smtClean="0">
                <a:latin typeface="+mj-lt"/>
                <a:cs typeface="Arial" charset="0"/>
              </a:rPr>
              <a:t> </a:t>
            </a:r>
            <a:endParaRPr lang="en-US" dirty="0">
              <a:latin typeface="+mj-lt"/>
              <a:cs typeface="Arial" charset="0"/>
            </a:endParaRPr>
          </a:p>
        </p:txBody>
      </p:sp>
      <p:pic>
        <p:nvPicPr>
          <p:cNvPr id="3078" name="Picture 6" descr="C:\Documents and Settings\scarle\Local Settings\Temporary Internet Files\Content.IE5\JUKC3EBN\MP900430900[1].jpg"/>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1330730" y="1371600"/>
            <a:ext cx="6501397" cy="50292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1" name="AutoShape 19"/>
          <p:cNvSpPr>
            <a:spLocks noChangeArrowheads="1"/>
          </p:cNvSpPr>
          <p:nvPr/>
        </p:nvSpPr>
        <p:spPr bwMode="auto">
          <a:xfrm rot="10800000" flipH="1">
            <a:off x="533400" y="6553200"/>
            <a:ext cx="304800" cy="304800"/>
          </a:xfrm>
          <a:prstGeom prst="rtTriangle">
            <a:avLst/>
          </a:prstGeom>
          <a:solidFill>
            <a:schemeClr val="bg1"/>
          </a:solidFill>
          <a:ln w="9525">
            <a:noFill/>
            <a:miter lim="800000"/>
            <a:headEnd/>
            <a:tailEnd/>
          </a:ln>
          <a:effectLst/>
        </p:spPr>
        <p:txBody>
          <a:bodyPr wrap="none" anchor="ctr"/>
          <a:lstStyle/>
          <a:p>
            <a:endParaRPr lang="en-US"/>
          </a:p>
        </p:txBody>
      </p:sp>
      <p:sp>
        <p:nvSpPr>
          <p:cNvPr id="3093" name="AutoShape 21"/>
          <p:cNvSpPr>
            <a:spLocks noChangeArrowheads="1"/>
          </p:cNvSpPr>
          <p:nvPr/>
        </p:nvSpPr>
        <p:spPr bwMode="auto">
          <a:xfrm rot="16200000" flipH="1">
            <a:off x="76200" y="6553200"/>
            <a:ext cx="304800" cy="304800"/>
          </a:xfrm>
          <a:prstGeom prst="rtTriangle">
            <a:avLst/>
          </a:prstGeom>
          <a:solidFill>
            <a:schemeClr val="bg1"/>
          </a:solidFill>
          <a:ln w="9525">
            <a:noFill/>
            <a:miter lim="800000"/>
            <a:headEnd/>
            <a:tailEnd/>
          </a:ln>
          <a:effectLst/>
        </p:spPr>
        <p:txBody>
          <a:bodyPr wrap="none" anchor="ctr"/>
          <a:lstStyle/>
          <a:p>
            <a:endParaRPr lang="en-US"/>
          </a:p>
        </p:txBody>
      </p:sp>
      <p:pic>
        <p:nvPicPr>
          <p:cNvPr id="15" name="Picture 14" descr="Job Fest 2012 logo.jpg"/>
          <p:cNvPicPr>
            <a:picLocks noChangeAspect="1"/>
          </p:cNvPicPr>
          <p:nvPr/>
        </p:nvPicPr>
        <p:blipFill>
          <a:blip r:embed="rId3" cstate="print"/>
          <a:srcRect l="6668" t="21429" r="8334" b="70408"/>
          <a:stretch>
            <a:fillRect/>
          </a:stretch>
        </p:blipFill>
        <p:spPr>
          <a:xfrm>
            <a:off x="533400" y="0"/>
            <a:ext cx="7772400" cy="685800"/>
          </a:xfrm>
          <a:prstGeom prst="rect">
            <a:avLst/>
          </a:prstGeom>
        </p:spPr>
      </p:pic>
      <p:pic>
        <p:nvPicPr>
          <p:cNvPr id="16" name="Picture 15" descr="Job Fest 2012 logo.jpg"/>
          <p:cNvPicPr>
            <a:picLocks noChangeAspect="1"/>
          </p:cNvPicPr>
          <p:nvPr/>
        </p:nvPicPr>
        <p:blipFill>
          <a:blip r:embed="rId3" cstate="print"/>
          <a:srcRect l="33334" t="67347" b="22449"/>
          <a:stretch>
            <a:fillRect/>
          </a:stretch>
        </p:blipFill>
        <p:spPr>
          <a:xfrm>
            <a:off x="3048000" y="6096000"/>
            <a:ext cx="6096000" cy="762000"/>
          </a:xfrm>
          <a:prstGeom prst="rect">
            <a:avLst/>
          </a:prstGeom>
        </p:spPr>
      </p:pic>
      <p:pic>
        <p:nvPicPr>
          <p:cNvPr id="14" name="Picture 13" descr="Job Fest 2012 logo.jpg"/>
          <p:cNvPicPr>
            <a:picLocks noChangeAspect="1"/>
          </p:cNvPicPr>
          <p:nvPr/>
        </p:nvPicPr>
        <p:blipFill>
          <a:blip r:embed="rId3" cstate="print">
            <a:clrChange>
              <a:clrFrom>
                <a:srgbClr val="FFFFFF"/>
              </a:clrFrom>
              <a:clrTo>
                <a:srgbClr val="FFFFFF">
                  <a:alpha val="0"/>
                </a:srgbClr>
              </a:clrTo>
            </a:clrChange>
          </a:blip>
          <a:srcRect t="29592" b="32653"/>
          <a:stretch>
            <a:fillRect/>
          </a:stretch>
        </p:blipFill>
        <p:spPr>
          <a:xfrm>
            <a:off x="304800" y="5867400"/>
            <a:ext cx="2875005" cy="886460"/>
          </a:xfrm>
          <a:prstGeom prst="rect">
            <a:avLst/>
          </a:prstGeom>
        </p:spPr>
      </p:pic>
      <p:sp>
        <p:nvSpPr>
          <p:cNvPr id="11" name="Rectangle 27"/>
          <p:cNvSpPr txBox="1">
            <a:spLocks noChangeArrowheads="1"/>
          </p:cNvSpPr>
          <p:nvPr/>
        </p:nvSpPr>
        <p:spPr bwMode="auto">
          <a:xfrm>
            <a:off x="533400" y="762000"/>
            <a:ext cx="7696200" cy="4495800"/>
          </a:xfrm>
          <a:prstGeom prst="rect">
            <a:avLst/>
          </a:prstGeom>
          <a:noFill/>
          <a:ln w="9525">
            <a:noFill/>
            <a:miter lim="800000"/>
            <a:headEnd/>
            <a:tailEnd/>
          </a:ln>
        </p:spPr>
        <p:txBody>
          <a:bodyPr lIns="0"/>
          <a:lstStyle/>
          <a:p>
            <a:pPr>
              <a:spcBef>
                <a:spcPct val="20000"/>
              </a:spcBef>
            </a:pPr>
            <a:r>
              <a:rPr lang="en-US" b="1" dirty="0" smtClean="0">
                <a:solidFill>
                  <a:srgbClr val="C00000"/>
                </a:solidFill>
                <a:latin typeface="+mj-lt"/>
                <a:cs typeface="Arial" charset="0"/>
              </a:rPr>
              <a:t>MORE TO THINK ABOUT…</a:t>
            </a:r>
          </a:p>
          <a:p>
            <a:pPr>
              <a:spcBef>
                <a:spcPct val="20000"/>
              </a:spcBef>
            </a:pPr>
            <a:endParaRPr lang="en-US" dirty="0" smtClean="0">
              <a:latin typeface="+mj-lt"/>
              <a:cs typeface="Arial" charset="0"/>
            </a:endParaRPr>
          </a:p>
          <a:p>
            <a:pPr>
              <a:spcBef>
                <a:spcPct val="20000"/>
              </a:spcBef>
            </a:pPr>
            <a:r>
              <a:rPr lang="en-US" dirty="0" smtClean="0">
                <a:latin typeface="+mj-lt"/>
                <a:cs typeface="Arial" charset="0"/>
              </a:rPr>
              <a:t>Most students settle for a lousy job with low pay instead of getting a job that will really benefit them.</a:t>
            </a:r>
          </a:p>
          <a:p>
            <a:pPr>
              <a:spcBef>
                <a:spcPct val="20000"/>
              </a:spcBef>
            </a:pPr>
            <a:endParaRPr lang="en-US" dirty="0" smtClean="0">
              <a:latin typeface="+mj-lt"/>
              <a:cs typeface="Arial" charset="0"/>
            </a:endParaRPr>
          </a:p>
          <a:p>
            <a:pPr>
              <a:spcBef>
                <a:spcPct val="20000"/>
              </a:spcBef>
            </a:pPr>
            <a:r>
              <a:rPr lang="en-US" dirty="0" smtClean="0">
                <a:solidFill>
                  <a:srgbClr val="C00000"/>
                </a:solidFill>
                <a:latin typeface="+mj-lt"/>
                <a:cs typeface="Arial" charset="0"/>
              </a:rPr>
              <a:t>(We know how to help you find a better job!)</a:t>
            </a:r>
          </a:p>
          <a:p>
            <a:pPr>
              <a:spcBef>
                <a:spcPct val="20000"/>
              </a:spcBef>
            </a:pPr>
            <a:endParaRPr lang="en-US" dirty="0" smtClean="0">
              <a:latin typeface="+mj-lt"/>
              <a:cs typeface="Arial" charset="0"/>
            </a:endParaRPr>
          </a:p>
          <a:p>
            <a:pPr>
              <a:spcBef>
                <a:spcPct val="20000"/>
              </a:spcBef>
            </a:pPr>
            <a:r>
              <a:rPr lang="en-US" dirty="0" smtClean="0">
                <a:latin typeface="+mj-lt"/>
                <a:cs typeface="Arial" charset="0"/>
              </a:rPr>
              <a:t>Some students don’t have any idea about what </a:t>
            </a:r>
          </a:p>
          <a:p>
            <a:pPr>
              <a:spcBef>
                <a:spcPct val="20000"/>
              </a:spcBef>
            </a:pPr>
            <a:r>
              <a:rPr lang="en-US" dirty="0" smtClean="0">
                <a:latin typeface="+mj-lt"/>
                <a:cs typeface="Arial" charset="0"/>
              </a:rPr>
              <a:t>they are going to do after graduating</a:t>
            </a:r>
          </a:p>
          <a:p>
            <a:pPr>
              <a:spcBef>
                <a:spcPct val="20000"/>
              </a:spcBef>
            </a:pPr>
            <a:r>
              <a:rPr lang="en-US" dirty="0" smtClean="0">
                <a:latin typeface="+mj-lt"/>
                <a:cs typeface="Arial" charset="0"/>
              </a:rPr>
              <a:t>from high school.</a:t>
            </a:r>
          </a:p>
          <a:p>
            <a:pPr>
              <a:spcBef>
                <a:spcPct val="20000"/>
              </a:spcBef>
            </a:pPr>
            <a:endParaRPr lang="en-US" dirty="0" smtClean="0">
              <a:latin typeface="+mj-lt"/>
              <a:cs typeface="Arial" charset="0"/>
            </a:endParaRPr>
          </a:p>
          <a:p>
            <a:pPr>
              <a:spcBef>
                <a:spcPct val="20000"/>
              </a:spcBef>
            </a:pPr>
            <a:r>
              <a:rPr lang="en-US" dirty="0" smtClean="0">
                <a:solidFill>
                  <a:srgbClr val="C00000"/>
                </a:solidFill>
                <a:latin typeface="+mj-lt"/>
                <a:cs typeface="Arial" charset="0"/>
              </a:rPr>
              <a:t>(Yeah, we can help you with that too!)</a:t>
            </a:r>
          </a:p>
          <a:p>
            <a:pPr>
              <a:spcBef>
                <a:spcPct val="20000"/>
              </a:spcBef>
            </a:pPr>
            <a:endParaRPr lang="en-US" dirty="0" smtClean="0">
              <a:latin typeface="+mj-lt"/>
              <a:cs typeface="Arial" charset="0"/>
            </a:endParaRPr>
          </a:p>
          <a:p>
            <a:pPr>
              <a:spcBef>
                <a:spcPct val="20000"/>
              </a:spcBef>
            </a:pPr>
            <a:endParaRPr lang="en-US" dirty="0" smtClean="0">
              <a:latin typeface="+mj-lt"/>
              <a:cs typeface="Arial" charset="0"/>
            </a:endParaRPr>
          </a:p>
          <a:p>
            <a:pPr>
              <a:spcBef>
                <a:spcPct val="20000"/>
              </a:spcBef>
            </a:pPr>
            <a:endParaRPr lang="en-US" dirty="0" smtClean="0">
              <a:latin typeface="+mj-lt"/>
              <a:cs typeface="Arial" charset="0"/>
            </a:endParaRPr>
          </a:p>
          <a:p>
            <a:pPr>
              <a:spcBef>
                <a:spcPct val="20000"/>
              </a:spcBef>
            </a:pPr>
            <a:endParaRPr lang="en-US" b="1" dirty="0" smtClean="0">
              <a:solidFill>
                <a:srgbClr val="CC6600"/>
              </a:solidFill>
              <a:latin typeface="+mj-lt"/>
              <a:cs typeface="Arial" charset="0"/>
            </a:endParaRPr>
          </a:p>
          <a:p>
            <a:pPr>
              <a:spcBef>
                <a:spcPct val="20000"/>
              </a:spcBef>
            </a:pPr>
            <a:endParaRPr lang="en-US" b="1" dirty="0" smtClean="0">
              <a:solidFill>
                <a:srgbClr val="CC6600"/>
              </a:solidFill>
              <a:latin typeface="+mj-lt"/>
              <a:cs typeface="Arial" charset="0"/>
            </a:endParaRPr>
          </a:p>
          <a:p>
            <a:pPr>
              <a:spcBef>
                <a:spcPct val="20000"/>
              </a:spcBef>
            </a:pPr>
            <a:endParaRPr lang="en-US" b="1" dirty="0" smtClean="0">
              <a:solidFill>
                <a:srgbClr val="CC6600"/>
              </a:solidFill>
              <a:latin typeface="+mj-lt"/>
              <a:cs typeface="Arial" charset="0"/>
            </a:endParaRPr>
          </a:p>
          <a:p>
            <a:pPr>
              <a:spcBef>
                <a:spcPct val="20000"/>
              </a:spcBef>
            </a:pPr>
            <a:r>
              <a:rPr lang="en-US" dirty="0" smtClean="0">
                <a:latin typeface="+mj-lt"/>
                <a:cs typeface="Arial" charset="0"/>
              </a:rPr>
              <a:t> </a:t>
            </a:r>
            <a:endParaRPr lang="en-US" dirty="0">
              <a:latin typeface="+mj-lt"/>
              <a:cs typeface="Arial" charset="0"/>
            </a:endParaRPr>
          </a:p>
        </p:txBody>
      </p:sp>
      <p:pic>
        <p:nvPicPr>
          <p:cNvPr id="3078" name="Picture 6" descr="C:\Documents and Settings\scarle\Local Settings\Temporary Internet Files\Content.IE5\JUKC3EBN\MP900430900[1].jpg"/>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1330730" y="1371600"/>
            <a:ext cx="6501397" cy="50292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1" name="AutoShape 19"/>
          <p:cNvSpPr>
            <a:spLocks noChangeArrowheads="1"/>
          </p:cNvSpPr>
          <p:nvPr/>
        </p:nvSpPr>
        <p:spPr bwMode="auto">
          <a:xfrm rot="10800000" flipH="1">
            <a:off x="533400" y="6553200"/>
            <a:ext cx="304800" cy="304800"/>
          </a:xfrm>
          <a:prstGeom prst="rtTriangle">
            <a:avLst/>
          </a:prstGeom>
          <a:solidFill>
            <a:schemeClr val="bg1"/>
          </a:solidFill>
          <a:ln w="9525">
            <a:noFill/>
            <a:miter lim="800000"/>
            <a:headEnd/>
            <a:tailEnd/>
          </a:ln>
          <a:effectLst/>
        </p:spPr>
        <p:txBody>
          <a:bodyPr wrap="none" anchor="ctr"/>
          <a:lstStyle/>
          <a:p>
            <a:endParaRPr lang="en-US"/>
          </a:p>
        </p:txBody>
      </p:sp>
      <p:sp>
        <p:nvSpPr>
          <p:cNvPr id="3093" name="AutoShape 21"/>
          <p:cNvSpPr>
            <a:spLocks noChangeArrowheads="1"/>
          </p:cNvSpPr>
          <p:nvPr/>
        </p:nvSpPr>
        <p:spPr bwMode="auto">
          <a:xfrm rot="16200000" flipH="1">
            <a:off x="76200" y="6553200"/>
            <a:ext cx="304800" cy="304800"/>
          </a:xfrm>
          <a:prstGeom prst="rtTriangle">
            <a:avLst/>
          </a:prstGeom>
          <a:solidFill>
            <a:schemeClr val="bg1"/>
          </a:solidFill>
          <a:ln w="9525">
            <a:noFill/>
            <a:miter lim="800000"/>
            <a:headEnd/>
            <a:tailEnd/>
          </a:ln>
          <a:effectLst/>
        </p:spPr>
        <p:txBody>
          <a:bodyPr wrap="none" anchor="ctr"/>
          <a:lstStyle/>
          <a:p>
            <a:endParaRPr lang="en-US"/>
          </a:p>
        </p:txBody>
      </p:sp>
      <p:sp>
        <p:nvSpPr>
          <p:cNvPr id="3095" name="Text Box 23"/>
          <p:cNvSpPr txBox="1">
            <a:spLocks noChangeArrowheads="1"/>
          </p:cNvSpPr>
          <p:nvPr/>
        </p:nvSpPr>
        <p:spPr bwMode="auto">
          <a:xfrm>
            <a:off x="1371600" y="990600"/>
            <a:ext cx="6553200" cy="4524315"/>
          </a:xfrm>
          <a:prstGeom prst="rect">
            <a:avLst/>
          </a:prstGeom>
          <a:noFill/>
          <a:ln w="9525">
            <a:noFill/>
            <a:miter lim="800000"/>
            <a:headEnd/>
            <a:tailEnd/>
          </a:ln>
          <a:effectLst>
            <a:prstShdw prst="shdw18" dist="17961" dir="13500000">
              <a:schemeClr val="accent1">
                <a:gamma/>
                <a:shade val="60000"/>
                <a:invGamma/>
              </a:schemeClr>
            </a:prstShdw>
          </a:effectLst>
        </p:spPr>
        <p:txBody>
          <a:bodyPr wrap="square">
            <a:spAutoFit/>
          </a:bodyPr>
          <a:lstStyle/>
          <a:p>
            <a:r>
              <a:rPr lang="en-US" dirty="0" smtClean="0"/>
              <a:t>Job Fest is a career planning activity that provides grade 11 students in the Anglophone South School District with information to help them to successfully apply their education, interests and skills to opportunities in the workforce. </a:t>
            </a:r>
          </a:p>
          <a:p>
            <a:endParaRPr lang="en-US" dirty="0" smtClean="0"/>
          </a:p>
          <a:p>
            <a:endParaRPr lang="en-US" dirty="0" smtClean="0"/>
          </a:p>
          <a:p>
            <a:r>
              <a:rPr lang="en-US" dirty="0" smtClean="0"/>
              <a:t>It is an online, virtual environment where you can speak to business and training school representatives in real time, download resources that will help you in your job search and career decision-making and watch career and professional instructional videos.</a:t>
            </a:r>
          </a:p>
          <a:p>
            <a:endParaRPr lang="en-US" dirty="0" smtClean="0"/>
          </a:p>
          <a:p>
            <a:endParaRPr lang="en-US" dirty="0" smtClean="0"/>
          </a:p>
          <a:p>
            <a:r>
              <a:rPr lang="en-US" dirty="0" smtClean="0"/>
              <a:t>Selected </a:t>
            </a:r>
            <a:r>
              <a:rPr lang="en-US" dirty="0"/>
              <a:t>grade 11 students </a:t>
            </a:r>
            <a:r>
              <a:rPr lang="en-US" dirty="0" smtClean="0"/>
              <a:t>can participate </a:t>
            </a:r>
            <a:r>
              <a:rPr lang="en-US" dirty="0"/>
              <a:t>in </a:t>
            </a:r>
            <a:r>
              <a:rPr lang="en-US" dirty="0" smtClean="0"/>
              <a:t>a practice job interview with an actual employer so they can hone their skills for their actual job search.</a:t>
            </a:r>
            <a:endParaRPr lang="en-US" dirty="0"/>
          </a:p>
        </p:txBody>
      </p:sp>
      <p:pic>
        <p:nvPicPr>
          <p:cNvPr id="15" name="Picture 14" descr="Job Fest 2012 logo.jpg"/>
          <p:cNvPicPr>
            <a:picLocks noChangeAspect="1"/>
          </p:cNvPicPr>
          <p:nvPr/>
        </p:nvPicPr>
        <p:blipFill>
          <a:blip r:embed="rId3" cstate="print"/>
          <a:srcRect l="6668" t="21429" r="8334" b="70408"/>
          <a:stretch>
            <a:fillRect/>
          </a:stretch>
        </p:blipFill>
        <p:spPr>
          <a:xfrm>
            <a:off x="533400" y="0"/>
            <a:ext cx="7772400" cy="685800"/>
          </a:xfrm>
          <a:prstGeom prst="rect">
            <a:avLst/>
          </a:prstGeom>
        </p:spPr>
      </p:pic>
      <p:pic>
        <p:nvPicPr>
          <p:cNvPr id="16" name="Picture 15" descr="Job Fest 2012 logo.jpg"/>
          <p:cNvPicPr>
            <a:picLocks noChangeAspect="1"/>
          </p:cNvPicPr>
          <p:nvPr/>
        </p:nvPicPr>
        <p:blipFill>
          <a:blip r:embed="rId3" cstate="print"/>
          <a:srcRect l="33334" t="67347" b="22449"/>
          <a:stretch>
            <a:fillRect/>
          </a:stretch>
        </p:blipFill>
        <p:spPr>
          <a:xfrm>
            <a:off x="3048000" y="6096000"/>
            <a:ext cx="6096000" cy="762000"/>
          </a:xfrm>
          <a:prstGeom prst="rect">
            <a:avLst/>
          </a:prstGeom>
        </p:spPr>
      </p:pic>
      <p:pic>
        <p:nvPicPr>
          <p:cNvPr id="14" name="Picture 13" descr="Job Fest 2012 logo.jpg"/>
          <p:cNvPicPr>
            <a:picLocks noChangeAspect="1"/>
          </p:cNvPicPr>
          <p:nvPr/>
        </p:nvPicPr>
        <p:blipFill>
          <a:blip r:embed="rId3" cstate="print">
            <a:clrChange>
              <a:clrFrom>
                <a:srgbClr val="FFFFFF"/>
              </a:clrFrom>
              <a:clrTo>
                <a:srgbClr val="FFFFFF">
                  <a:alpha val="0"/>
                </a:srgbClr>
              </a:clrTo>
            </a:clrChange>
          </a:blip>
          <a:srcRect t="29592" b="32653"/>
          <a:stretch>
            <a:fillRect/>
          </a:stretch>
        </p:blipFill>
        <p:spPr>
          <a:xfrm>
            <a:off x="304800" y="5867400"/>
            <a:ext cx="2875005" cy="8864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1" name="AutoShape 19"/>
          <p:cNvSpPr>
            <a:spLocks noChangeArrowheads="1"/>
          </p:cNvSpPr>
          <p:nvPr/>
        </p:nvSpPr>
        <p:spPr bwMode="auto">
          <a:xfrm rot="10800000" flipH="1">
            <a:off x="533400" y="6553200"/>
            <a:ext cx="304800" cy="304800"/>
          </a:xfrm>
          <a:prstGeom prst="rtTriangle">
            <a:avLst/>
          </a:prstGeom>
          <a:solidFill>
            <a:schemeClr val="bg1"/>
          </a:solidFill>
          <a:ln w="9525">
            <a:noFill/>
            <a:miter lim="800000"/>
            <a:headEnd/>
            <a:tailEnd/>
          </a:ln>
          <a:effectLst/>
        </p:spPr>
        <p:txBody>
          <a:bodyPr wrap="none" anchor="ctr"/>
          <a:lstStyle/>
          <a:p>
            <a:endParaRPr lang="en-US"/>
          </a:p>
        </p:txBody>
      </p:sp>
      <p:sp>
        <p:nvSpPr>
          <p:cNvPr id="3093" name="AutoShape 21"/>
          <p:cNvSpPr>
            <a:spLocks noChangeArrowheads="1"/>
          </p:cNvSpPr>
          <p:nvPr/>
        </p:nvSpPr>
        <p:spPr bwMode="auto">
          <a:xfrm rot="16200000" flipH="1">
            <a:off x="76200" y="6553200"/>
            <a:ext cx="304800" cy="304800"/>
          </a:xfrm>
          <a:prstGeom prst="rtTriangle">
            <a:avLst/>
          </a:prstGeom>
          <a:solidFill>
            <a:schemeClr val="bg1"/>
          </a:solidFill>
          <a:ln w="9525">
            <a:noFill/>
            <a:miter lim="800000"/>
            <a:headEnd/>
            <a:tailEnd/>
          </a:ln>
          <a:effectLst/>
        </p:spPr>
        <p:txBody>
          <a:bodyPr wrap="none" anchor="ctr"/>
          <a:lstStyle/>
          <a:p>
            <a:endParaRPr lang="en-US"/>
          </a:p>
        </p:txBody>
      </p:sp>
      <p:pic>
        <p:nvPicPr>
          <p:cNvPr id="15" name="Picture 14" descr="Job Fest 2012 logo.jpg"/>
          <p:cNvPicPr>
            <a:picLocks noChangeAspect="1"/>
          </p:cNvPicPr>
          <p:nvPr/>
        </p:nvPicPr>
        <p:blipFill>
          <a:blip r:embed="rId3" cstate="print"/>
          <a:srcRect l="6668" t="21429" r="8334" b="70408"/>
          <a:stretch>
            <a:fillRect/>
          </a:stretch>
        </p:blipFill>
        <p:spPr>
          <a:xfrm>
            <a:off x="533400" y="0"/>
            <a:ext cx="7772400" cy="685800"/>
          </a:xfrm>
          <a:prstGeom prst="rect">
            <a:avLst/>
          </a:prstGeom>
        </p:spPr>
      </p:pic>
      <p:pic>
        <p:nvPicPr>
          <p:cNvPr id="16" name="Picture 15" descr="Job Fest 2012 logo.jpg"/>
          <p:cNvPicPr>
            <a:picLocks noChangeAspect="1"/>
          </p:cNvPicPr>
          <p:nvPr/>
        </p:nvPicPr>
        <p:blipFill>
          <a:blip r:embed="rId3" cstate="print"/>
          <a:srcRect l="33334" t="67347" b="22449"/>
          <a:stretch>
            <a:fillRect/>
          </a:stretch>
        </p:blipFill>
        <p:spPr>
          <a:xfrm>
            <a:off x="3048000" y="6096000"/>
            <a:ext cx="6096000" cy="762000"/>
          </a:xfrm>
          <a:prstGeom prst="rect">
            <a:avLst/>
          </a:prstGeom>
        </p:spPr>
      </p:pic>
      <p:pic>
        <p:nvPicPr>
          <p:cNvPr id="14" name="Picture 13" descr="Job Fest 2012 logo.jpg"/>
          <p:cNvPicPr>
            <a:picLocks noChangeAspect="1"/>
          </p:cNvPicPr>
          <p:nvPr/>
        </p:nvPicPr>
        <p:blipFill>
          <a:blip r:embed="rId3" cstate="print">
            <a:clrChange>
              <a:clrFrom>
                <a:srgbClr val="FFFFFF"/>
              </a:clrFrom>
              <a:clrTo>
                <a:srgbClr val="FFFFFF">
                  <a:alpha val="0"/>
                </a:srgbClr>
              </a:clrTo>
            </a:clrChange>
          </a:blip>
          <a:srcRect t="29592" b="32653"/>
          <a:stretch>
            <a:fillRect/>
          </a:stretch>
        </p:blipFill>
        <p:spPr>
          <a:xfrm>
            <a:off x="304800" y="5867400"/>
            <a:ext cx="2875005" cy="886460"/>
          </a:xfrm>
          <a:prstGeom prst="rect">
            <a:avLst/>
          </a:prstGeom>
        </p:spPr>
      </p:pic>
      <p:sp>
        <p:nvSpPr>
          <p:cNvPr id="11" name="Rectangle 27"/>
          <p:cNvSpPr txBox="1">
            <a:spLocks noChangeArrowheads="1"/>
          </p:cNvSpPr>
          <p:nvPr/>
        </p:nvSpPr>
        <p:spPr bwMode="auto">
          <a:xfrm>
            <a:off x="533400" y="762000"/>
            <a:ext cx="8001000" cy="4800600"/>
          </a:xfrm>
          <a:prstGeom prst="rect">
            <a:avLst/>
          </a:prstGeom>
          <a:noFill/>
          <a:ln w="9525">
            <a:noFill/>
            <a:miter lim="800000"/>
            <a:headEnd/>
            <a:tailEnd/>
          </a:ln>
        </p:spPr>
        <p:txBody>
          <a:bodyPr lIns="0"/>
          <a:lstStyle/>
          <a:p>
            <a:pPr>
              <a:spcBef>
                <a:spcPct val="20000"/>
              </a:spcBef>
            </a:pPr>
            <a:endParaRPr lang="en-US" dirty="0" smtClean="0">
              <a:latin typeface="+mj-lt"/>
              <a:cs typeface="Arial" charset="0"/>
            </a:endParaRPr>
          </a:p>
          <a:p>
            <a:pPr>
              <a:spcBef>
                <a:spcPct val="20000"/>
              </a:spcBef>
            </a:pPr>
            <a:r>
              <a:rPr lang="en-US" b="1" dirty="0" smtClean="0">
                <a:latin typeface="+mj-lt"/>
                <a:cs typeface="Arial" charset="0"/>
              </a:rPr>
              <a:t>   So, no matter your career</a:t>
            </a:r>
          </a:p>
          <a:p>
            <a:pPr>
              <a:spcBef>
                <a:spcPct val="20000"/>
              </a:spcBef>
            </a:pPr>
            <a:r>
              <a:rPr lang="en-US" b="1" dirty="0" smtClean="0">
                <a:latin typeface="+mj-lt"/>
                <a:cs typeface="Arial" charset="0"/>
              </a:rPr>
              <a:t>   destination…</a:t>
            </a:r>
          </a:p>
          <a:p>
            <a:pPr>
              <a:spcBef>
                <a:spcPct val="20000"/>
              </a:spcBef>
            </a:pPr>
            <a:endParaRPr lang="en-US" dirty="0" smtClean="0">
              <a:latin typeface="+mj-lt"/>
              <a:cs typeface="Arial" charset="0"/>
            </a:endParaRPr>
          </a:p>
          <a:p>
            <a:pPr>
              <a:spcBef>
                <a:spcPct val="20000"/>
              </a:spcBef>
            </a:pPr>
            <a:endParaRPr lang="en-US" dirty="0" smtClean="0">
              <a:latin typeface="+mj-lt"/>
              <a:cs typeface="Arial" charset="0"/>
            </a:endParaRPr>
          </a:p>
          <a:p>
            <a:pPr>
              <a:spcBef>
                <a:spcPct val="20000"/>
              </a:spcBef>
            </a:pPr>
            <a:endParaRPr lang="en-US" dirty="0" smtClean="0">
              <a:latin typeface="+mj-lt"/>
              <a:cs typeface="Arial" charset="0"/>
            </a:endParaRPr>
          </a:p>
          <a:p>
            <a:pPr>
              <a:spcBef>
                <a:spcPct val="20000"/>
              </a:spcBef>
            </a:pPr>
            <a:endParaRPr lang="en-US" dirty="0" smtClean="0">
              <a:latin typeface="+mj-lt"/>
              <a:cs typeface="Arial" charset="0"/>
            </a:endParaRPr>
          </a:p>
          <a:p>
            <a:pPr>
              <a:spcBef>
                <a:spcPct val="20000"/>
              </a:spcBef>
            </a:pPr>
            <a:endParaRPr lang="en-US" b="1" dirty="0" smtClean="0">
              <a:latin typeface="+mj-lt"/>
              <a:cs typeface="Arial" charset="0"/>
            </a:endParaRPr>
          </a:p>
          <a:p>
            <a:pPr>
              <a:spcBef>
                <a:spcPct val="20000"/>
              </a:spcBef>
            </a:pPr>
            <a:r>
              <a:rPr lang="en-US" b="1" dirty="0" smtClean="0">
                <a:latin typeface="+mj-lt"/>
                <a:cs typeface="Arial" charset="0"/>
              </a:rPr>
              <a:t>                                                                                          The information at</a:t>
            </a:r>
          </a:p>
          <a:p>
            <a:pPr>
              <a:spcBef>
                <a:spcPct val="20000"/>
              </a:spcBef>
            </a:pPr>
            <a:r>
              <a:rPr lang="en-US" b="1" dirty="0" smtClean="0">
                <a:latin typeface="+mj-lt"/>
                <a:cs typeface="Arial" charset="0"/>
              </a:rPr>
              <a:t>                                                                                          Job Fest can help</a:t>
            </a:r>
          </a:p>
          <a:p>
            <a:pPr>
              <a:spcBef>
                <a:spcPct val="20000"/>
              </a:spcBef>
            </a:pPr>
            <a:r>
              <a:rPr lang="en-US" b="1" dirty="0" smtClean="0">
                <a:latin typeface="+mj-lt"/>
                <a:cs typeface="Arial" charset="0"/>
              </a:rPr>
              <a:t>                                                                                          get you where you</a:t>
            </a:r>
          </a:p>
          <a:p>
            <a:pPr>
              <a:spcBef>
                <a:spcPct val="20000"/>
              </a:spcBef>
            </a:pPr>
            <a:r>
              <a:rPr lang="en-US" b="1" dirty="0" smtClean="0">
                <a:latin typeface="+mj-lt"/>
                <a:cs typeface="Arial" charset="0"/>
              </a:rPr>
              <a:t>                                                                                          want to go!</a:t>
            </a:r>
            <a:endParaRPr lang="en-US" b="1" dirty="0" smtClean="0">
              <a:solidFill>
                <a:srgbClr val="C00000"/>
              </a:solidFill>
              <a:latin typeface="+mj-lt"/>
              <a:cs typeface="Arial" charset="0"/>
            </a:endParaRPr>
          </a:p>
          <a:p>
            <a:pPr>
              <a:spcBef>
                <a:spcPct val="20000"/>
              </a:spcBef>
            </a:pPr>
            <a:endParaRPr lang="en-US" dirty="0" smtClean="0">
              <a:latin typeface="+mj-lt"/>
              <a:cs typeface="Arial" charset="0"/>
            </a:endParaRPr>
          </a:p>
          <a:p>
            <a:pPr>
              <a:spcBef>
                <a:spcPct val="20000"/>
              </a:spcBef>
            </a:pPr>
            <a:endParaRPr lang="en-US" dirty="0" smtClean="0">
              <a:latin typeface="+mj-lt"/>
              <a:cs typeface="Arial" charset="0"/>
            </a:endParaRPr>
          </a:p>
          <a:p>
            <a:pPr>
              <a:spcBef>
                <a:spcPct val="20000"/>
              </a:spcBef>
            </a:pPr>
            <a:endParaRPr lang="en-US" dirty="0" smtClean="0">
              <a:latin typeface="+mj-lt"/>
              <a:cs typeface="Arial" charset="0"/>
            </a:endParaRPr>
          </a:p>
          <a:p>
            <a:pPr>
              <a:spcBef>
                <a:spcPct val="20000"/>
              </a:spcBef>
            </a:pPr>
            <a:endParaRPr lang="en-US" b="1" dirty="0" smtClean="0">
              <a:solidFill>
                <a:srgbClr val="CC6600"/>
              </a:solidFill>
              <a:latin typeface="+mj-lt"/>
              <a:cs typeface="Arial" charset="0"/>
            </a:endParaRPr>
          </a:p>
          <a:p>
            <a:pPr>
              <a:spcBef>
                <a:spcPct val="20000"/>
              </a:spcBef>
            </a:pPr>
            <a:endParaRPr lang="en-US" b="1" dirty="0" smtClean="0">
              <a:solidFill>
                <a:srgbClr val="CC6600"/>
              </a:solidFill>
              <a:latin typeface="+mj-lt"/>
              <a:cs typeface="Arial" charset="0"/>
            </a:endParaRPr>
          </a:p>
          <a:p>
            <a:pPr>
              <a:spcBef>
                <a:spcPct val="20000"/>
              </a:spcBef>
            </a:pPr>
            <a:endParaRPr lang="en-US" b="1" dirty="0" smtClean="0">
              <a:solidFill>
                <a:srgbClr val="CC6600"/>
              </a:solidFill>
              <a:latin typeface="+mj-lt"/>
              <a:cs typeface="Arial" charset="0"/>
            </a:endParaRPr>
          </a:p>
          <a:p>
            <a:pPr>
              <a:spcBef>
                <a:spcPct val="20000"/>
              </a:spcBef>
            </a:pPr>
            <a:r>
              <a:rPr lang="en-US" dirty="0" smtClean="0">
                <a:latin typeface="+mj-lt"/>
                <a:cs typeface="Arial" charset="0"/>
              </a:rPr>
              <a:t> </a:t>
            </a:r>
            <a:endParaRPr lang="en-US" dirty="0">
              <a:latin typeface="+mj-lt"/>
              <a:cs typeface="Arial" charset="0"/>
            </a:endParaRPr>
          </a:p>
        </p:txBody>
      </p:sp>
      <p:pic>
        <p:nvPicPr>
          <p:cNvPr id="4098" name="Picture 2" descr="C:\Documents and Settings\scarle\Local Settings\Temporary Internet Files\Content.IE5\WXN13MMU\MP900405652[1].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447800" y="838200"/>
            <a:ext cx="4876800" cy="48768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1" name="AutoShape 19"/>
          <p:cNvSpPr>
            <a:spLocks noChangeArrowheads="1"/>
          </p:cNvSpPr>
          <p:nvPr/>
        </p:nvSpPr>
        <p:spPr bwMode="auto">
          <a:xfrm rot="10800000" flipH="1">
            <a:off x="533400" y="6553200"/>
            <a:ext cx="304800" cy="304800"/>
          </a:xfrm>
          <a:prstGeom prst="rtTriangle">
            <a:avLst/>
          </a:prstGeom>
          <a:solidFill>
            <a:schemeClr val="bg1"/>
          </a:solidFill>
          <a:ln w="9525">
            <a:noFill/>
            <a:miter lim="800000"/>
            <a:headEnd/>
            <a:tailEnd/>
          </a:ln>
          <a:effectLst/>
        </p:spPr>
        <p:txBody>
          <a:bodyPr wrap="none" anchor="ctr"/>
          <a:lstStyle/>
          <a:p>
            <a:endParaRPr lang="en-US"/>
          </a:p>
        </p:txBody>
      </p:sp>
      <p:sp>
        <p:nvSpPr>
          <p:cNvPr id="3093" name="AutoShape 21"/>
          <p:cNvSpPr>
            <a:spLocks noChangeArrowheads="1"/>
          </p:cNvSpPr>
          <p:nvPr/>
        </p:nvSpPr>
        <p:spPr bwMode="auto">
          <a:xfrm rot="16200000" flipH="1">
            <a:off x="76200" y="6553200"/>
            <a:ext cx="304800" cy="304800"/>
          </a:xfrm>
          <a:prstGeom prst="rtTriangle">
            <a:avLst/>
          </a:prstGeom>
          <a:solidFill>
            <a:schemeClr val="bg1"/>
          </a:solidFill>
          <a:ln w="9525">
            <a:noFill/>
            <a:miter lim="800000"/>
            <a:headEnd/>
            <a:tailEnd/>
          </a:ln>
          <a:effectLst/>
        </p:spPr>
        <p:txBody>
          <a:bodyPr wrap="none" anchor="ctr"/>
          <a:lstStyle/>
          <a:p>
            <a:endParaRPr lang="en-US"/>
          </a:p>
        </p:txBody>
      </p:sp>
      <p:pic>
        <p:nvPicPr>
          <p:cNvPr id="15" name="Picture 14" descr="Job Fest 2012 logo.jpg"/>
          <p:cNvPicPr>
            <a:picLocks noChangeAspect="1"/>
          </p:cNvPicPr>
          <p:nvPr/>
        </p:nvPicPr>
        <p:blipFill>
          <a:blip r:embed="rId3" cstate="print"/>
          <a:srcRect l="6668" t="21429" r="8334" b="70408"/>
          <a:stretch>
            <a:fillRect/>
          </a:stretch>
        </p:blipFill>
        <p:spPr>
          <a:xfrm>
            <a:off x="533400" y="228600"/>
            <a:ext cx="7772400" cy="685800"/>
          </a:xfrm>
          <a:prstGeom prst="rect">
            <a:avLst/>
          </a:prstGeom>
        </p:spPr>
      </p:pic>
      <p:pic>
        <p:nvPicPr>
          <p:cNvPr id="16" name="Picture 15" descr="Job Fest 2012 logo.jpg"/>
          <p:cNvPicPr>
            <a:picLocks noChangeAspect="1"/>
          </p:cNvPicPr>
          <p:nvPr/>
        </p:nvPicPr>
        <p:blipFill>
          <a:blip r:embed="rId3" cstate="print"/>
          <a:srcRect l="33334" t="67347" b="22449"/>
          <a:stretch>
            <a:fillRect/>
          </a:stretch>
        </p:blipFill>
        <p:spPr>
          <a:xfrm>
            <a:off x="3048000" y="5562600"/>
            <a:ext cx="6096000" cy="762000"/>
          </a:xfrm>
          <a:prstGeom prst="rect">
            <a:avLst/>
          </a:prstGeom>
        </p:spPr>
      </p:pic>
      <p:pic>
        <p:nvPicPr>
          <p:cNvPr id="14" name="Picture 13" descr="Job Fest 2012 logo.jpg"/>
          <p:cNvPicPr>
            <a:picLocks noChangeAspect="1"/>
          </p:cNvPicPr>
          <p:nvPr/>
        </p:nvPicPr>
        <p:blipFill>
          <a:blip r:embed="rId3" cstate="print">
            <a:clrChange>
              <a:clrFrom>
                <a:srgbClr val="FFFFFF"/>
              </a:clrFrom>
              <a:clrTo>
                <a:srgbClr val="FFFFFF">
                  <a:alpha val="0"/>
                </a:srgbClr>
              </a:clrTo>
            </a:clrChange>
          </a:blip>
          <a:srcRect t="29592" b="32653"/>
          <a:stretch>
            <a:fillRect/>
          </a:stretch>
        </p:blipFill>
        <p:spPr>
          <a:xfrm>
            <a:off x="304800" y="5334000"/>
            <a:ext cx="2875005" cy="886460"/>
          </a:xfrm>
          <a:prstGeom prst="rect">
            <a:avLst/>
          </a:prstGeom>
        </p:spPr>
      </p:pic>
      <p:pic>
        <p:nvPicPr>
          <p:cNvPr id="1026" name="Picture 2"/>
          <p:cNvPicPr>
            <a:picLocks noChangeAspect="1" noChangeArrowheads="1"/>
          </p:cNvPicPr>
          <p:nvPr/>
        </p:nvPicPr>
        <p:blipFill>
          <a:blip r:embed="rId4" cstate="print"/>
          <a:srcRect t="4942"/>
          <a:stretch>
            <a:fillRect/>
          </a:stretch>
        </p:blipFill>
        <p:spPr bwMode="auto">
          <a:xfrm>
            <a:off x="1600200" y="914400"/>
            <a:ext cx="5895975" cy="4396834"/>
          </a:xfrm>
          <a:prstGeom prst="rect">
            <a:avLst/>
          </a:prstGeom>
          <a:noFill/>
          <a:ln w="9525">
            <a:noFill/>
            <a:miter lim="800000"/>
            <a:headEnd/>
            <a:tailEnd/>
          </a:ln>
        </p:spPr>
      </p:pic>
      <p:sp>
        <p:nvSpPr>
          <p:cNvPr id="11" name="TextBox 10"/>
          <p:cNvSpPr txBox="1"/>
          <p:nvPr/>
        </p:nvSpPr>
        <p:spPr>
          <a:xfrm>
            <a:off x="228600" y="1676400"/>
            <a:ext cx="2108269" cy="1200329"/>
          </a:xfrm>
          <a:prstGeom prst="rect">
            <a:avLst/>
          </a:prstGeom>
          <a:noFill/>
        </p:spPr>
        <p:txBody>
          <a:bodyPr wrap="none" rtlCol="0">
            <a:spAutoFit/>
          </a:bodyPr>
          <a:lstStyle/>
          <a:p>
            <a:r>
              <a:rPr lang="en-US" b="1" dirty="0" smtClean="0"/>
              <a:t>Find out more!</a:t>
            </a:r>
          </a:p>
          <a:p>
            <a:endParaRPr lang="en-US" b="1" dirty="0" smtClean="0"/>
          </a:p>
          <a:p>
            <a:r>
              <a:rPr lang="en-US" b="1" dirty="0" smtClean="0"/>
              <a:t>Here is the link to</a:t>
            </a:r>
          </a:p>
          <a:p>
            <a:r>
              <a:rPr lang="en-US" b="1" dirty="0" smtClean="0"/>
              <a:t>Job Fest!  </a:t>
            </a:r>
            <a:endParaRPr lang="en-US" b="1" dirty="0"/>
          </a:p>
        </p:txBody>
      </p:sp>
      <p:sp>
        <p:nvSpPr>
          <p:cNvPr id="12" name="Freeform 11"/>
          <p:cNvSpPr/>
          <p:nvPr/>
        </p:nvSpPr>
        <p:spPr>
          <a:xfrm>
            <a:off x="2567259" y="3889612"/>
            <a:ext cx="1078535" cy="1325914"/>
          </a:xfrm>
          <a:custGeom>
            <a:avLst/>
            <a:gdLst>
              <a:gd name="connsiteX0" fmla="*/ 967511 w 1078535"/>
              <a:gd name="connsiteY0" fmla="*/ 204716 h 1325914"/>
              <a:gd name="connsiteX1" fmla="*/ 899272 w 1078535"/>
              <a:gd name="connsiteY1" fmla="*/ 122830 h 1325914"/>
              <a:gd name="connsiteX2" fmla="*/ 790090 w 1078535"/>
              <a:gd name="connsiteY2" fmla="*/ 27295 h 1325914"/>
              <a:gd name="connsiteX3" fmla="*/ 667260 w 1078535"/>
              <a:gd name="connsiteY3" fmla="*/ 0 h 1325914"/>
              <a:gd name="connsiteX4" fmla="*/ 448896 w 1078535"/>
              <a:gd name="connsiteY4" fmla="*/ 13648 h 1325914"/>
              <a:gd name="connsiteX5" fmla="*/ 312419 w 1078535"/>
              <a:gd name="connsiteY5" fmla="*/ 40943 h 1325914"/>
              <a:gd name="connsiteX6" fmla="*/ 230532 w 1078535"/>
              <a:gd name="connsiteY6" fmla="*/ 95534 h 1325914"/>
              <a:gd name="connsiteX7" fmla="*/ 189589 w 1078535"/>
              <a:gd name="connsiteY7" fmla="*/ 122830 h 1325914"/>
              <a:gd name="connsiteX8" fmla="*/ 162293 w 1078535"/>
              <a:gd name="connsiteY8" fmla="*/ 163773 h 1325914"/>
              <a:gd name="connsiteX9" fmla="*/ 148645 w 1078535"/>
              <a:gd name="connsiteY9" fmla="*/ 204716 h 1325914"/>
              <a:gd name="connsiteX10" fmla="*/ 94054 w 1078535"/>
              <a:gd name="connsiteY10" fmla="*/ 286603 h 1325914"/>
              <a:gd name="connsiteX11" fmla="*/ 39463 w 1078535"/>
              <a:gd name="connsiteY11" fmla="*/ 409433 h 1325914"/>
              <a:gd name="connsiteX12" fmla="*/ 25816 w 1078535"/>
              <a:gd name="connsiteY12" fmla="*/ 641445 h 1325914"/>
              <a:gd name="connsiteX13" fmla="*/ 39463 w 1078535"/>
              <a:gd name="connsiteY13" fmla="*/ 682388 h 1325914"/>
              <a:gd name="connsiteX14" fmla="*/ 94054 w 1078535"/>
              <a:gd name="connsiteY14" fmla="*/ 764275 h 1325914"/>
              <a:gd name="connsiteX15" fmla="*/ 107702 w 1078535"/>
              <a:gd name="connsiteY15" fmla="*/ 914400 h 1325914"/>
              <a:gd name="connsiteX16" fmla="*/ 121350 w 1078535"/>
              <a:gd name="connsiteY16" fmla="*/ 955343 h 1325914"/>
              <a:gd name="connsiteX17" fmla="*/ 148645 w 1078535"/>
              <a:gd name="connsiteY17" fmla="*/ 1064525 h 1325914"/>
              <a:gd name="connsiteX18" fmla="*/ 203237 w 1078535"/>
              <a:gd name="connsiteY18" fmla="*/ 1187355 h 1325914"/>
              <a:gd name="connsiteX19" fmla="*/ 326066 w 1078535"/>
              <a:gd name="connsiteY19" fmla="*/ 1269242 h 1325914"/>
              <a:gd name="connsiteX20" fmla="*/ 435248 w 1078535"/>
              <a:gd name="connsiteY20" fmla="*/ 1323833 h 1325914"/>
              <a:gd name="connsiteX21" fmla="*/ 803738 w 1078535"/>
              <a:gd name="connsiteY21" fmla="*/ 1310185 h 1325914"/>
              <a:gd name="connsiteX22" fmla="*/ 858329 w 1078535"/>
              <a:gd name="connsiteY22" fmla="*/ 1269242 h 1325914"/>
              <a:gd name="connsiteX23" fmla="*/ 926568 w 1078535"/>
              <a:gd name="connsiteY23" fmla="*/ 1187355 h 1325914"/>
              <a:gd name="connsiteX24" fmla="*/ 981159 w 1078535"/>
              <a:gd name="connsiteY24" fmla="*/ 1091821 h 1325914"/>
              <a:gd name="connsiteX25" fmla="*/ 1008454 w 1078535"/>
              <a:gd name="connsiteY25" fmla="*/ 1009934 h 1325914"/>
              <a:gd name="connsiteX26" fmla="*/ 1049398 w 1078535"/>
              <a:gd name="connsiteY26" fmla="*/ 928048 h 1325914"/>
              <a:gd name="connsiteX27" fmla="*/ 1049398 w 1078535"/>
              <a:gd name="connsiteY27" fmla="*/ 504967 h 1325914"/>
              <a:gd name="connsiteX28" fmla="*/ 1022102 w 1078535"/>
              <a:gd name="connsiteY28" fmla="*/ 423081 h 1325914"/>
              <a:gd name="connsiteX29" fmla="*/ 981159 w 1078535"/>
              <a:gd name="connsiteY29" fmla="*/ 300251 h 1325914"/>
              <a:gd name="connsiteX30" fmla="*/ 967511 w 1078535"/>
              <a:gd name="connsiteY30" fmla="*/ 259307 h 1325914"/>
              <a:gd name="connsiteX31" fmla="*/ 967511 w 1078535"/>
              <a:gd name="connsiteY31" fmla="*/ 204716 h 1325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78535" h="1325914">
                <a:moveTo>
                  <a:pt x="967511" y="204716"/>
                </a:moveTo>
                <a:cubicBezTo>
                  <a:pt x="899743" y="103063"/>
                  <a:pt x="986841" y="227912"/>
                  <a:pt x="899272" y="122830"/>
                </a:cubicBezTo>
                <a:cubicBezTo>
                  <a:pt x="856404" y="71389"/>
                  <a:pt x="880376" y="57389"/>
                  <a:pt x="790090" y="27295"/>
                </a:cubicBezTo>
                <a:cubicBezTo>
                  <a:pt x="722895" y="4898"/>
                  <a:pt x="763337" y="16013"/>
                  <a:pt x="667260" y="0"/>
                </a:cubicBezTo>
                <a:cubicBezTo>
                  <a:pt x="594472" y="4549"/>
                  <a:pt x="521527" y="7045"/>
                  <a:pt x="448896" y="13648"/>
                </a:cubicBezTo>
                <a:cubicBezTo>
                  <a:pt x="396306" y="18429"/>
                  <a:pt x="361456" y="28683"/>
                  <a:pt x="312419" y="40943"/>
                </a:cubicBezTo>
                <a:lnTo>
                  <a:pt x="230532" y="95534"/>
                </a:lnTo>
                <a:lnTo>
                  <a:pt x="189589" y="122830"/>
                </a:lnTo>
                <a:cubicBezTo>
                  <a:pt x="180490" y="136478"/>
                  <a:pt x="169629" y="149102"/>
                  <a:pt x="162293" y="163773"/>
                </a:cubicBezTo>
                <a:cubicBezTo>
                  <a:pt x="155859" y="176640"/>
                  <a:pt x="155631" y="192140"/>
                  <a:pt x="148645" y="204716"/>
                </a:cubicBezTo>
                <a:cubicBezTo>
                  <a:pt x="132713" y="233393"/>
                  <a:pt x="94054" y="286603"/>
                  <a:pt x="94054" y="286603"/>
                </a:cubicBezTo>
                <a:cubicBezTo>
                  <a:pt x="61572" y="384050"/>
                  <a:pt x="82719" y="344549"/>
                  <a:pt x="39463" y="409433"/>
                </a:cubicBezTo>
                <a:cubicBezTo>
                  <a:pt x="0" y="527822"/>
                  <a:pt x="3063" y="482167"/>
                  <a:pt x="25816" y="641445"/>
                </a:cubicBezTo>
                <a:cubicBezTo>
                  <a:pt x="27850" y="655686"/>
                  <a:pt x="32477" y="669812"/>
                  <a:pt x="39463" y="682388"/>
                </a:cubicBezTo>
                <a:cubicBezTo>
                  <a:pt x="55394" y="711065"/>
                  <a:pt x="94054" y="764275"/>
                  <a:pt x="94054" y="764275"/>
                </a:cubicBezTo>
                <a:cubicBezTo>
                  <a:pt x="98603" y="814317"/>
                  <a:pt x="100596" y="864657"/>
                  <a:pt x="107702" y="914400"/>
                </a:cubicBezTo>
                <a:cubicBezTo>
                  <a:pt x="109737" y="928641"/>
                  <a:pt x="117565" y="941464"/>
                  <a:pt x="121350" y="955343"/>
                </a:cubicBezTo>
                <a:cubicBezTo>
                  <a:pt x="131221" y="991535"/>
                  <a:pt x="136782" y="1028936"/>
                  <a:pt x="148645" y="1064525"/>
                </a:cubicBezTo>
                <a:cubicBezTo>
                  <a:pt x="162159" y="1105068"/>
                  <a:pt x="170794" y="1154913"/>
                  <a:pt x="203237" y="1187355"/>
                </a:cubicBezTo>
                <a:cubicBezTo>
                  <a:pt x="227950" y="1212067"/>
                  <a:pt x="297915" y="1254084"/>
                  <a:pt x="326066" y="1269242"/>
                </a:cubicBezTo>
                <a:cubicBezTo>
                  <a:pt x="361892" y="1288533"/>
                  <a:pt x="435248" y="1323833"/>
                  <a:pt x="435248" y="1323833"/>
                </a:cubicBezTo>
                <a:cubicBezTo>
                  <a:pt x="558078" y="1319284"/>
                  <a:pt x="681834" y="1325914"/>
                  <a:pt x="803738" y="1310185"/>
                </a:cubicBezTo>
                <a:cubicBezTo>
                  <a:pt x="826297" y="1307274"/>
                  <a:pt x="841059" y="1284045"/>
                  <a:pt x="858329" y="1269242"/>
                </a:cubicBezTo>
                <a:cubicBezTo>
                  <a:pt x="899192" y="1234216"/>
                  <a:pt x="898490" y="1229471"/>
                  <a:pt x="926568" y="1187355"/>
                </a:cubicBezTo>
                <a:cubicBezTo>
                  <a:pt x="964055" y="1037411"/>
                  <a:pt x="907240" y="1224877"/>
                  <a:pt x="981159" y="1091821"/>
                </a:cubicBezTo>
                <a:cubicBezTo>
                  <a:pt x="995132" y="1066670"/>
                  <a:pt x="992494" y="1033874"/>
                  <a:pt x="1008454" y="1009934"/>
                </a:cubicBezTo>
                <a:cubicBezTo>
                  <a:pt x="1043730" y="957021"/>
                  <a:pt x="1030563" y="984552"/>
                  <a:pt x="1049398" y="928048"/>
                </a:cubicBezTo>
                <a:cubicBezTo>
                  <a:pt x="1078535" y="753214"/>
                  <a:pt x="1077399" y="794316"/>
                  <a:pt x="1049398" y="504967"/>
                </a:cubicBezTo>
                <a:cubicBezTo>
                  <a:pt x="1046627" y="476329"/>
                  <a:pt x="1031201" y="450376"/>
                  <a:pt x="1022102" y="423081"/>
                </a:cubicBezTo>
                <a:lnTo>
                  <a:pt x="981159" y="300251"/>
                </a:lnTo>
                <a:lnTo>
                  <a:pt x="967511" y="259307"/>
                </a:lnTo>
                <a:lnTo>
                  <a:pt x="967511" y="204716"/>
                </a:lnTo>
                <a:close/>
              </a:path>
            </a:pathLst>
          </a:custGeom>
          <a:noFill/>
          <a:ln w="57150">
            <a:solidFill>
              <a:srgbClr val="FF0000">
                <a:alpha val="4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7" name="Straight Connector 16"/>
          <p:cNvCxnSpPr>
            <a:endCxn id="12" idx="7"/>
          </p:cNvCxnSpPr>
          <p:nvPr/>
        </p:nvCxnSpPr>
        <p:spPr>
          <a:xfrm>
            <a:off x="1524000" y="2971800"/>
            <a:ext cx="1232848" cy="1040642"/>
          </a:xfrm>
          <a:prstGeom prst="line">
            <a:avLst/>
          </a:prstGeom>
          <a:ln w="53975">
            <a:solidFill>
              <a:srgbClr val="FF0000">
                <a:alpha val="47000"/>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12" idx="7"/>
          </p:cNvCxnSpPr>
          <p:nvPr/>
        </p:nvCxnSpPr>
        <p:spPr>
          <a:xfrm>
            <a:off x="2743200" y="3810000"/>
            <a:ext cx="13648" cy="202442"/>
          </a:xfrm>
          <a:prstGeom prst="line">
            <a:avLst/>
          </a:prstGeom>
          <a:ln w="63500">
            <a:solidFill>
              <a:srgbClr val="FF0000">
                <a:alpha val="47000"/>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endCxn id="12" idx="7"/>
          </p:cNvCxnSpPr>
          <p:nvPr/>
        </p:nvCxnSpPr>
        <p:spPr>
          <a:xfrm flipV="1">
            <a:off x="2590800" y="4012442"/>
            <a:ext cx="166048" cy="102358"/>
          </a:xfrm>
          <a:prstGeom prst="line">
            <a:avLst/>
          </a:prstGeom>
          <a:ln w="63500">
            <a:solidFill>
              <a:srgbClr val="FF0000">
                <a:alpha val="47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advClick="0" advTm="6000"/>
    </mc:Choice>
    <mc:Fallback xmlns="">
      <p:transition spd="slow" advClick="0" advTm="6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edge">
                                      <p:cBhvr>
                                        <p:cTn id="7" dur="1000"/>
                                        <p:tgtEl>
                                          <p:spTgt spid="12"/>
                                        </p:tgtEl>
                                      </p:cBhvr>
                                    </p:animEffect>
                                  </p:childTnLst>
                                </p:cTn>
                              </p:par>
                            </p:childTnLst>
                          </p:cTn>
                        </p:par>
                        <p:par>
                          <p:cTn id="8" fill="hold">
                            <p:stCondLst>
                              <p:cond delay="1000"/>
                            </p:stCondLst>
                            <p:childTnLst>
                              <p:par>
                                <p:cTn id="9" presetID="2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edge">
                                      <p:cBhvr>
                                        <p:cTn id="11" dur="500"/>
                                        <p:tgtEl>
                                          <p:spTgt spid="17"/>
                                        </p:tgtEl>
                                      </p:cBhvr>
                                    </p:animEffect>
                                  </p:childTnLst>
                                </p:cTn>
                              </p:par>
                            </p:childTnLst>
                          </p:cTn>
                        </p:par>
                        <p:par>
                          <p:cTn id="12" fill="hold">
                            <p:stCondLst>
                              <p:cond delay="1500"/>
                            </p:stCondLst>
                            <p:childTnLst>
                              <p:par>
                                <p:cTn id="13" presetID="20" presetClass="entr" presetSubtype="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edge">
                                      <p:cBhvr>
                                        <p:cTn id="15" dur="500"/>
                                        <p:tgtEl>
                                          <p:spTgt spid="19"/>
                                        </p:tgtEl>
                                      </p:cBhvr>
                                    </p:animEffect>
                                  </p:childTnLst>
                                </p:cTn>
                              </p:par>
                            </p:childTnLst>
                          </p:cTn>
                        </p:par>
                        <p:par>
                          <p:cTn id="16" fill="hold">
                            <p:stCondLst>
                              <p:cond delay="2000"/>
                            </p:stCondLst>
                            <p:childTnLst>
                              <p:par>
                                <p:cTn id="17" presetID="20" presetClass="entr" presetSubtype="0"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edge">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19"/>
          <p:cNvSpPr>
            <a:spLocks noChangeArrowheads="1"/>
          </p:cNvSpPr>
          <p:nvPr/>
        </p:nvSpPr>
        <p:spPr bwMode="auto">
          <a:xfrm rot="10800000" flipH="1">
            <a:off x="533400" y="6553200"/>
            <a:ext cx="304800" cy="304800"/>
          </a:xfrm>
          <a:prstGeom prst="rtTriangle">
            <a:avLst/>
          </a:prstGeom>
          <a:solidFill>
            <a:schemeClr val="bg1"/>
          </a:solidFill>
          <a:ln w="9525">
            <a:noFill/>
            <a:miter lim="800000"/>
            <a:headEnd/>
            <a:tailEnd/>
          </a:ln>
        </p:spPr>
        <p:txBody>
          <a:bodyPr wrap="none" anchor="ctr"/>
          <a:lstStyle/>
          <a:p>
            <a:endParaRPr lang="en-US"/>
          </a:p>
        </p:txBody>
      </p:sp>
      <p:sp>
        <p:nvSpPr>
          <p:cNvPr id="16387" name="AutoShape 21"/>
          <p:cNvSpPr>
            <a:spLocks noChangeArrowheads="1"/>
          </p:cNvSpPr>
          <p:nvPr/>
        </p:nvSpPr>
        <p:spPr bwMode="auto">
          <a:xfrm rot="16200000" flipH="1">
            <a:off x="76200" y="6553200"/>
            <a:ext cx="304800" cy="304800"/>
          </a:xfrm>
          <a:prstGeom prst="rtTriangle">
            <a:avLst/>
          </a:prstGeom>
          <a:solidFill>
            <a:schemeClr val="bg1"/>
          </a:solidFill>
          <a:ln w="9525">
            <a:noFill/>
            <a:miter lim="800000"/>
            <a:headEnd/>
            <a:tailEnd/>
          </a:ln>
        </p:spPr>
        <p:txBody>
          <a:bodyPr wrap="none" anchor="ctr"/>
          <a:lstStyle/>
          <a:p>
            <a:endParaRPr lang="en-US"/>
          </a:p>
        </p:txBody>
      </p:sp>
      <p:pic>
        <p:nvPicPr>
          <p:cNvPr id="16388" name="Picture 14" descr="Job Fest 2012 logo.jpg"/>
          <p:cNvPicPr>
            <a:picLocks noChangeAspect="1"/>
          </p:cNvPicPr>
          <p:nvPr/>
        </p:nvPicPr>
        <p:blipFill>
          <a:blip r:embed="rId3" cstate="print"/>
          <a:srcRect l="6668" t="21429" r="8334" b="70409"/>
          <a:stretch>
            <a:fillRect/>
          </a:stretch>
        </p:blipFill>
        <p:spPr bwMode="auto">
          <a:xfrm>
            <a:off x="533400" y="228600"/>
            <a:ext cx="7772400" cy="685800"/>
          </a:xfrm>
          <a:prstGeom prst="rect">
            <a:avLst/>
          </a:prstGeom>
          <a:noFill/>
          <a:ln w="9525">
            <a:noFill/>
            <a:miter lim="800000"/>
            <a:headEnd/>
            <a:tailEnd/>
          </a:ln>
        </p:spPr>
      </p:pic>
      <p:pic>
        <p:nvPicPr>
          <p:cNvPr id="16389" name="Picture 15" descr="Job Fest 2012 logo.jpg"/>
          <p:cNvPicPr>
            <a:picLocks noChangeAspect="1"/>
          </p:cNvPicPr>
          <p:nvPr/>
        </p:nvPicPr>
        <p:blipFill>
          <a:blip r:embed="rId3" cstate="print"/>
          <a:srcRect l="33334" t="67348" b="22449"/>
          <a:stretch>
            <a:fillRect/>
          </a:stretch>
        </p:blipFill>
        <p:spPr bwMode="auto">
          <a:xfrm>
            <a:off x="3048000" y="5562600"/>
            <a:ext cx="6096000" cy="762000"/>
          </a:xfrm>
          <a:prstGeom prst="rect">
            <a:avLst/>
          </a:prstGeom>
          <a:noFill/>
          <a:ln w="9525">
            <a:noFill/>
            <a:miter lim="800000"/>
            <a:headEnd/>
            <a:tailEnd/>
          </a:ln>
        </p:spPr>
      </p:pic>
      <p:pic>
        <p:nvPicPr>
          <p:cNvPr id="16390" name="Picture 13" descr="Job Fest 2012 logo.jpg"/>
          <p:cNvPicPr>
            <a:picLocks noChangeAspect="1"/>
          </p:cNvPicPr>
          <p:nvPr/>
        </p:nvPicPr>
        <p:blipFill>
          <a:blip r:embed="rId3" cstate="print">
            <a:clrChange>
              <a:clrFrom>
                <a:srgbClr val="FFFFFF"/>
              </a:clrFrom>
              <a:clrTo>
                <a:srgbClr val="FFFFFF">
                  <a:alpha val="0"/>
                </a:srgbClr>
              </a:clrTo>
            </a:clrChange>
          </a:blip>
          <a:srcRect t="29591" b="32652"/>
          <a:stretch>
            <a:fillRect/>
          </a:stretch>
        </p:blipFill>
        <p:spPr bwMode="auto">
          <a:xfrm>
            <a:off x="304800" y="5334000"/>
            <a:ext cx="2874963" cy="885825"/>
          </a:xfrm>
          <a:prstGeom prst="rect">
            <a:avLst/>
          </a:prstGeom>
          <a:noFill/>
          <a:ln w="9525">
            <a:noFill/>
            <a:miter lim="800000"/>
            <a:headEnd/>
            <a:tailEnd/>
          </a:ln>
        </p:spPr>
      </p:pic>
      <p:sp>
        <p:nvSpPr>
          <p:cNvPr id="18" name="Rectangle 17"/>
          <p:cNvSpPr/>
          <p:nvPr/>
        </p:nvSpPr>
        <p:spPr>
          <a:xfrm>
            <a:off x="990600" y="1752600"/>
            <a:ext cx="7032694" cy="2585323"/>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rgbClr val="C00000"/>
                  </a:solidFill>
                </a:ln>
                <a:solidFill>
                  <a:srgbClr val="FF0000"/>
                </a:solidFill>
                <a:effectLst>
                  <a:outerShdw blurRad="50800" dist="39000" dir="5460000" algn="tl">
                    <a:srgbClr val="000000">
                      <a:alpha val="38000"/>
                    </a:srgbClr>
                  </a:outerShdw>
                </a:effectLst>
              </a:rPr>
              <a:t>Thanks for your time</a:t>
            </a:r>
          </a:p>
          <a:p>
            <a:pPr algn="ctr"/>
            <a:r>
              <a:rPr lang="en-US" sz="5400" b="1" dirty="0" smtClean="0">
                <a:ln w="11430">
                  <a:solidFill>
                    <a:srgbClr val="C00000"/>
                  </a:solidFill>
                </a:ln>
                <a:solidFill>
                  <a:srgbClr val="FF0000"/>
                </a:solidFill>
                <a:effectLst>
                  <a:outerShdw blurRad="50800" dist="39000" dir="5460000" algn="tl">
                    <a:srgbClr val="000000">
                      <a:alpha val="38000"/>
                    </a:srgbClr>
                  </a:outerShdw>
                </a:effectLst>
              </a:rPr>
              <a:t> &amp;</a:t>
            </a:r>
          </a:p>
          <a:p>
            <a:pPr algn="ctr"/>
            <a:r>
              <a:rPr lang="en-US" sz="5400" b="1" dirty="0" smtClean="0">
                <a:ln w="11430">
                  <a:solidFill>
                    <a:srgbClr val="C00000"/>
                  </a:solidFill>
                </a:ln>
                <a:solidFill>
                  <a:srgbClr val="FF0000"/>
                </a:solidFill>
                <a:effectLst>
                  <a:outerShdw blurRad="50800" dist="39000" dir="5460000" algn="tl">
                    <a:srgbClr val="000000">
                      <a:alpha val="38000"/>
                    </a:srgbClr>
                  </a:outerShdw>
                </a:effectLst>
              </a:rPr>
              <a:t>see you at Job Fest!</a:t>
            </a:r>
            <a:endParaRPr lang="en-US" sz="5400" b="1" dirty="0">
              <a:ln w="11430">
                <a:solidFill>
                  <a:srgbClr val="C00000"/>
                </a:solidFill>
              </a:ln>
              <a:solidFill>
                <a:srgbClr val="FF0000"/>
              </a:solidFill>
              <a:effectLst>
                <a:outerShdw blurRad="50800" dist="39000" dir="5460000" algn="tl">
                  <a:srgbClr val="000000">
                    <a:alpha val="38000"/>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8"/>
          <p:cNvSpPr txBox="1">
            <a:spLocks noChangeArrowheads="1"/>
          </p:cNvSpPr>
          <p:nvPr/>
        </p:nvSpPr>
        <p:spPr bwMode="auto">
          <a:xfrm>
            <a:off x="1143000" y="1524000"/>
            <a:ext cx="6934200" cy="400110"/>
          </a:xfrm>
          <a:prstGeom prst="rect">
            <a:avLst/>
          </a:prstGeom>
          <a:noFill/>
          <a:ln w="9525">
            <a:noFill/>
            <a:miter lim="800000"/>
            <a:headEnd/>
            <a:tailEnd/>
          </a:ln>
        </p:spPr>
        <p:txBody>
          <a:bodyPr wrap="square">
            <a:spAutoFit/>
          </a:bodyPr>
          <a:lstStyle/>
          <a:p>
            <a:pPr marL="342900" indent="-342900">
              <a:spcBef>
                <a:spcPct val="50000"/>
              </a:spcBef>
            </a:pPr>
            <a:r>
              <a:rPr lang="en-US" b="1" dirty="0" smtClean="0">
                <a:solidFill>
                  <a:srgbClr val="663300"/>
                </a:solidFill>
              </a:rPr>
              <a:t>Exhibit Hall          </a:t>
            </a:r>
            <a:r>
              <a:rPr lang="en-US" sz="2000" b="1" dirty="0" smtClean="0">
                <a:solidFill>
                  <a:srgbClr val="006600"/>
                </a:solidFill>
                <a:latin typeface="+mn-lt"/>
              </a:rPr>
              <a:t>Auditorium       </a:t>
            </a:r>
            <a:r>
              <a:rPr lang="en-US" sz="2000" b="1" dirty="0" smtClean="0">
                <a:solidFill>
                  <a:srgbClr val="CC6600"/>
                </a:solidFill>
                <a:latin typeface="+mn-lt"/>
              </a:rPr>
              <a:t>Career </a:t>
            </a:r>
            <a:r>
              <a:rPr lang="en-US" sz="2000" b="1" dirty="0">
                <a:solidFill>
                  <a:srgbClr val="CC6600"/>
                </a:solidFill>
                <a:latin typeface="+mn-lt"/>
              </a:rPr>
              <a:t>Resource </a:t>
            </a:r>
            <a:r>
              <a:rPr lang="en-US" sz="2000" b="1" dirty="0" smtClean="0">
                <a:solidFill>
                  <a:srgbClr val="CC6600"/>
                </a:solidFill>
                <a:latin typeface="+mn-lt"/>
              </a:rPr>
              <a:t>Lounge</a:t>
            </a:r>
            <a:r>
              <a:rPr lang="en-US" dirty="0" smtClean="0">
                <a:latin typeface="+mn-lt"/>
              </a:rPr>
              <a:t> </a:t>
            </a:r>
            <a:endParaRPr lang="en-US" dirty="0">
              <a:latin typeface="+mn-lt"/>
            </a:endParaRPr>
          </a:p>
        </p:txBody>
      </p:sp>
      <p:sp>
        <p:nvSpPr>
          <p:cNvPr id="3091" name="AutoShape 19"/>
          <p:cNvSpPr>
            <a:spLocks noChangeArrowheads="1"/>
          </p:cNvSpPr>
          <p:nvPr/>
        </p:nvSpPr>
        <p:spPr bwMode="auto">
          <a:xfrm rot="10800000" flipH="1">
            <a:off x="533400" y="6553200"/>
            <a:ext cx="304800" cy="304800"/>
          </a:xfrm>
          <a:prstGeom prst="rtTriangle">
            <a:avLst/>
          </a:prstGeom>
          <a:solidFill>
            <a:schemeClr val="bg1"/>
          </a:solidFill>
          <a:ln w="9525">
            <a:noFill/>
            <a:miter lim="800000"/>
            <a:headEnd/>
            <a:tailEnd/>
          </a:ln>
          <a:effectLst/>
        </p:spPr>
        <p:txBody>
          <a:bodyPr wrap="none" anchor="ctr"/>
          <a:lstStyle/>
          <a:p>
            <a:endParaRPr lang="en-US"/>
          </a:p>
        </p:txBody>
      </p:sp>
      <p:sp>
        <p:nvSpPr>
          <p:cNvPr id="3093" name="AutoShape 21"/>
          <p:cNvSpPr>
            <a:spLocks noChangeArrowheads="1"/>
          </p:cNvSpPr>
          <p:nvPr/>
        </p:nvSpPr>
        <p:spPr bwMode="auto">
          <a:xfrm rot="16200000" flipH="1">
            <a:off x="76200" y="6553200"/>
            <a:ext cx="304800" cy="304800"/>
          </a:xfrm>
          <a:prstGeom prst="rtTriangle">
            <a:avLst/>
          </a:prstGeom>
          <a:solidFill>
            <a:schemeClr val="bg1"/>
          </a:solidFill>
          <a:ln w="9525">
            <a:noFill/>
            <a:miter lim="800000"/>
            <a:headEnd/>
            <a:tailEnd/>
          </a:ln>
          <a:effectLst/>
        </p:spPr>
        <p:txBody>
          <a:bodyPr wrap="none" anchor="ctr"/>
          <a:lstStyle/>
          <a:p>
            <a:endParaRPr lang="en-US"/>
          </a:p>
        </p:txBody>
      </p:sp>
      <p:pic>
        <p:nvPicPr>
          <p:cNvPr id="15" name="Picture 14" descr="Job Fest 2012 logo.jpg"/>
          <p:cNvPicPr>
            <a:picLocks noChangeAspect="1"/>
          </p:cNvPicPr>
          <p:nvPr/>
        </p:nvPicPr>
        <p:blipFill>
          <a:blip r:embed="rId3" cstate="print"/>
          <a:srcRect l="6668" t="21429" r="8334" b="70408"/>
          <a:stretch>
            <a:fillRect/>
          </a:stretch>
        </p:blipFill>
        <p:spPr>
          <a:xfrm>
            <a:off x="533400" y="0"/>
            <a:ext cx="7772400" cy="685800"/>
          </a:xfrm>
          <a:prstGeom prst="rect">
            <a:avLst/>
          </a:prstGeom>
        </p:spPr>
      </p:pic>
      <p:pic>
        <p:nvPicPr>
          <p:cNvPr id="16" name="Picture 15" descr="Job Fest 2012 logo.jpg"/>
          <p:cNvPicPr>
            <a:picLocks noChangeAspect="1"/>
          </p:cNvPicPr>
          <p:nvPr/>
        </p:nvPicPr>
        <p:blipFill>
          <a:blip r:embed="rId3" cstate="print"/>
          <a:srcRect l="33334" t="67347" b="22449"/>
          <a:stretch>
            <a:fillRect/>
          </a:stretch>
        </p:blipFill>
        <p:spPr>
          <a:xfrm>
            <a:off x="3048000" y="6096000"/>
            <a:ext cx="6096000" cy="762000"/>
          </a:xfrm>
          <a:prstGeom prst="rect">
            <a:avLst/>
          </a:prstGeom>
        </p:spPr>
      </p:pic>
      <p:pic>
        <p:nvPicPr>
          <p:cNvPr id="14" name="Picture 13" descr="Job Fest 2012 logo.jpg"/>
          <p:cNvPicPr>
            <a:picLocks noChangeAspect="1"/>
          </p:cNvPicPr>
          <p:nvPr/>
        </p:nvPicPr>
        <p:blipFill>
          <a:blip r:embed="rId3" cstate="print">
            <a:clrChange>
              <a:clrFrom>
                <a:srgbClr val="FFFFFF"/>
              </a:clrFrom>
              <a:clrTo>
                <a:srgbClr val="FFFFFF">
                  <a:alpha val="0"/>
                </a:srgbClr>
              </a:clrTo>
            </a:clrChange>
          </a:blip>
          <a:srcRect t="29592" b="32653"/>
          <a:stretch>
            <a:fillRect/>
          </a:stretch>
        </p:blipFill>
        <p:spPr>
          <a:xfrm>
            <a:off x="304800" y="5867400"/>
            <a:ext cx="2875005" cy="886460"/>
          </a:xfrm>
          <a:prstGeom prst="rect">
            <a:avLst/>
          </a:prstGeom>
        </p:spPr>
      </p:pic>
      <p:sp>
        <p:nvSpPr>
          <p:cNvPr id="8" name="Rectangle 7"/>
          <p:cNvSpPr/>
          <p:nvPr/>
        </p:nvSpPr>
        <p:spPr>
          <a:xfrm>
            <a:off x="838200" y="1676400"/>
            <a:ext cx="152400" cy="152400"/>
          </a:xfrm>
          <a:prstGeom prst="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43200" y="1676400"/>
            <a:ext cx="152400" cy="152400"/>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648200" y="1676400"/>
            <a:ext cx="152400" cy="1524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
          <p:cNvPicPr>
            <a:picLocks noChangeAspect="1" noChangeArrowheads="1"/>
          </p:cNvPicPr>
          <p:nvPr/>
        </p:nvPicPr>
        <p:blipFill>
          <a:blip r:embed="rId4" cstate="print"/>
          <a:srcRect t="12428" b="27858"/>
          <a:stretch>
            <a:fillRect/>
          </a:stretch>
        </p:blipFill>
        <p:spPr bwMode="auto">
          <a:xfrm>
            <a:off x="1676400" y="2362200"/>
            <a:ext cx="5769736" cy="3048000"/>
          </a:xfrm>
          <a:prstGeom prst="rect">
            <a:avLst/>
          </a:prstGeom>
          <a:ln>
            <a:noFill/>
          </a:ln>
          <a:effectLst>
            <a:outerShdw blurRad="292100" dist="139700" dir="2700000" algn="tl" rotWithShape="0">
              <a:srgbClr val="333333">
                <a:alpha val="65000"/>
              </a:srgbClr>
            </a:outerShdw>
          </a:effectLst>
        </p:spPr>
      </p:pic>
      <p:sp>
        <p:nvSpPr>
          <p:cNvPr id="13" name="TextBox 12"/>
          <p:cNvSpPr txBox="1"/>
          <p:nvPr/>
        </p:nvSpPr>
        <p:spPr>
          <a:xfrm>
            <a:off x="838200" y="914400"/>
            <a:ext cx="3724096" cy="369332"/>
          </a:xfrm>
          <a:prstGeom prst="rect">
            <a:avLst/>
          </a:prstGeom>
          <a:noFill/>
        </p:spPr>
        <p:txBody>
          <a:bodyPr wrap="none" rtlCol="0">
            <a:spAutoFit/>
          </a:bodyPr>
          <a:lstStyle/>
          <a:p>
            <a:r>
              <a:rPr lang="en-US" dirty="0" smtClean="0"/>
              <a:t>There are 3 main areas to explore:</a:t>
            </a:r>
            <a:endParaRPr lang="en-US" dirty="0"/>
          </a:p>
        </p:txBody>
      </p:sp>
      <p:sp>
        <p:nvSpPr>
          <p:cNvPr id="17" name="Freeform 16"/>
          <p:cNvSpPr/>
          <p:nvPr/>
        </p:nvSpPr>
        <p:spPr>
          <a:xfrm>
            <a:off x="624462" y="1330492"/>
            <a:ext cx="1929876" cy="776871"/>
          </a:xfrm>
          <a:custGeom>
            <a:avLst/>
            <a:gdLst>
              <a:gd name="connsiteX0" fmla="*/ 1845783 w 1929876"/>
              <a:gd name="connsiteY0" fmla="*/ 198057 h 776871"/>
              <a:gd name="connsiteX1" fmla="*/ 1804839 w 1929876"/>
              <a:gd name="connsiteY1" fmla="*/ 184409 h 776871"/>
              <a:gd name="connsiteX2" fmla="*/ 1722953 w 1929876"/>
              <a:gd name="connsiteY2" fmla="*/ 129818 h 776871"/>
              <a:gd name="connsiteX3" fmla="*/ 1586475 w 1929876"/>
              <a:gd name="connsiteY3" fmla="*/ 88875 h 776871"/>
              <a:gd name="connsiteX4" fmla="*/ 1545532 w 1929876"/>
              <a:gd name="connsiteY4" fmla="*/ 61580 h 776871"/>
              <a:gd name="connsiteX5" fmla="*/ 1490941 w 1929876"/>
              <a:gd name="connsiteY5" fmla="*/ 47932 h 776871"/>
              <a:gd name="connsiteX6" fmla="*/ 1449998 w 1929876"/>
              <a:gd name="connsiteY6" fmla="*/ 34284 h 776871"/>
              <a:gd name="connsiteX7" fmla="*/ 1354463 w 1929876"/>
              <a:gd name="connsiteY7" fmla="*/ 6989 h 776871"/>
              <a:gd name="connsiteX8" fmla="*/ 890439 w 1929876"/>
              <a:gd name="connsiteY8" fmla="*/ 20636 h 776871"/>
              <a:gd name="connsiteX9" fmla="*/ 781257 w 1929876"/>
              <a:gd name="connsiteY9" fmla="*/ 47932 h 776871"/>
              <a:gd name="connsiteX10" fmla="*/ 726666 w 1929876"/>
              <a:gd name="connsiteY10" fmla="*/ 61580 h 776871"/>
              <a:gd name="connsiteX11" fmla="*/ 576541 w 1929876"/>
              <a:gd name="connsiteY11" fmla="*/ 47932 h 776871"/>
              <a:gd name="connsiteX12" fmla="*/ 535598 w 1929876"/>
              <a:gd name="connsiteY12" fmla="*/ 34284 h 776871"/>
              <a:gd name="connsiteX13" fmla="*/ 248995 w 1929876"/>
              <a:gd name="connsiteY13" fmla="*/ 47932 h 776871"/>
              <a:gd name="connsiteX14" fmla="*/ 208051 w 1929876"/>
              <a:gd name="connsiteY14" fmla="*/ 61580 h 776871"/>
              <a:gd name="connsiteX15" fmla="*/ 153460 w 1929876"/>
              <a:gd name="connsiteY15" fmla="*/ 102523 h 776871"/>
              <a:gd name="connsiteX16" fmla="*/ 112517 w 1929876"/>
              <a:gd name="connsiteY16" fmla="*/ 129818 h 776871"/>
              <a:gd name="connsiteX17" fmla="*/ 44278 w 1929876"/>
              <a:gd name="connsiteY17" fmla="*/ 252648 h 776871"/>
              <a:gd name="connsiteX18" fmla="*/ 16983 w 1929876"/>
              <a:gd name="connsiteY18" fmla="*/ 293592 h 776871"/>
              <a:gd name="connsiteX19" fmla="*/ 71574 w 1929876"/>
              <a:gd name="connsiteY19" fmla="*/ 511956 h 776871"/>
              <a:gd name="connsiteX20" fmla="*/ 112517 w 1929876"/>
              <a:gd name="connsiteY20" fmla="*/ 539251 h 776871"/>
              <a:gd name="connsiteX21" fmla="*/ 167108 w 1929876"/>
              <a:gd name="connsiteY21" fmla="*/ 593842 h 776871"/>
              <a:gd name="connsiteX22" fmla="*/ 208051 w 1929876"/>
              <a:gd name="connsiteY22" fmla="*/ 634786 h 776871"/>
              <a:gd name="connsiteX23" fmla="*/ 248995 w 1929876"/>
              <a:gd name="connsiteY23" fmla="*/ 648433 h 776871"/>
              <a:gd name="connsiteX24" fmla="*/ 385472 w 1929876"/>
              <a:gd name="connsiteY24" fmla="*/ 675729 h 776871"/>
              <a:gd name="connsiteX25" fmla="*/ 426416 w 1929876"/>
              <a:gd name="connsiteY25" fmla="*/ 689377 h 776871"/>
              <a:gd name="connsiteX26" fmla="*/ 535598 w 1929876"/>
              <a:gd name="connsiteY26" fmla="*/ 716672 h 776871"/>
              <a:gd name="connsiteX27" fmla="*/ 740314 w 1929876"/>
              <a:gd name="connsiteY27" fmla="*/ 703024 h 776871"/>
              <a:gd name="connsiteX28" fmla="*/ 863144 w 1929876"/>
              <a:gd name="connsiteY28" fmla="*/ 716672 h 776871"/>
              <a:gd name="connsiteX29" fmla="*/ 917735 w 1929876"/>
              <a:gd name="connsiteY29" fmla="*/ 730320 h 776871"/>
              <a:gd name="connsiteX30" fmla="*/ 1368111 w 1929876"/>
              <a:gd name="connsiteY30" fmla="*/ 743968 h 776871"/>
              <a:gd name="connsiteX31" fmla="*/ 1449998 w 1929876"/>
              <a:gd name="connsiteY31" fmla="*/ 771263 h 776871"/>
              <a:gd name="connsiteX32" fmla="*/ 1654714 w 1929876"/>
              <a:gd name="connsiteY32" fmla="*/ 730320 h 776871"/>
              <a:gd name="connsiteX33" fmla="*/ 1777544 w 1929876"/>
              <a:gd name="connsiteY33" fmla="*/ 689377 h 776871"/>
              <a:gd name="connsiteX34" fmla="*/ 1818487 w 1929876"/>
              <a:gd name="connsiteY34" fmla="*/ 675729 h 776871"/>
              <a:gd name="connsiteX35" fmla="*/ 1900374 w 1929876"/>
              <a:gd name="connsiteY35" fmla="*/ 607490 h 776871"/>
              <a:gd name="connsiteX36" fmla="*/ 1927669 w 1929876"/>
              <a:gd name="connsiteY36" fmla="*/ 525604 h 776871"/>
              <a:gd name="connsiteX37" fmla="*/ 1914022 w 1929876"/>
              <a:gd name="connsiteY37" fmla="*/ 348183 h 776871"/>
              <a:gd name="connsiteX38" fmla="*/ 1859431 w 1929876"/>
              <a:gd name="connsiteY38" fmla="*/ 266296 h 776871"/>
              <a:gd name="connsiteX39" fmla="*/ 1845783 w 1929876"/>
              <a:gd name="connsiteY39" fmla="*/ 198057 h 776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929876" h="776871">
                <a:moveTo>
                  <a:pt x="1845783" y="198057"/>
                </a:moveTo>
                <a:cubicBezTo>
                  <a:pt x="1836684" y="184409"/>
                  <a:pt x="1817415" y="191396"/>
                  <a:pt x="1804839" y="184409"/>
                </a:cubicBezTo>
                <a:cubicBezTo>
                  <a:pt x="1776162" y="168477"/>
                  <a:pt x="1754075" y="140192"/>
                  <a:pt x="1722953" y="129818"/>
                </a:cubicBezTo>
                <a:cubicBezTo>
                  <a:pt x="1623271" y="96592"/>
                  <a:pt x="1668979" y="109501"/>
                  <a:pt x="1586475" y="88875"/>
                </a:cubicBezTo>
                <a:cubicBezTo>
                  <a:pt x="1572827" y="79777"/>
                  <a:pt x="1560608" y="68041"/>
                  <a:pt x="1545532" y="61580"/>
                </a:cubicBezTo>
                <a:cubicBezTo>
                  <a:pt x="1528292" y="54191"/>
                  <a:pt x="1508976" y="53085"/>
                  <a:pt x="1490941" y="47932"/>
                </a:cubicBezTo>
                <a:cubicBezTo>
                  <a:pt x="1477109" y="43980"/>
                  <a:pt x="1463830" y="38236"/>
                  <a:pt x="1449998" y="34284"/>
                </a:cubicBezTo>
                <a:cubicBezTo>
                  <a:pt x="1330005" y="0"/>
                  <a:pt x="1452659" y="39719"/>
                  <a:pt x="1354463" y="6989"/>
                </a:cubicBezTo>
                <a:cubicBezTo>
                  <a:pt x="1199788" y="11538"/>
                  <a:pt x="1044787" y="9611"/>
                  <a:pt x="890439" y="20636"/>
                </a:cubicBezTo>
                <a:cubicBezTo>
                  <a:pt x="853020" y="23309"/>
                  <a:pt x="817651" y="38833"/>
                  <a:pt x="781257" y="47932"/>
                </a:cubicBezTo>
                <a:lnTo>
                  <a:pt x="726666" y="61580"/>
                </a:lnTo>
                <a:cubicBezTo>
                  <a:pt x="676624" y="57031"/>
                  <a:pt x="626284" y="55038"/>
                  <a:pt x="576541" y="47932"/>
                </a:cubicBezTo>
                <a:cubicBezTo>
                  <a:pt x="562300" y="45897"/>
                  <a:pt x="549984" y="34284"/>
                  <a:pt x="535598" y="34284"/>
                </a:cubicBezTo>
                <a:cubicBezTo>
                  <a:pt x="439955" y="34284"/>
                  <a:pt x="344529" y="43383"/>
                  <a:pt x="248995" y="47932"/>
                </a:cubicBezTo>
                <a:cubicBezTo>
                  <a:pt x="235347" y="52481"/>
                  <a:pt x="220542" y="54442"/>
                  <a:pt x="208051" y="61580"/>
                </a:cubicBezTo>
                <a:cubicBezTo>
                  <a:pt x="188302" y="72865"/>
                  <a:pt x="171969" y="89302"/>
                  <a:pt x="153460" y="102523"/>
                </a:cubicBezTo>
                <a:cubicBezTo>
                  <a:pt x="140113" y="112057"/>
                  <a:pt x="126165" y="120720"/>
                  <a:pt x="112517" y="129818"/>
                </a:cubicBezTo>
                <a:cubicBezTo>
                  <a:pt x="88495" y="201885"/>
                  <a:pt x="106850" y="158789"/>
                  <a:pt x="44278" y="252648"/>
                </a:cubicBezTo>
                <a:lnTo>
                  <a:pt x="16983" y="293592"/>
                </a:lnTo>
                <a:cubicBezTo>
                  <a:pt x="27133" y="415391"/>
                  <a:pt x="0" y="440382"/>
                  <a:pt x="71574" y="511956"/>
                </a:cubicBezTo>
                <a:cubicBezTo>
                  <a:pt x="83172" y="523554"/>
                  <a:pt x="98869" y="530153"/>
                  <a:pt x="112517" y="539251"/>
                </a:cubicBezTo>
                <a:cubicBezTo>
                  <a:pt x="138514" y="617241"/>
                  <a:pt x="104718" y="552248"/>
                  <a:pt x="167108" y="593842"/>
                </a:cubicBezTo>
                <a:cubicBezTo>
                  <a:pt x="183167" y="604548"/>
                  <a:pt x="191992" y="624080"/>
                  <a:pt x="208051" y="634786"/>
                </a:cubicBezTo>
                <a:cubicBezTo>
                  <a:pt x="220021" y="642766"/>
                  <a:pt x="234951" y="645312"/>
                  <a:pt x="248995" y="648433"/>
                </a:cubicBezTo>
                <a:cubicBezTo>
                  <a:pt x="369630" y="675240"/>
                  <a:pt x="290311" y="648540"/>
                  <a:pt x="385472" y="675729"/>
                </a:cubicBezTo>
                <a:cubicBezTo>
                  <a:pt x="399305" y="679681"/>
                  <a:pt x="412537" y="685592"/>
                  <a:pt x="426416" y="689377"/>
                </a:cubicBezTo>
                <a:cubicBezTo>
                  <a:pt x="462608" y="699247"/>
                  <a:pt x="535598" y="716672"/>
                  <a:pt x="535598" y="716672"/>
                </a:cubicBezTo>
                <a:cubicBezTo>
                  <a:pt x="603837" y="712123"/>
                  <a:pt x="671924" y="703024"/>
                  <a:pt x="740314" y="703024"/>
                </a:cubicBezTo>
                <a:cubicBezTo>
                  <a:pt x="781509" y="703024"/>
                  <a:pt x="822428" y="710408"/>
                  <a:pt x="863144" y="716672"/>
                </a:cubicBezTo>
                <a:cubicBezTo>
                  <a:pt x="881683" y="719524"/>
                  <a:pt x="899005" y="729308"/>
                  <a:pt x="917735" y="730320"/>
                </a:cubicBezTo>
                <a:cubicBezTo>
                  <a:pt x="1067710" y="738427"/>
                  <a:pt x="1217986" y="739419"/>
                  <a:pt x="1368111" y="743968"/>
                </a:cubicBezTo>
                <a:cubicBezTo>
                  <a:pt x="1395407" y="753066"/>
                  <a:pt x="1421290" y="769349"/>
                  <a:pt x="1449998" y="771263"/>
                </a:cubicBezTo>
                <a:cubicBezTo>
                  <a:pt x="1534122" y="776871"/>
                  <a:pt x="1580752" y="754974"/>
                  <a:pt x="1654714" y="730320"/>
                </a:cubicBezTo>
                <a:lnTo>
                  <a:pt x="1777544" y="689377"/>
                </a:lnTo>
                <a:cubicBezTo>
                  <a:pt x="1791192" y="684828"/>
                  <a:pt x="1806517" y="683709"/>
                  <a:pt x="1818487" y="675729"/>
                </a:cubicBezTo>
                <a:cubicBezTo>
                  <a:pt x="1875490" y="637727"/>
                  <a:pt x="1847832" y="660032"/>
                  <a:pt x="1900374" y="607490"/>
                </a:cubicBezTo>
                <a:cubicBezTo>
                  <a:pt x="1909472" y="580195"/>
                  <a:pt x="1929876" y="554291"/>
                  <a:pt x="1927669" y="525604"/>
                </a:cubicBezTo>
                <a:cubicBezTo>
                  <a:pt x="1923120" y="466464"/>
                  <a:pt x="1929117" y="405545"/>
                  <a:pt x="1914022" y="348183"/>
                </a:cubicBezTo>
                <a:cubicBezTo>
                  <a:pt x="1905673" y="316458"/>
                  <a:pt x="1877628" y="293592"/>
                  <a:pt x="1859431" y="266296"/>
                </a:cubicBezTo>
                <a:cubicBezTo>
                  <a:pt x="1828568" y="220002"/>
                  <a:pt x="1854882" y="211705"/>
                  <a:pt x="1845783" y="198057"/>
                </a:cubicBezTo>
                <a:close/>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1" name="AutoShape 19"/>
          <p:cNvSpPr>
            <a:spLocks noChangeArrowheads="1"/>
          </p:cNvSpPr>
          <p:nvPr/>
        </p:nvSpPr>
        <p:spPr bwMode="auto">
          <a:xfrm rot="10800000" flipH="1">
            <a:off x="533400" y="6553200"/>
            <a:ext cx="304800" cy="304800"/>
          </a:xfrm>
          <a:prstGeom prst="rtTriangle">
            <a:avLst/>
          </a:prstGeom>
          <a:solidFill>
            <a:schemeClr val="bg1"/>
          </a:solidFill>
          <a:ln w="9525">
            <a:noFill/>
            <a:miter lim="800000"/>
            <a:headEnd/>
            <a:tailEnd/>
          </a:ln>
          <a:effectLst/>
        </p:spPr>
        <p:txBody>
          <a:bodyPr wrap="none" anchor="ctr"/>
          <a:lstStyle/>
          <a:p>
            <a:endParaRPr lang="en-US"/>
          </a:p>
        </p:txBody>
      </p:sp>
      <p:sp>
        <p:nvSpPr>
          <p:cNvPr id="3093" name="AutoShape 21"/>
          <p:cNvSpPr>
            <a:spLocks noChangeArrowheads="1"/>
          </p:cNvSpPr>
          <p:nvPr/>
        </p:nvSpPr>
        <p:spPr bwMode="auto">
          <a:xfrm rot="16200000" flipH="1">
            <a:off x="76200" y="6553200"/>
            <a:ext cx="304800" cy="304800"/>
          </a:xfrm>
          <a:prstGeom prst="rtTriangle">
            <a:avLst/>
          </a:prstGeom>
          <a:solidFill>
            <a:schemeClr val="bg1"/>
          </a:solidFill>
          <a:ln w="9525">
            <a:noFill/>
            <a:miter lim="800000"/>
            <a:headEnd/>
            <a:tailEnd/>
          </a:ln>
          <a:effectLst/>
        </p:spPr>
        <p:txBody>
          <a:bodyPr wrap="none" anchor="ctr"/>
          <a:lstStyle/>
          <a:p>
            <a:endParaRPr lang="en-US"/>
          </a:p>
        </p:txBody>
      </p:sp>
      <p:pic>
        <p:nvPicPr>
          <p:cNvPr id="15" name="Picture 14" descr="Job Fest 2012 logo.jpg"/>
          <p:cNvPicPr>
            <a:picLocks noChangeAspect="1"/>
          </p:cNvPicPr>
          <p:nvPr/>
        </p:nvPicPr>
        <p:blipFill>
          <a:blip r:embed="rId3" cstate="print"/>
          <a:srcRect l="6668" t="21429" r="8334" b="70408"/>
          <a:stretch>
            <a:fillRect/>
          </a:stretch>
        </p:blipFill>
        <p:spPr>
          <a:xfrm>
            <a:off x="533400" y="0"/>
            <a:ext cx="7772400" cy="685800"/>
          </a:xfrm>
          <a:prstGeom prst="rect">
            <a:avLst/>
          </a:prstGeom>
        </p:spPr>
      </p:pic>
      <p:pic>
        <p:nvPicPr>
          <p:cNvPr id="16" name="Picture 15" descr="Job Fest 2012 logo.jpg"/>
          <p:cNvPicPr>
            <a:picLocks noChangeAspect="1"/>
          </p:cNvPicPr>
          <p:nvPr/>
        </p:nvPicPr>
        <p:blipFill>
          <a:blip r:embed="rId3" cstate="print"/>
          <a:srcRect l="33334" t="67347" b="22449"/>
          <a:stretch>
            <a:fillRect/>
          </a:stretch>
        </p:blipFill>
        <p:spPr>
          <a:xfrm>
            <a:off x="3048000" y="6096000"/>
            <a:ext cx="6096000" cy="762000"/>
          </a:xfrm>
          <a:prstGeom prst="rect">
            <a:avLst/>
          </a:prstGeom>
        </p:spPr>
      </p:pic>
      <p:pic>
        <p:nvPicPr>
          <p:cNvPr id="14" name="Picture 13" descr="Job Fest 2012 logo.jpg"/>
          <p:cNvPicPr>
            <a:picLocks noChangeAspect="1"/>
          </p:cNvPicPr>
          <p:nvPr/>
        </p:nvPicPr>
        <p:blipFill>
          <a:blip r:embed="rId3" cstate="print">
            <a:clrChange>
              <a:clrFrom>
                <a:srgbClr val="FFFFFF"/>
              </a:clrFrom>
              <a:clrTo>
                <a:srgbClr val="FFFFFF">
                  <a:alpha val="0"/>
                </a:srgbClr>
              </a:clrTo>
            </a:clrChange>
          </a:blip>
          <a:srcRect t="29592" b="32653"/>
          <a:stretch>
            <a:fillRect/>
          </a:stretch>
        </p:blipFill>
        <p:spPr>
          <a:xfrm>
            <a:off x="304800" y="5867400"/>
            <a:ext cx="2875005" cy="886460"/>
          </a:xfrm>
          <a:prstGeom prst="rect">
            <a:avLst/>
          </a:prstGeom>
        </p:spPr>
      </p:pic>
      <p:sp>
        <p:nvSpPr>
          <p:cNvPr id="13" name="Text Box 8"/>
          <p:cNvSpPr txBox="1">
            <a:spLocks noChangeArrowheads="1"/>
          </p:cNvSpPr>
          <p:nvPr/>
        </p:nvSpPr>
        <p:spPr bwMode="auto">
          <a:xfrm>
            <a:off x="1295400" y="4724400"/>
            <a:ext cx="6629400" cy="923330"/>
          </a:xfrm>
          <a:prstGeom prst="rect">
            <a:avLst/>
          </a:prstGeom>
          <a:noFill/>
          <a:ln w="9525">
            <a:noFill/>
            <a:miter lim="800000"/>
            <a:headEnd/>
            <a:tailEnd/>
          </a:ln>
        </p:spPr>
        <p:txBody>
          <a:bodyPr wrap="square">
            <a:spAutoFit/>
          </a:bodyPr>
          <a:lstStyle/>
          <a:p>
            <a:pPr>
              <a:spcBef>
                <a:spcPct val="50000"/>
              </a:spcBef>
            </a:pPr>
            <a:r>
              <a:rPr lang="en-US" dirty="0" smtClean="0"/>
              <a:t>In the </a:t>
            </a:r>
            <a:r>
              <a:rPr lang="en-US" b="1" dirty="0">
                <a:solidFill>
                  <a:srgbClr val="663300"/>
                </a:solidFill>
              </a:rPr>
              <a:t>Exhibit Hall </a:t>
            </a:r>
            <a:r>
              <a:rPr lang="en-US" dirty="0" smtClean="0"/>
              <a:t>you </a:t>
            </a:r>
            <a:r>
              <a:rPr lang="en-US" dirty="0"/>
              <a:t>can </a:t>
            </a:r>
            <a:r>
              <a:rPr lang="en-US" dirty="0" smtClean="0"/>
              <a:t>chat with the exhibitors in real time and explore information they provide at their booths. There are multiple floors to explore! </a:t>
            </a:r>
            <a:endParaRPr lang="en-US" dirty="0">
              <a:latin typeface="Calibri" pitchFamily="34" charset="0"/>
              <a:cs typeface="Arial" charset="0"/>
            </a:endParaRPr>
          </a:p>
        </p:txBody>
      </p:sp>
      <p:pic>
        <p:nvPicPr>
          <p:cNvPr id="17" name="Picture 14" descr="5"/>
          <p:cNvPicPr>
            <a:picLocks noChangeAspect="1" noChangeArrowheads="1"/>
          </p:cNvPicPr>
          <p:nvPr/>
        </p:nvPicPr>
        <p:blipFill>
          <a:blip r:embed="rId4" cstate="print"/>
          <a:srcRect/>
          <a:stretch>
            <a:fillRect/>
          </a:stretch>
        </p:blipFill>
        <p:spPr bwMode="auto">
          <a:xfrm>
            <a:off x="1371600" y="1066800"/>
            <a:ext cx="6477000" cy="3325813"/>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1" name="AutoShape 19"/>
          <p:cNvSpPr>
            <a:spLocks noChangeArrowheads="1"/>
          </p:cNvSpPr>
          <p:nvPr/>
        </p:nvSpPr>
        <p:spPr bwMode="auto">
          <a:xfrm rot="10800000" flipH="1">
            <a:off x="533400" y="6553200"/>
            <a:ext cx="304800" cy="304800"/>
          </a:xfrm>
          <a:prstGeom prst="rtTriangle">
            <a:avLst/>
          </a:prstGeom>
          <a:solidFill>
            <a:schemeClr val="bg1"/>
          </a:solidFill>
          <a:ln w="9525">
            <a:noFill/>
            <a:miter lim="800000"/>
            <a:headEnd/>
            <a:tailEnd/>
          </a:ln>
          <a:effectLst/>
        </p:spPr>
        <p:txBody>
          <a:bodyPr wrap="none" anchor="ctr"/>
          <a:lstStyle/>
          <a:p>
            <a:endParaRPr lang="en-US"/>
          </a:p>
        </p:txBody>
      </p:sp>
      <p:sp>
        <p:nvSpPr>
          <p:cNvPr id="3093" name="AutoShape 21"/>
          <p:cNvSpPr>
            <a:spLocks noChangeArrowheads="1"/>
          </p:cNvSpPr>
          <p:nvPr/>
        </p:nvSpPr>
        <p:spPr bwMode="auto">
          <a:xfrm rot="16200000" flipH="1">
            <a:off x="76200" y="6553200"/>
            <a:ext cx="304800" cy="304800"/>
          </a:xfrm>
          <a:prstGeom prst="rtTriangle">
            <a:avLst/>
          </a:prstGeom>
          <a:solidFill>
            <a:schemeClr val="bg1"/>
          </a:solidFill>
          <a:ln w="9525">
            <a:noFill/>
            <a:miter lim="800000"/>
            <a:headEnd/>
            <a:tailEnd/>
          </a:ln>
          <a:effectLst/>
        </p:spPr>
        <p:txBody>
          <a:bodyPr wrap="none" anchor="ctr"/>
          <a:lstStyle/>
          <a:p>
            <a:endParaRPr lang="en-US"/>
          </a:p>
        </p:txBody>
      </p:sp>
      <p:pic>
        <p:nvPicPr>
          <p:cNvPr id="15" name="Picture 14" descr="Job Fest 2012 logo.jpg"/>
          <p:cNvPicPr>
            <a:picLocks noChangeAspect="1"/>
          </p:cNvPicPr>
          <p:nvPr/>
        </p:nvPicPr>
        <p:blipFill>
          <a:blip r:embed="rId3" cstate="print"/>
          <a:srcRect l="6668" t="21429" r="8334" b="70408"/>
          <a:stretch>
            <a:fillRect/>
          </a:stretch>
        </p:blipFill>
        <p:spPr>
          <a:xfrm>
            <a:off x="533400" y="0"/>
            <a:ext cx="7772400" cy="685800"/>
          </a:xfrm>
          <a:prstGeom prst="rect">
            <a:avLst/>
          </a:prstGeom>
        </p:spPr>
      </p:pic>
      <p:pic>
        <p:nvPicPr>
          <p:cNvPr id="16" name="Picture 15" descr="Job Fest 2012 logo.jpg"/>
          <p:cNvPicPr>
            <a:picLocks noChangeAspect="1"/>
          </p:cNvPicPr>
          <p:nvPr/>
        </p:nvPicPr>
        <p:blipFill>
          <a:blip r:embed="rId3" cstate="print"/>
          <a:srcRect l="33334" t="67347" b="22449"/>
          <a:stretch>
            <a:fillRect/>
          </a:stretch>
        </p:blipFill>
        <p:spPr>
          <a:xfrm>
            <a:off x="3048000" y="6096000"/>
            <a:ext cx="6096000" cy="762000"/>
          </a:xfrm>
          <a:prstGeom prst="rect">
            <a:avLst/>
          </a:prstGeom>
        </p:spPr>
      </p:pic>
      <p:pic>
        <p:nvPicPr>
          <p:cNvPr id="14" name="Picture 13" descr="Job Fest 2012 logo.jpg"/>
          <p:cNvPicPr>
            <a:picLocks noChangeAspect="1"/>
          </p:cNvPicPr>
          <p:nvPr/>
        </p:nvPicPr>
        <p:blipFill>
          <a:blip r:embed="rId3" cstate="print">
            <a:clrChange>
              <a:clrFrom>
                <a:srgbClr val="FFFFFF"/>
              </a:clrFrom>
              <a:clrTo>
                <a:srgbClr val="FFFFFF">
                  <a:alpha val="0"/>
                </a:srgbClr>
              </a:clrTo>
            </a:clrChange>
          </a:blip>
          <a:srcRect t="29592" b="32653"/>
          <a:stretch>
            <a:fillRect/>
          </a:stretch>
        </p:blipFill>
        <p:spPr>
          <a:xfrm>
            <a:off x="304800" y="5867400"/>
            <a:ext cx="2875005" cy="886460"/>
          </a:xfrm>
          <a:prstGeom prst="rect">
            <a:avLst/>
          </a:prstGeom>
        </p:spPr>
      </p:pic>
      <p:sp>
        <p:nvSpPr>
          <p:cNvPr id="13" name="Text Box 8"/>
          <p:cNvSpPr txBox="1">
            <a:spLocks noChangeArrowheads="1"/>
          </p:cNvSpPr>
          <p:nvPr/>
        </p:nvSpPr>
        <p:spPr bwMode="auto">
          <a:xfrm>
            <a:off x="1219200" y="4648200"/>
            <a:ext cx="7086600" cy="1338828"/>
          </a:xfrm>
          <a:prstGeom prst="rect">
            <a:avLst/>
          </a:prstGeom>
          <a:noFill/>
          <a:ln w="9525">
            <a:noFill/>
            <a:miter lim="800000"/>
            <a:headEnd/>
            <a:tailEnd/>
          </a:ln>
        </p:spPr>
        <p:txBody>
          <a:bodyPr wrap="square">
            <a:spAutoFit/>
          </a:bodyPr>
          <a:lstStyle/>
          <a:p>
            <a:pPr>
              <a:spcBef>
                <a:spcPct val="50000"/>
              </a:spcBef>
            </a:pPr>
            <a:r>
              <a:rPr lang="en-US" dirty="0" smtClean="0"/>
              <a:t>In the </a:t>
            </a:r>
            <a:r>
              <a:rPr lang="en-US" b="1" dirty="0" smtClean="0">
                <a:solidFill>
                  <a:srgbClr val="663300"/>
                </a:solidFill>
              </a:rPr>
              <a:t>Exhibitor Booths </a:t>
            </a:r>
            <a:r>
              <a:rPr lang="en-US" dirty="0" smtClean="0"/>
              <a:t>you may find videos, career descriptions, and industry info. You may be lucky enough to have a conversation with someone from the industry and gain valuable tips and insight!</a:t>
            </a:r>
            <a:endParaRPr lang="en-US" dirty="0"/>
          </a:p>
          <a:p>
            <a:pPr>
              <a:spcBef>
                <a:spcPct val="50000"/>
              </a:spcBef>
            </a:pPr>
            <a:endParaRPr lang="en-US" dirty="0">
              <a:latin typeface="Calibri" pitchFamily="34" charset="0"/>
              <a:cs typeface="Arial" charset="0"/>
            </a:endParaRPr>
          </a:p>
        </p:txBody>
      </p:sp>
      <p:pic>
        <p:nvPicPr>
          <p:cNvPr id="11" name="Picture 8"/>
          <p:cNvPicPr>
            <a:picLocks noChangeAspect="1" noChangeArrowheads="1"/>
          </p:cNvPicPr>
          <p:nvPr/>
        </p:nvPicPr>
        <p:blipFill>
          <a:blip r:embed="rId4" cstate="print"/>
          <a:srcRect l="7143" t="22690" b="31930"/>
          <a:stretch>
            <a:fillRect/>
          </a:stretch>
        </p:blipFill>
        <p:spPr bwMode="auto">
          <a:xfrm>
            <a:off x="1143000" y="990600"/>
            <a:ext cx="7010400" cy="3505200"/>
          </a:xfrm>
          <a:prstGeom prst="rect">
            <a:avLst/>
          </a:prstGeom>
          <a:noFill/>
          <a:ln w="9525">
            <a:noFill/>
            <a:miter lim="800000"/>
            <a:headEnd/>
            <a:tailEnd/>
          </a:ln>
          <a:effectLst/>
        </p:spPr>
      </p:pic>
      <p:sp>
        <p:nvSpPr>
          <p:cNvPr id="9" name="Rectangle 8"/>
          <p:cNvSpPr/>
          <p:nvPr/>
        </p:nvSpPr>
        <p:spPr>
          <a:xfrm>
            <a:off x="2895600" y="2209800"/>
            <a:ext cx="914400" cy="175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895600" y="2286000"/>
            <a:ext cx="998991" cy="230832"/>
          </a:xfrm>
          <a:prstGeom prst="rect">
            <a:avLst/>
          </a:prstGeom>
          <a:noFill/>
        </p:spPr>
        <p:txBody>
          <a:bodyPr wrap="none" rtlCol="0">
            <a:spAutoFit/>
          </a:bodyPr>
          <a:lstStyle/>
          <a:p>
            <a:r>
              <a:rPr lang="en-US" sz="900" dirty="0" smtClean="0"/>
              <a:t>Booth Overview</a:t>
            </a:r>
            <a:endParaRPr lang="en-US" sz="900" dirty="0"/>
          </a:p>
        </p:txBody>
      </p:sp>
      <p:sp>
        <p:nvSpPr>
          <p:cNvPr id="12" name="TextBox 11"/>
          <p:cNvSpPr txBox="1"/>
          <p:nvPr/>
        </p:nvSpPr>
        <p:spPr>
          <a:xfrm>
            <a:off x="2895600" y="2514600"/>
            <a:ext cx="954107" cy="230832"/>
          </a:xfrm>
          <a:prstGeom prst="rect">
            <a:avLst/>
          </a:prstGeom>
          <a:noFill/>
        </p:spPr>
        <p:txBody>
          <a:bodyPr wrap="none" rtlCol="0">
            <a:spAutoFit/>
          </a:bodyPr>
          <a:lstStyle/>
          <a:p>
            <a:r>
              <a:rPr lang="en-US" sz="900" dirty="0" smtClean="0"/>
              <a:t>Job Fest Video</a:t>
            </a:r>
            <a:endParaRPr lang="en-US" sz="900" dirty="0"/>
          </a:p>
        </p:txBody>
      </p:sp>
      <p:sp>
        <p:nvSpPr>
          <p:cNvPr id="17" name="TextBox 16"/>
          <p:cNvSpPr txBox="1"/>
          <p:nvPr/>
        </p:nvSpPr>
        <p:spPr>
          <a:xfrm>
            <a:off x="2895600" y="2819400"/>
            <a:ext cx="736099" cy="369332"/>
          </a:xfrm>
          <a:prstGeom prst="rect">
            <a:avLst/>
          </a:prstGeom>
          <a:noFill/>
        </p:spPr>
        <p:txBody>
          <a:bodyPr wrap="none" rtlCol="0">
            <a:spAutoFit/>
          </a:bodyPr>
          <a:lstStyle/>
          <a:p>
            <a:r>
              <a:rPr lang="en-US" sz="900" dirty="0" smtClean="0"/>
              <a:t>Download</a:t>
            </a:r>
          </a:p>
          <a:p>
            <a:r>
              <a:rPr lang="en-US" sz="900" dirty="0" smtClean="0"/>
              <a:t>Resources</a:t>
            </a:r>
            <a:endParaRPr lang="en-US" sz="900" dirty="0"/>
          </a:p>
        </p:txBody>
      </p:sp>
      <p:sp>
        <p:nvSpPr>
          <p:cNvPr id="18" name="TextBox 17"/>
          <p:cNvSpPr txBox="1"/>
          <p:nvPr/>
        </p:nvSpPr>
        <p:spPr>
          <a:xfrm>
            <a:off x="2895600" y="3276600"/>
            <a:ext cx="780983" cy="230832"/>
          </a:xfrm>
          <a:prstGeom prst="rect">
            <a:avLst/>
          </a:prstGeom>
          <a:noFill/>
        </p:spPr>
        <p:txBody>
          <a:bodyPr wrap="none" rtlCol="0">
            <a:spAutoFit/>
          </a:bodyPr>
          <a:lstStyle/>
          <a:p>
            <a:r>
              <a:rPr lang="en-US" sz="900" dirty="0" smtClean="0"/>
              <a:t>Prize Draw!</a:t>
            </a:r>
            <a:endParaRPr lang="en-US" sz="900" dirty="0"/>
          </a:p>
        </p:txBody>
      </p:sp>
      <p:sp>
        <p:nvSpPr>
          <p:cNvPr id="19" name="TextBox 18"/>
          <p:cNvSpPr txBox="1"/>
          <p:nvPr/>
        </p:nvSpPr>
        <p:spPr>
          <a:xfrm>
            <a:off x="2895600" y="3581400"/>
            <a:ext cx="479618" cy="230832"/>
          </a:xfrm>
          <a:prstGeom prst="rect">
            <a:avLst/>
          </a:prstGeom>
          <a:noFill/>
        </p:spPr>
        <p:txBody>
          <a:bodyPr wrap="none" rtlCol="0">
            <a:spAutoFit/>
          </a:bodyPr>
          <a:lstStyle/>
          <a:p>
            <a:r>
              <a:rPr lang="en-US" sz="900" dirty="0" smtClean="0"/>
              <a:t>FAQs</a:t>
            </a:r>
            <a:endParaRPr lang="en-US" sz="900" dirty="0"/>
          </a:p>
        </p:txBody>
      </p:sp>
      <p:sp>
        <p:nvSpPr>
          <p:cNvPr id="20" name="Rectangle 19"/>
          <p:cNvSpPr/>
          <p:nvPr/>
        </p:nvSpPr>
        <p:spPr>
          <a:xfrm>
            <a:off x="2209800" y="1219200"/>
            <a:ext cx="3581400" cy="2286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2133600" y="1143000"/>
            <a:ext cx="3621825" cy="369332"/>
          </a:xfrm>
          <a:prstGeom prst="rect">
            <a:avLst/>
          </a:prstGeom>
          <a:noFill/>
        </p:spPr>
        <p:txBody>
          <a:bodyPr wrap="none" rtlCol="0">
            <a:spAutoFit/>
          </a:bodyPr>
          <a:lstStyle/>
          <a:p>
            <a:r>
              <a:rPr lang="en-US" dirty="0" smtClean="0">
                <a:solidFill>
                  <a:schemeClr val="bg1"/>
                </a:solidFill>
              </a:rPr>
              <a:t>..WELCOME TO JOB FEST 2013</a:t>
            </a:r>
            <a:endParaRPr lang="en-US" dirty="0">
              <a:solidFill>
                <a:schemeClr val="bg1"/>
              </a:solidFill>
            </a:endParaRPr>
          </a:p>
        </p:txBody>
      </p:sp>
      <p:sp>
        <p:nvSpPr>
          <p:cNvPr id="22" name="TextBox 21"/>
          <p:cNvSpPr txBox="1"/>
          <p:nvPr/>
        </p:nvSpPr>
        <p:spPr>
          <a:xfrm>
            <a:off x="5410200" y="3505200"/>
            <a:ext cx="2057400" cy="369332"/>
          </a:xfrm>
          <a:prstGeom prst="rect">
            <a:avLst/>
          </a:prstGeom>
          <a:solidFill>
            <a:schemeClr val="bg1"/>
          </a:solidFill>
        </p:spPr>
        <p:txBody>
          <a:bodyPr wrap="square" rtlCol="0">
            <a:spAutoFit/>
          </a:bodyPr>
          <a:lstStyle/>
          <a:p>
            <a:r>
              <a:rPr lang="en-CA" dirty="0" smtClean="0"/>
              <a:t>ABC INDUSTRY</a:t>
            </a:r>
            <a:endParaRPr lang="en-CA" dirty="0"/>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1" name="AutoShape 19"/>
          <p:cNvSpPr>
            <a:spLocks noChangeArrowheads="1"/>
          </p:cNvSpPr>
          <p:nvPr/>
        </p:nvSpPr>
        <p:spPr bwMode="auto">
          <a:xfrm rot="10800000" flipH="1">
            <a:off x="533400" y="6553200"/>
            <a:ext cx="304800" cy="304800"/>
          </a:xfrm>
          <a:prstGeom prst="rtTriangle">
            <a:avLst/>
          </a:prstGeom>
          <a:solidFill>
            <a:schemeClr val="bg1"/>
          </a:solidFill>
          <a:ln w="9525">
            <a:noFill/>
            <a:miter lim="800000"/>
            <a:headEnd/>
            <a:tailEnd/>
          </a:ln>
          <a:effectLst/>
        </p:spPr>
        <p:txBody>
          <a:bodyPr wrap="none" anchor="ctr"/>
          <a:lstStyle/>
          <a:p>
            <a:endParaRPr lang="en-US"/>
          </a:p>
        </p:txBody>
      </p:sp>
      <p:sp>
        <p:nvSpPr>
          <p:cNvPr id="3093" name="AutoShape 21"/>
          <p:cNvSpPr>
            <a:spLocks noChangeArrowheads="1"/>
          </p:cNvSpPr>
          <p:nvPr/>
        </p:nvSpPr>
        <p:spPr bwMode="auto">
          <a:xfrm rot="16200000" flipH="1">
            <a:off x="76200" y="6553200"/>
            <a:ext cx="304800" cy="304800"/>
          </a:xfrm>
          <a:prstGeom prst="rtTriangle">
            <a:avLst/>
          </a:prstGeom>
          <a:solidFill>
            <a:schemeClr val="bg1"/>
          </a:solidFill>
          <a:ln w="9525">
            <a:noFill/>
            <a:miter lim="800000"/>
            <a:headEnd/>
            <a:tailEnd/>
          </a:ln>
          <a:effectLst/>
        </p:spPr>
        <p:txBody>
          <a:bodyPr wrap="none" anchor="ctr"/>
          <a:lstStyle/>
          <a:p>
            <a:endParaRPr lang="en-US"/>
          </a:p>
        </p:txBody>
      </p:sp>
      <p:pic>
        <p:nvPicPr>
          <p:cNvPr id="15" name="Picture 14" descr="Job Fest 2012 logo.jpg"/>
          <p:cNvPicPr>
            <a:picLocks noChangeAspect="1"/>
          </p:cNvPicPr>
          <p:nvPr/>
        </p:nvPicPr>
        <p:blipFill>
          <a:blip r:embed="rId3" cstate="print"/>
          <a:srcRect l="6668" t="21429" r="8334" b="70408"/>
          <a:stretch>
            <a:fillRect/>
          </a:stretch>
        </p:blipFill>
        <p:spPr>
          <a:xfrm>
            <a:off x="533400" y="0"/>
            <a:ext cx="7772400" cy="685800"/>
          </a:xfrm>
          <a:prstGeom prst="rect">
            <a:avLst/>
          </a:prstGeom>
        </p:spPr>
      </p:pic>
      <p:pic>
        <p:nvPicPr>
          <p:cNvPr id="16" name="Picture 15" descr="Job Fest 2012 logo.jpg"/>
          <p:cNvPicPr>
            <a:picLocks noChangeAspect="1"/>
          </p:cNvPicPr>
          <p:nvPr/>
        </p:nvPicPr>
        <p:blipFill>
          <a:blip r:embed="rId3" cstate="print"/>
          <a:srcRect l="33334" t="67347" b="22449"/>
          <a:stretch>
            <a:fillRect/>
          </a:stretch>
        </p:blipFill>
        <p:spPr>
          <a:xfrm>
            <a:off x="3048000" y="6096000"/>
            <a:ext cx="6096000" cy="762000"/>
          </a:xfrm>
          <a:prstGeom prst="rect">
            <a:avLst/>
          </a:prstGeom>
        </p:spPr>
      </p:pic>
      <p:pic>
        <p:nvPicPr>
          <p:cNvPr id="14" name="Picture 13" descr="Job Fest 2012 logo.jpg"/>
          <p:cNvPicPr>
            <a:picLocks noChangeAspect="1"/>
          </p:cNvPicPr>
          <p:nvPr/>
        </p:nvPicPr>
        <p:blipFill>
          <a:blip r:embed="rId3" cstate="print">
            <a:clrChange>
              <a:clrFrom>
                <a:srgbClr val="FFFFFF"/>
              </a:clrFrom>
              <a:clrTo>
                <a:srgbClr val="FFFFFF">
                  <a:alpha val="0"/>
                </a:srgbClr>
              </a:clrTo>
            </a:clrChange>
          </a:blip>
          <a:srcRect t="29592" b="32653"/>
          <a:stretch>
            <a:fillRect/>
          </a:stretch>
        </p:blipFill>
        <p:spPr>
          <a:xfrm>
            <a:off x="304800" y="5867400"/>
            <a:ext cx="2875005" cy="886460"/>
          </a:xfrm>
          <a:prstGeom prst="rect">
            <a:avLst/>
          </a:prstGeom>
        </p:spPr>
      </p:pic>
      <p:sp>
        <p:nvSpPr>
          <p:cNvPr id="13" name="Text Box 8"/>
          <p:cNvSpPr txBox="1">
            <a:spLocks noChangeArrowheads="1"/>
          </p:cNvSpPr>
          <p:nvPr/>
        </p:nvSpPr>
        <p:spPr bwMode="auto">
          <a:xfrm>
            <a:off x="609600" y="685800"/>
            <a:ext cx="8534400" cy="4662815"/>
          </a:xfrm>
          <a:prstGeom prst="rect">
            <a:avLst/>
          </a:prstGeom>
          <a:noFill/>
          <a:ln w="9525">
            <a:noFill/>
            <a:miter lim="800000"/>
            <a:headEnd/>
            <a:tailEnd/>
          </a:ln>
        </p:spPr>
        <p:txBody>
          <a:bodyPr wrap="square">
            <a:spAutoFit/>
          </a:bodyPr>
          <a:lstStyle/>
          <a:p>
            <a:pPr>
              <a:spcBef>
                <a:spcPct val="50000"/>
              </a:spcBef>
            </a:pPr>
            <a:r>
              <a:rPr lang="en-US" b="1" dirty="0" smtClean="0">
                <a:solidFill>
                  <a:srgbClr val="C00000"/>
                </a:solidFill>
              </a:rPr>
              <a:t>What kinds of exhibitors will be at Job Fest?</a:t>
            </a:r>
          </a:p>
          <a:p>
            <a:pPr>
              <a:spcBef>
                <a:spcPct val="50000"/>
              </a:spcBef>
            </a:pPr>
            <a:r>
              <a:rPr lang="en-US" b="1" u="sng" dirty="0" smtClean="0">
                <a:solidFill>
                  <a:srgbClr val="C00000"/>
                </a:solidFill>
              </a:rPr>
              <a:t/>
            </a:r>
            <a:br>
              <a:rPr lang="en-US" b="1" u="sng" dirty="0" smtClean="0">
                <a:solidFill>
                  <a:srgbClr val="C00000"/>
                </a:solidFill>
              </a:rPr>
            </a:br>
            <a:r>
              <a:rPr lang="en-US" b="1" dirty="0" smtClean="0">
                <a:solidFill>
                  <a:srgbClr val="C00000"/>
                </a:solidFill>
              </a:rPr>
              <a:t>Over 30 booths representing the following industry sectors and training institutions:</a:t>
            </a:r>
          </a:p>
          <a:p>
            <a:pPr>
              <a:spcBef>
                <a:spcPct val="50000"/>
              </a:spcBef>
            </a:pPr>
            <a:endParaRPr lang="en-US" dirty="0" smtClean="0"/>
          </a:p>
          <a:p>
            <a:pPr>
              <a:spcBef>
                <a:spcPct val="50000"/>
              </a:spcBef>
            </a:pPr>
            <a:endParaRPr lang="en-US" dirty="0" smtClean="0"/>
          </a:p>
          <a:p>
            <a:pPr>
              <a:spcBef>
                <a:spcPct val="50000"/>
              </a:spcBef>
            </a:pPr>
            <a:endParaRPr lang="en-US" dirty="0" smtClean="0"/>
          </a:p>
          <a:p>
            <a:pPr>
              <a:spcBef>
                <a:spcPct val="50000"/>
              </a:spcBef>
            </a:pPr>
            <a:endParaRPr lang="en-US" dirty="0" smtClean="0"/>
          </a:p>
          <a:p>
            <a:pPr>
              <a:spcBef>
                <a:spcPct val="50000"/>
              </a:spcBef>
            </a:pPr>
            <a:endParaRPr lang="en-US" dirty="0" smtClean="0"/>
          </a:p>
          <a:p>
            <a:pPr>
              <a:spcBef>
                <a:spcPct val="50000"/>
              </a:spcBef>
            </a:pPr>
            <a:endParaRPr lang="en-US" dirty="0" smtClean="0"/>
          </a:p>
          <a:p>
            <a:pPr>
              <a:spcBef>
                <a:spcPct val="50000"/>
              </a:spcBef>
            </a:pPr>
            <a:endParaRPr lang="en-US" dirty="0"/>
          </a:p>
          <a:p>
            <a:pPr>
              <a:spcBef>
                <a:spcPct val="50000"/>
              </a:spcBef>
            </a:pPr>
            <a:endParaRPr lang="en-US" dirty="0">
              <a:latin typeface="Calibri" pitchFamily="34" charset="0"/>
              <a:cs typeface="Arial" charset="0"/>
            </a:endParaRPr>
          </a:p>
        </p:txBody>
      </p:sp>
      <p:sp>
        <p:nvSpPr>
          <p:cNvPr id="8" name="Rectangle 7"/>
          <p:cNvSpPr/>
          <p:nvPr/>
        </p:nvSpPr>
        <p:spPr>
          <a:xfrm>
            <a:off x="609600" y="2362200"/>
            <a:ext cx="5410200" cy="3139321"/>
          </a:xfrm>
          <a:prstGeom prst="rect">
            <a:avLst/>
          </a:prstGeom>
        </p:spPr>
        <p:txBody>
          <a:bodyPr wrap="square">
            <a:spAutoFit/>
          </a:bodyPr>
          <a:lstStyle/>
          <a:p>
            <a:r>
              <a:rPr lang="en-CA" dirty="0" smtClean="0"/>
              <a:t>Value Added Food </a:t>
            </a:r>
          </a:p>
          <a:p>
            <a:endParaRPr lang="en-CA" dirty="0" smtClean="0"/>
          </a:p>
          <a:p>
            <a:r>
              <a:rPr lang="en-CA" dirty="0" smtClean="0"/>
              <a:t>Value Added Wood </a:t>
            </a:r>
          </a:p>
          <a:p>
            <a:endParaRPr lang="en-CA" dirty="0" smtClean="0"/>
          </a:p>
          <a:p>
            <a:r>
              <a:rPr lang="en-CA" dirty="0" smtClean="0"/>
              <a:t>Industrial Fabrication</a:t>
            </a:r>
          </a:p>
          <a:p>
            <a:endParaRPr lang="en-CA" dirty="0" smtClean="0"/>
          </a:p>
          <a:p>
            <a:r>
              <a:rPr lang="en-CA" dirty="0" err="1" smtClean="0"/>
              <a:t>BioScience</a:t>
            </a:r>
            <a:r>
              <a:rPr lang="en-CA" dirty="0" smtClean="0"/>
              <a:t> </a:t>
            </a:r>
          </a:p>
          <a:p>
            <a:endParaRPr lang="en-CA" dirty="0" smtClean="0"/>
          </a:p>
          <a:p>
            <a:r>
              <a:rPr lang="en-CA" dirty="0" smtClean="0"/>
              <a:t>Aerospace </a:t>
            </a:r>
          </a:p>
          <a:p>
            <a:endParaRPr lang="en-CA" dirty="0" smtClean="0"/>
          </a:p>
          <a:p>
            <a:r>
              <a:rPr lang="en-CA" dirty="0" smtClean="0"/>
              <a:t>Information and Communication Technology</a:t>
            </a:r>
          </a:p>
        </p:txBody>
      </p:sp>
      <p:grpSp>
        <p:nvGrpSpPr>
          <p:cNvPr id="17" name="Group 16"/>
          <p:cNvGrpSpPr/>
          <p:nvPr/>
        </p:nvGrpSpPr>
        <p:grpSpPr>
          <a:xfrm>
            <a:off x="4724400" y="2133600"/>
            <a:ext cx="3886200" cy="2743200"/>
            <a:chOff x="4724400" y="2133600"/>
            <a:chExt cx="3886200" cy="2743200"/>
          </a:xfrm>
        </p:grpSpPr>
        <p:sp>
          <p:nvSpPr>
            <p:cNvPr id="12" name="Rounded Rectangle 11"/>
            <p:cNvSpPr/>
            <p:nvPr/>
          </p:nvSpPr>
          <p:spPr>
            <a:xfrm>
              <a:off x="4800600" y="2133600"/>
              <a:ext cx="3810000" cy="2743200"/>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p:cNvSpPr/>
            <p:nvPr/>
          </p:nvSpPr>
          <p:spPr>
            <a:xfrm>
              <a:off x="4724400" y="2209800"/>
              <a:ext cx="3409748" cy="523220"/>
            </a:xfrm>
            <a:prstGeom prst="rect">
              <a:avLst/>
            </a:prstGeom>
            <a:noFill/>
          </p:spPr>
          <p:txBody>
            <a:bodyPr wrap="square" lIns="91440" tIns="45720" rIns="91440" bIns="45720">
              <a:spAutoFit/>
            </a:bodyPr>
            <a:lstStyle/>
            <a:p>
              <a:pPr algn="ctr"/>
              <a:r>
                <a:rPr lang="en-US" sz="2800" b="1" cap="none" spc="0" dirty="0" smtClean="0">
                  <a:ln w="17780" cmpd="sng">
                    <a:solidFill>
                      <a:srgbClr val="FFFFFF"/>
                    </a:solidFill>
                    <a:prstDash val="solid"/>
                    <a:miter lim="800000"/>
                  </a:ln>
                  <a:solidFill>
                    <a:srgbClr val="C00000"/>
                  </a:solidFill>
                  <a:effectLst>
                    <a:outerShdw blurRad="50800" algn="tl" rotWithShape="0">
                      <a:srgbClr val="000000"/>
                    </a:outerShdw>
                  </a:effectLst>
                  <a:latin typeface="Yearbook Outline"/>
                </a:rPr>
                <a:t>Did you know?</a:t>
              </a:r>
            </a:p>
          </p:txBody>
        </p:sp>
        <p:sp>
          <p:nvSpPr>
            <p:cNvPr id="11" name="TextBox 10"/>
            <p:cNvSpPr txBox="1"/>
            <p:nvPr/>
          </p:nvSpPr>
          <p:spPr>
            <a:xfrm>
              <a:off x="5105400" y="2819400"/>
              <a:ext cx="3429000" cy="1754326"/>
            </a:xfrm>
            <a:prstGeom prst="rect">
              <a:avLst/>
            </a:prstGeom>
            <a:noFill/>
          </p:spPr>
          <p:txBody>
            <a:bodyPr wrap="square" rtlCol="0">
              <a:spAutoFit/>
            </a:bodyPr>
            <a:lstStyle/>
            <a:p>
              <a:r>
                <a:rPr lang="en-CA" dirty="0" smtClean="0"/>
                <a:t>The Provincial Government has identified these 6 areas as growth sectors that could lead to many opportunities for employment and careers here in our province!</a:t>
              </a:r>
              <a:endParaRPr lang="en-CA" dirty="0"/>
            </a:p>
          </p:txBody>
        </p:sp>
      </p:grpSp>
      <p:grpSp>
        <p:nvGrpSpPr>
          <p:cNvPr id="22" name="Group 21"/>
          <p:cNvGrpSpPr/>
          <p:nvPr/>
        </p:nvGrpSpPr>
        <p:grpSpPr>
          <a:xfrm>
            <a:off x="4800600" y="2133600"/>
            <a:ext cx="3810000" cy="2743200"/>
            <a:chOff x="7924800" y="1371600"/>
            <a:chExt cx="3810000" cy="2743200"/>
          </a:xfrm>
        </p:grpSpPr>
        <p:sp>
          <p:nvSpPr>
            <p:cNvPr id="19" name="Rounded Rectangle 18"/>
            <p:cNvSpPr/>
            <p:nvPr/>
          </p:nvSpPr>
          <p:spPr>
            <a:xfrm>
              <a:off x="7924800" y="1371600"/>
              <a:ext cx="3810000" cy="27432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TextBox 20"/>
            <p:cNvSpPr txBox="1"/>
            <p:nvPr/>
          </p:nvSpPr>
          <p:spPr>
            <a:xfrm>
              <a:off x="8153400" y="1600200"/>
              <a:ext cx="3429000" cy="2308324"/>
            </a:xfrm>
            <a:prstGeom prst="rect">
              <a:avLst/>
            </a:prstGeom>
            <a:noFill/>
          </p:spPr>
          <p:txBody>
            <a:bodyPr wrap="square" rtlCol="0">
              <a:spAutoFit/>
            </a:bodyPr>
            <a:lstStyle/>
            <a:p>
              <a:r>
                <a:rPr lang="en-CA" dirty="0" smtClean="0"/>
                <a:t>Beside the more traditional industries of agriculture and forestry are emerging technical fields in Engineering/Steel Fabrication,  </a:t>
              </a:r>
              <a:r>
                <a:rPr lang="en-CA" dirty="0" err="1" smtClean="0"/>
                <a:t>BioScience</a:t>
              </a:r>
              <a:r>
                <a:rPr lang="en-CA" dirty="0" smtClean="0"/>
                <a:t> (“green” technologies), Aerospace and ICT (gaming, social media, mobile apps).</a:t>
              </a:r>
              <a:endParaRPr lang="en-CA" dirty="0"/>
            </a:p>
          </p:txBody>
        </p:sp>
      </p:grpSp>
    </p:spTree>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1" name="AutoShape 19"/>
          <p:cNvSpPr>
            <a:spLocks noChangeArrowheads="1"/>
          </p:cNvSpPr>
          <p:nvPr/>
        </p:nvSpPr>
        <p:spPr bwMode="auto">
          <a:xfrm rot="10800000" flipH="1">
            <a:off x="533400" y="6553200"/>
            <a:ext cx="304800" cy="304800"/>
          </a:xfrm>
          <a:prstGeom prst="rtTriangle">
            <a:avLst/>
          </a:prstGeom>
          <a:solidFill>
            <a:schemeClr val="bg1"/>
          </a:solidFill>
          <a:ln w="9525">
            <a:noFill/>
            <a:miter lim="800000"/>
            <a:headEnd/>
            <a:tailEnd/>
          </a:ln>
          <a:effectLst/>
        </p:spPr>
        <p:txBody>
          <a:bodyPr wrap="none" anchor="ctr"/>
          <a:lstStyle/>
          <a:p>
            <a:endParaRPr lang="en-US"/>
          </a:p>
        </p:txBody>
      </p:sp>
      <p:sp>
        <p:nvSpPr>
          <p:cNvPr id="3093" name="AutoShape 21"/>
          <p:cNvSpPr>
            <a:spLocks noChangeArrowheads="1"/>
          </p:cNvSpPr>
          <p:nvPr/>
        </p:nvSpPr>
        <p:spPr bwMode="auto">
          <a:xfrm rot="16200000" flipH="1">
            <a:off x="76200" y="6553200"/>
            <a:ext cx="304800" cy="304800"/>
          </a:xfrm>
          <a:prstGeom prst="rtTriangle">
            <a:avLst/>
          </a:prstGeom>
          <a:solidFill>
            <a:schemeClr val="bg1"/>
          </a:solidFill>
          <a:ln w="9525">
            <a:noFill/>
            <a:miter lim="800000"/>
            <a:headEnd/>
            <a:tailEnd/>
          </a:ln>
          <a:effectLst/>
        </p:spPr>
        <p:txBody>
          <a:bodyPr wrap="none" anchor="ctr"/>
          <a:lstStyle/>
          <a:p>
            <a:endParaRPr lang="en-US"/>
          </a:p>
        </p:txBody>
      </p:sp>
      <p:pic>
        <p:nvPicPr>
          <p:cNvPr id="15" name="Picture 14" descr="Job Fest 2012 logo.jpg"/>
          <p:cNvPicPr>
            <a:picLocks noChangeAspect="1"/>
          </p:cNvPicPr>
          <p:nvPr/>
        </p:nvPicPr>
        <p:blipFill>
          <a:blip r:embed="rId3" cstate="print"/>
          <a:srcRect l="6668" t="21429" r="8334" b="70408"/>
          <a:stretch>
            <a:fillRect/>
          </a:stretch>
        </p:blipFill>
        <p:spPr>
          <a:xfrm>
            <a:off x="533400" y="0"/>
            <a:ext cx="7772400" cy="685800"/>
          </a:xfrm>
          <a:prstGeom prst="rect">
            <a:avLst/>
          </a:prstGeom>
        </p:spPr>
      </p:pic>
      <p:pic>
        <p:nvPicPr>
          <p:cNvPr id="16" name="Picture 15" descr="Job Fest 2012 logo.jpg"/>
          <p:cNvPicPr>
            <a:picLocks noChangeAspect="1"/>
          </p:cNvPicPr>
          <p:nvPr/>
        </p:nvPicPr>
        <p:blipFill>
          <a:blip r:embed="rId3" cstate="print"/>
          <a:srcRect l="33334" t="67347" b="22449"/>
          <a:stretch>
            <a:fillRect/>
          </a:stretch>
        </p:blipFill>
        <p:spPr>
          <a:xfrm>
            <a:off x="3048000" y="6096000"/>
            <a:ext cx="6096000" cy="762000"/>
          </a:xfrm>
          <a:prstGeom prst="rect">
            <a:avLst/>
          </a:prstGeom>
        </p:spPr>
      </p:pic>
      <p:pic>
        <p:nvPicPr>
          <p:cNvPr id="14" name="Picture 13" descr="Job Fest 2012 logo.jpg"/>
          <p:cNvPicPr>
            <a:picLocks noChangeAspect="1"/>
          </p:cNvPicPr>
          <p:nvPr/>
        </p:nvPicPr>
        <p:blipFill>
          <a:blip r:embed="rId3" cstate="print">
            <a:clrChange>
              <a:clrFrom>
                <a:srgbClr val="FFFFFF"/>
              </a:clrFrom>
              <a:clrTo>
                <a:srgbClr val="FFFFFF">
                  <a:alpha val="0"/>
                </a:srgbClr>
              </a:clrTo>
            </a:clrChange>
          </a:blip>
          <a:srcRect t="29592" b="32653"/>
          <a:stretch>
            <a:fillRect/>
          </a:stretch>
        </p:blipFill>
        <p:spPr>
          <a:xfrm>
            <a:off x="304800" y="5867400"/>
            <a:ext cx="2875005" cy="886460"/>
          </a:xfrm>
          <a:prstGeom prst="rect">
            <a:avLst/>
          </a:prstGeom>
        </p:spPr>
      </p:pic>
      <p:sp>
        <p:nvSpPr>
          <p:cNvPr id="13" name="Text Box 8"/>
          <p:cNvSpPr txBox="1">
            <a:spLocks noChangeArrowheads="1"/>
          </p:cNvSpPr>
          <p:nvPr/>
        </p:nvSpPr>
        <p:spPr bwMode="auto">
          <a:xfrm>
            <a:off x="609600" y="685800"/>
            <a:ext cx="6629400" cy="3277820"/>
          </a:xfrm>
          <a:prstGeom prst="rect">
            <a:avLst/>
          </a:prstGeom>
          <a:noFill/>
          <a:ln w="9525">
            <a:noFill/>
            <a:miter lim="800000"/>
            <a:headEnd/>
            <a:tailEnd/>
          </a:ln>
        </p:spPr>
        <p:txBody>
          <a:bodyPr wrap="square">
            <a:spAutoFit/>
          </a:bodyPr>
          <a:lstStyle/>
          <a:p>
            <a:pPr>
              <a:spcBef>
                <a:spcPct val="50000"/>
              </a:spcBef>
            </a:pPr>
            <a:r>
              <a:rPr lang="en-US" b="1" dirty="0" smtClean="0">
                <a:solidFill>
                  <a:srgbClr val="C00000"/>
                </a:solidFill>
              </a:rPr>
              <a:t>What kinds of exhibitors will be at Job Fest?</a:t>
            </a:r>
          </a:p>
          <a:p>
            <a:pPr>
              <a:spcBef>
                <a:spcPct val="50000"/>
              </a:spcBef>
            </a:pPr>
            <a:endParaRPr lang="en-US" dirty="0" smtClean="0"/>
          </a:p>
          <a:p>
            <a:pPr>
              <a:spcBef>
                <a:spcPct val="50000"/>
              </a:spcBef>
            </a:pPr>
            <a:endParaRPr lang="en-US" dirty="0" smtClean="0"/>
          </a:p>
          <a:p>
            <a:pPr>
              <a:spcBef>
                <a:spcPct val="50000"/>
              </a:spcBef>
            </a:pPr>
            <a:endParaRPr lang="en-US" dirty="0" smtClean="0"/>
          </a:p>
          <a:p>
            <a:pPr>
              <a:spcBef>
                <a:spcPct val="50000"/>
              </a:spcBef>
            </a:pPr>
            <a:endParaRPr lang="en-US" dirty="0" smtClean="0"/>
          </a:p>
          <a:p>
            <a:pPr>
              <a:spcBef>
                <a:spcPct val="50000"/>
              </a:spcBef>
            </a:pPr>
            <a:endParaRPr lang="en-US" dirty="0" smtClean="0"/>
          </a:p>
          <a:p>
            <a:pPr>
              <a:spcBef>
                <a:spcPct val="50000"/>
              </a:spcBef>
            </a:pPr>
            <a:endParaRPr lang="en-US" dirty="0"/>
          </a:p>
          <a:p>
            <a:pPr>
              <a:spcBef>
                <a:spcPct val="50000"/>
              </a:spcBef>
            </a:pPr>
            <a:endParaRPr lang="en-US" dirty="0">
              <a:latin typeface="Calibri" pitchFamily="34" charset="0"/>
              <a:cs typeface="Arial" charset="0"/>
            </a:endParaRPr>
          </a:p>
        </p:txBody>
      </p:sp>
      <p:sp>
        <p:nvSpPr>
          <p:cNvPr id="8" name="Rectangle 7"/>
          <p:cNvSpPr/>
          <p:nvPr/>
        </p:nvSpPr>
        <p:spPr>
          <a:xfrm>
            <a:off x="609600" y="1371600"/>
            <a:ext cx="5410200" cy="3970318"/>
          </a:xfrm>
          <a:prstGeom prst="rect">
            <a:avLst/>
          </a:prstGeom>
        </p:spPr>
        <p:txBody>
          <a:bodyPr wrap="square">
            <a:spAutoFit/>
          </a:bodyPr>
          <a:lstStyle/>
          <a:p>
            <a:r>
              <a:rPr lang="en-CA" dirty="0" smtClean="0"/>
              <a:t>Supply Chain and Logistics </a:t>
            </a:r>
          </a:p>
          <a:p>
            <a:endParaRPr lang="en-CA" dirty="0" smtClean="0"/>
          </a:p>
          <a:p>
            <a:r>
              <a:rPr lang="en-CA" dirty="0" smtClean="0"/>
              <a:t>Arts, Culture, Tourism and Recreation </a:t>
            </a:r>
          </a:p>
          <a:p>
            <a:endParaRPr lang="en-CA" dirty="0" smtClean="0"/>
          </a:p>
          <a:p>
            <a:r>
              <a:rPr lang="en-CA" dirty="0" smtClean="0"/>
              <a:t>Mining </a:t>
            </a:r>
          </a:p>
          <a:p>
            <a:endParaRPr lang="en-CA" dirty="0" smtClean="0"/>
          </a:p>
          <a:p>
            <a:r>
              <a:rPr lang="en-CA" dirty="0" smtClean="0"/>
              <a:t>Energy </a:t>
            </a:r>
          </a:p>
          <a:p>
            <a:endParaRPr lang="en-CA" dirty="0" smtClean="0"/>
          </a:p>
          <a:p>
            <a:r>
              <a:rPr lang="en-CA" dirty="0" smtClean="0"/>
              <a:t>Apparel and Textiles</a:t>
            </a:r>
          </a:p>
          <a:p>
            <a:endParaRPr lang="en-CA" dirty="0" smtClean="0"/>
          </a:p>
          <a:p>
            <a:r>
              <a:rPr lang="en-CA" dirty="0" smtClean="0"/>
              <a:t>Public Safety and Justice</a:t>
            </a:r>
          </a:p>
          <a:p>
            <a:endParaRPr lang="en-CA" dirty="0" smtClean="0"/>
          </a:p>
          <a:p>
            <a:r>
              <a:rPr lang="en-CA" dirty="0" smtClean="0"/>
              <a:t>Contact Centres</a:t>
            </a:r>
          </a:p>
          <a:p>
            <a:endParaRPr lang="en-CA" dirty="0" smtClean="0"/>
          </a:p>
        </p:txBody>
      </p:sp>
      <p:grpSp>
        <p:nvGrpSpPr>
          <p:cNvPr id="9" name="Group 8"/>
          <p:cNvGrpSpPr/>
          <p:nvPr/>
        </p:nvGrpSpPr>
        <p:grpSpPr>
          <a:xfrm>
            <a:off x="4800600" y="1676400"/>
            <a:ext cx="3733800" cy="3962400"/>
            <a:chOff x="7924800" y="1371600"/>
            <a:chExt cx="3810000" cy="3657600"/>
          </a:xfrm>
        </p:grpSpPr>
        <p:sp>
          <p:nvSpPr>
            <p:cNvPr id="10" name="Rounded Rectangle 9"/>
            <p:cNvSpPr/>
            <p:nvPr/>
          </p:nvSpPr>
          <p:spPr>
            <a:xfrm>
              <a:off x="7924800" y="1371600"/>
              <a:ext cx="3810000" cy="36576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extBox 10"/>
            <p:cNvSpPr txBox="1"/>
            <p:nvPr/>
          </p:nvSpPr>
          <p:spPr>
            <a:xfrm>
              <a:off x="8153400" y="1600200"/>
              <a:ext cx="3429000" cy="3416320"/>
            </a:xfrm>
            <a:prstGeom prst="rect">
              <a:avLst/>
            </a:prstGeom>
            <a:noFill/>
          </p:spPr>
          <p:txBody>
            <a:bodyPr wrap="square" rtlCol="0">
              <a:spAutoFit/>
            </a:bodyPr>
            <a:lstStyle/>
            <a:p>
              <a:r>
                <a:rPr lang="en-CA" dirty="0" smtClean="0"/>
                <a:t>If you are looking for interesting careers at Job Fest, you can talk to graphic and tattoo artists, musicians, broadcasters, film makers, video games designers and entrepreneurs.</a:t>
              </a:r>
            </a:p>
            <a:p>
              <a:endParaRPr lang="en-CA" dirty="0" smtClean="0"/>
            </a:p>
            <a:p>
              <a:r>
                <a:rPr lang="en-CA" dirty="0" smtClean="0"/>
                <a:t>Maybe adrenaline-based jobs are more your style. Check out firefighting, policing, military or emergency medicine.</a:t>
              </a:r>
            </a:p>
            <a:p>
              <a:r>
                <a:rPr lang="en-CA" dirty="0" smtClean="0"/>
                <a:t>  </a:t>
              </a:r>
              <a:endParaRPr lang="en-CA" dirty="0"/>
            </a:p>
          </p:txBody>
        </p:sp>
      </p:grpSp>
    </p:spTree>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1" name="AutoShape 19"/>
          <p:cNvSpPr>
            <a:spLocks noChangeArrowheads="1"/>
          </p:cNvSpPr>
          <p:nvPr/>
        </p:nvSpPr>
        <p:spPr bwMode="auto">
          <a:xfrm rot="10800000" flipH="1">
            <a:off x="533400" y="6553200"/>
            <a:ext cx="304800" cy="304800"/>
          </a:xfrm>
          <a:prstGeom prst="rtTriangle">
            <a:avLst/>
          </a:prstGeom>
          <a:solidFill>
            <a:schemeClr val="bg1"/>
          </a:solidFill>
          <a:ln w="9525">
            <a:noFill/>
            <a:miter lim="800000"/>
            <a:headEnd/>
            <a:tailEnd/>
          </a:ln>
          <a:effectLst/>
        </p:spPr>
        <p:txBody>
          <a:bodyPr wrap="none" anchor="ctr"/>
          <a:lstStyle/>
          <a:p>
            <a:endParaRPr lang="en-US"/>
          </a:p>
        </p:txBody>
      </p:sp>
      <p:sp>
        <p:nvSpPr>
          <p:cNvPr id="3093" name="AutoShape 21"/>
          <p:cNvSpPr>
            <a:spLocks noChangeArrowheads="1"/>
          </p:cNvSpPr>
          <p:nvPr/>
        </p:nvSpPr>
        <p:spPr bwMode="auto">
          <a:xfrm rot="16200000" flipH="1">
            <a:off x="76200" y="6553200"/>
            <a:ext cx="304800" cy="304800"/>
          </a:xfrm>
          <a:prstGeom prst="rtTriangle">
            <a:avLst/>
          </a:prstGeom>
          <a:solidFill>
            <a:schemeClr val="bg1"/>
          </a:solidFill>
          <a:ln w="9525">
            <a:noFill/>
            <a:miter lim="800000"/>
            <a:headEnd/>
            <a:tailEnd/>
          </a:ln>
          <a:effectLst/>
        </p:spPr>
        <p:txBody>
          <a:bodyPr wrap="none" anchor="ctr"/>
          <a:lstStyle/>
          <a:p>
            <a:endParaRPr lang="en-US"/>
          </a:p>
        </p:txBody>
      </p:sp>
      <p:pic>
        <p:nvPicPr>
          <p:cNvPr id="15" name="Picture 14" descr="Job Fest 2012 logo.jpg"/>
          <p:cNvPicPr>
            <a:picLocks noChangeAspect="1"/>
          </p:cNvPicPr>
          <p:nvPr/>
        </p:nvPicPr>
        <p:blipFill>
          <a:blip r:embed="rId3" cstate="print"/>
          <a:srcRect l="6668" t="21429" r="8334" b="70408"/>
          <a:stretch>
            <a:fillRect/>
          </a:stretch>
        </p:blipFill>
        <p:spPr>
          <a:xfrm>
            <a:off x="533400" y="0"/>
            <a:ext cx="7772400" cy="685800"/>
          </a:xfrm>
          <a:prstGeom prst="rect">
            <a:avLst/>
          </a:prstGeom>
        </p:spPr>
      </p:pic>
      <p:pic>
        <p:nvPicPr>
          <p:cNvPr id="16" name="Picture 15" descr="Job Fest 2012 logo.jpg"/>
          <p:cNvPicPr>
            <a:picLocks noChangeAspect="1"/>
          </p:cNvPicPr>
          <p:nvPr/>
        </p:nvPicPr>
        <p:blipFill>
          <a:blip r:embed="rId3" cstate="print"/>
          <a:srcRect l="33334" t="67347" b="22449"/>
          <a:stretch>
            <a:fillRect/>
          </a:stretch>
        </p:blipFill>
        <p:spPr>
          <a:xfrm>
            <a:off x="3048000" y="6096000"/>
            <a:ext cx="6096000" cy="762000"/>
          </a:xfrm>
          <a:prstGeom prst="rect">
            <a:avLst/>
          </a:prstGeom>
        </p:spPr>
      </p:pic>
      <p:pic>
        <p:nvPicPr>
          <p:cNvPr id="14" name="Picture 13" descr="Job Fest 2012 logo.jpg"/>
          <p:cNvPicPr>
            <a:picLocks noChangeAspect="1"/>
          </p:cNvPicPr>
          <p:nvPr/>
        </p:nvPicPr>
        <p:blipFill>
          <a:blip r:embed="rId3" cstate="print">
            <a:clrChange>
              <a:clrFrom>
                <a:srgbClr val="FFFFFF"/>
              </a:clrFrom>
              <a:clrTo>
                <a:srgbClr val="FFFFFF">
                  <a:alpha val="0"/>
                </a:srgbClr>
              </a:clrTo>
            </a:clrChange>
          </a:blip>
          <a:srcRect t="29592" b="32653"/>
          <a:stretch>
            <a:fillRect/>
          </a:stretch>
        </p:blipFill>
        <p:spPr>
          <a:xfrm>
            <a:off x="304800" y="5867400"/>
            <a:ext cx="2875005" cy="886460"/>
          </a:xfrm>
          <a:prstGeom prst="rect">
            <a:avLst/>
          </a:prstGeom>
        </p:spPr>
      </p:pic>
      <p:sp>
        <p:nvSpPr>
          <p:cNvPr id="13" name="Text Box 8"/>
          <p:cNvSpPr txBox="1">
            <a:spLocks noChangeArrowheads="1"/>
          </p:cNvSpPr>
          <p:nvPr/>
        </p:nvSpPr>
        <p:spPr bwMode="auto">
          <a:xfrm>
            <a:off x="609600" y="685800"/>
            <a:ext cx="6629400" cy="2862322"/>
          </a:xfrm>
          <a:prstGeom prst="rect">
            <a:avLst/>
          </a:prstGeom>
          <a:noFill/>
          <a:ln w="9525">
            <a:noFill/>
            <a:miter lim="800000"/>
            <a:headEnd/>
            <a:tailEnd/>
          </a:ln>
        </p:spPr>
        <p:txBody>
          <a:bodyPr wrap="square">
            <a:spAutoFit/>
          </a:bodyPr>
          <a:lstStyle/>
          <a:p>
            <a:pPr>
              <a:spcBef>
                <a:spcPct val="50000"/>
              </a:spcBef>
            </a:pPr>
            <a:r>
              <a:rPr lang="en-US" b="1" dirty="0" smtClean="0">
                <a:solidFill>
                  <a:srgbClr val="C00000"/>
                </a:solidFill>
              </a:rPr>
              <a:t>What kinds of exhibitors will be at Job Fest?</a:t>
            </a:r>
          </a:p>
          <a:p>
            <a:pPr>
              <a:spcBef>
                <a:spcPct val="50000"/>
              </a:spcBef>
            </a:pPr>
            <a:endParaRPr lang="en-US" dirty="0" smtClean="0"/>
          </a:p>
          <a:p>
            <a:pPr>
              <a:spcBef>
                <a:spcPct val="50000"/>
              </a:spcBef>
            </a:pPr>
            <a:endParaRPr lang="en-US" dirty="0" smtClean="0"/>
          </a:p>
          <a:p>
            <a:pPr>
              <a:spcBef>
                <a:spcPct val="50000"/>
              </a:spcBef>
            </a:pPr>
            <a:endParaRPr lang="en-US" dirty="0" smtClean="0"/>
          </a:p>
          <a:p>
            <a:pPr>
              <a:spcBef>
                <a:spcPct val="50000"/>
              </a:spcBef>
            </a:pPr>
            <a:endParaRPr lang="en-US" dirty="0" smtClean="0"/>
          </a:p>
          <a:p>
            <a:pPr>
              <a:spcBef>
                <a:spcPct val="50000"/>
              </a:spcBef>
            </a:pPr>
            <a:endParaRPr lang="en-US" dirty="0"/>
          </a:p>
          <a:p>
            <a:pPr>
              <a:spcBef>
                <a:spcPct val="50000"/>
              </a:spcBef>
            </a:pPr>
            <a:endParaRPr lang="en-US" dirty="0">
              <a:latin typeface="Calibri" pitchFamily="34" charset="0"/>
              <a:cs typeface="Arial" charset="0"/>
            </a:endParaRPr>
          </a:p>
        </p:txBody>
      </p:sp>
      <p:sp>
        <p:nvSpPr>
          <p:cNvPr id="8" name="Rectangle 7"/>
          <p:cNvSpPr/>
          <p:nvPr/>
        </p:nvSpPr>
        <p:spPr>
          <a:xfrm>
            <a:off x="609600" y="1371600"/>
            <a:ext cx="5410200" cy="3970318"/>
          </a:xfrm>
          <a:prstGeom prst="rect">
            <a:avLst/>
          </a:prstGeom>
        </p:spPr>
        <p:txBody>
          <a:bodyPr wrap="square">
            <a:spAutoFit/>
          </a:bodyPr>
          <a:lstStyle/>
          <a:p>
            <a:r>
              <a:rPr lang="en-CA" dirty="0" smtClean="0"/>
              <a:t>Transportation</a:t>
            </a:r>
          </a:p>
          <a:p>
            <a:endParaRPr lang="en-CA" dirty="0" smtClean="0"/>
          </a:p>
          <a:p>
            <a:r>
              <a:rPr lang="en-CA" dirty="0" smtClean="0"/>
              <a:t>Trades and Technology</a:t>
            </a:r>
          </a:p>
          <a:p>
            <a:endParaRPr lang="en-CA" dirty="0" smtClean="0"/>
          </a:p>
          <a:p>
            <a:r>
              <a:rPr lang="en-CA" dirty="0" smtClean="0"/>
              <a:t>Business and Finance</a:t>
            </a:r>
          </a:p>
          <a:p>
            <a:endParaRPr lang="en-CA" dirty="0" smtClean="0"/>
          </a:p>
          <a:p>
            <a:r>
              <a:rPr lang="en-CA" dirty="0" smtClean="0"/>
              <a:t>Plastics </a:t>
            </a:r>
          </a:p>
          <a:p>
            <a:endParaRPr lang="en-CA" dirty="0" smtClean="0"/>
          </a:p>
          <a:p>
            <a:r>
              <a:rPr lang="en-CA" dirty="0" smtClean="0"/>
              <a:t>Printing </a:t>
            </a:r>
          </a:p>
          <a:p>
            <a:endParaRPr lang="en-CA" dirty="0" smtClean="0"/>
          </a:p>
          <a:p>
            <a:r>
              <a:rPr lang="en-CA" dirty="0" smtClean="0"/>
              <a:t>Social Sciences </a:t>
            </a:r>
          </a:p>
          <a:p>
            <a:endParaRPr lang="en-CA" dirty="0" smtClean="0"/>
          </a:p>
          <a:p>
            <a:r>
              <a:rPr lang="en-CA" dirty="0" smtClean="0"/>
              <a:t>Medical and Health Care </a:t>
            </a:r>
          </a:p>
          <a:p>
            <a:endParaRPr lang="en-CA" dirty="0" smtClean="0"/>
          </a:p>
        </p:txBody>
      </p:sp>
      <p:grpSp>
        <p:nvGrpSpPr>
          <p:cNvPr id="9" name="Group 8"/>
          <p:cNvGrpSpPr/>
          <p:nvPr/>
        </p:nvGrpSpPr>
        <p:grpSpPr>
          <a:xfrm>
            <a:off x="4648200" y="1371600"/>
            <a:ext cx="3810000" cy="4752915"/>
            <a:chOff x="7924800" y="1219200"/>
            <a:chExt cx="3810000" cy="4752915"/>
          </a:xfrm>
        </p:grpSpPr>
        <p:sp>
          <p:nvSpPr>
            <p:cNvPr id="10" name="Rounded Rectangle 9"/>
            <p:cNvSpPr/>
            <p:nvPr/>
          </p:nvSpPr>
          <p:spPr>
            <a:xfrm>
              <a:off x="7924800" y="1219200"/>
              <a:ext cx="3810000" cy="42672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extBox 10"/>
            <p:cNvSpPr txBox="1"/>
            <p:nvPr/>
          </p:nvSpPr>
          <p:spPr>
            <a:xfrm>
              <a:off x="8153400" y="1447800"/>
              <a:ext cx="3429000" cy="4524315"/>
            </a:xfrm>
            <a:prstGeom prst="rect">
              <a:avLst/>
            </a:prstGeom>
            <a:noFill/>
          </p:spPr>
          <p:txBody>
            <a:bodyPr wrap="square" rtlCol="0">
              <a:spAutoFit/>
            </a:bodyPr>
            <a:lstStyle/>
            <a:p>
              <a:r>
                <a:rPr lang="en-CA" dirty="0" smtClean="0"/>
                <a:t>How would you like to make lots of money?</a:t>
              </a:r>
            </a:p>
            <a:p>
              <a:endParaRPr lang="en-CA" dirty="0" smtClean="0"/>
            </a:p>
            <a:p>
              <a:r>
                <a:rPr lang="en-CA" dirty="0" smtClean="0"/>
                <a:t>Job Fest is about opening your mind to all the possibilities that exist in the local and global marketplaces. </a:t>
              </a:r>
            </a:p>
            <a:p>
              <a:endParaRPr lang="en-CA" dirty="0" smtClean="0"/>
            </a:p>
            <a:p>
              <a:r>
                <a:rPr lang="en-CA" dirty="0" smtClean="0"/>
                <a:t>Discover how entrepreneurs and large companies alike have found ways to combine industry sectors to take traditional industries in exciting new areas. </a:t>
              </a:r>
            </a:p>
            <a:p>
              <a:endParaRPr lang="en-CA" dirty="0" smtClean="0"/>
            </a:p>
            <a:p>
              <a:endParaRPr lang="en-CA" dirty="0" smtClean="0"/>
            </a:p>
            <a:p>
              <a:r>
                <a:rPr lang="en-CA" dirty="0" smtClean="0"/>
                <a:t>  </a:t>
              </a:r>
              <a:endParaRPr lang="en-CA" dirty="0"/>
            </a:p>
          </p:txBody>
        </p:sp>
      </p:grpSp>
    </p:spTree>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1" name="AutoShape 19"/>
          <p:cNvSpPr>
            <a:spLocks noChangeArrowheads="1"/>
          </p:cNvSpPr>
          <p:nvPr/>
        </p:nvSpPr>
        <p:spPr bwMode="auto">
          <a:xfrm rot="10800000" flipH="1">
            <a:off x="533400" y="6553200"/>
            <a:ext cx="304800" cy="304800"/>
          </a:xfrm>
          <a:prstGeom prst="rtTriangle">
            <a:avLst/>
          </a:prstGeom>
          <a:solidFill>
            <a:schemeClr val="bg1"/>
          </a:solidFill>
          <a:ln w="9525">
            <a:noFill/>
            <a:miter lim="800000"/>
            <a:headEnd/>
            <a:tailEnd/>
          </a:ln>
          <a:effectLst/>
        </p:spPr>
        <p:txBody>
          <a:bodyPr wrap="none" anchor="ctr"/>
          <a:lstStyle/>
          <a:p>
            <a:endParaRPr lang="en-US"/>
          </a:p>
        </p:txBody>
      </p:sp>
      <p:sp>
        <p:nvSpPr>
          <p:cNvPr id="3093" name="AutoShape 21"/>
          <p:cNvSpPr>
            <a:spLocks noChangeArrowheads="1"/>
          </p:cNvSpPr>
          <p:nvPr/>
        </p:nvSpPr>
        <p:spPr bwMode="auto">
          <a:xfrm rot="16200000" flipH="1">
            <a:off x="76200" y="6553200"/>
            <a:ext cx="304800" cy="304800"/>
          </a:xfrm>
          <a:prstGeom prst="rtTriangle">
            <a:avLst/>
          </a:prstGeom>
          <a:solidFill>
            <a:schemeClr val="bg1"/>
          </a:solidFill>
          <a:ln w="9525">
            <a:noFill/>
            <a:miter lim="800000"/>
            <a:headEnd/>
            <a:tailEnd/>
          </a:ln>
          <a:effectLst/>
        </p:spPr>
        <p:txBody>
          <a:bodyPr wrap="none" anchor="ctr"/>
          <a:lstStyle/>
          <a:p>
            <a:endParaRPr lang="en-US"/>
          </a:p>
        </p:txBody>
      </p:sp>
      <p:pic>
        <p:nvPicPr>
          <p:cNvPr id="15" name="Picture 14" descr="Job Fest 2012 logo.jpg"/>
          <p:cNvPicPr>
            <a:picLocks noChangeAspect="1"/>
          </p:cNvPicPr>
          <p:nvPr/>
        </p:nvPicPr>
        <p:blipFill>
          <a:blip r:embed="rId3" cstate="print"/>
          <a:srcRect l="6668" t="21429" r="8334" b="70408"/>
          <a:stretch>
            <a:fillRect/>
          </a:stretch>
        </p:blipFill>
        <p:spPr>
          <a:xfrm>
            <a:off x="533400" y="0"/>
            <a:ext cx="7772400" cy="685800"/>
          </a:xfrm>
          <a:prstGeom prst="rect">
            <a:avLst/>
          </a:prstGeom>
        </p:spPr>
      </p:pic>
      <p:pic>
        <p:nvPicPr>
          <p:cNvPr id="16" name="Picture 15" descr="Job Fest 2012 logo.jpg"/>
          <p:cNvPicPr>
            <a:picLocks noChangeAspect="1"/>
          </p:cNvPicPr>
          <p:nvPr/>
        </p:nvPicPr>
        <p:blipFill>
          <a:blip r:embed="rId3" cstate="print"/>
          <a:srcRect l="33334" t="67347" b="22449"/>
          <a:stretch>
            <a:fillRect/>
          </a:stretch>
        </p:blipFill>
        <p:spPr>
          <a:xfrm>
            <a:off x="3048000" y="6096000"/>
            <a:ext cx="6096000" cy="762000"/>
          </a:xfrm>
          <a:prstGeom prst="rect">
            <a:avLst/>
          </a:prstGeom>
        </p:spPr>
      </p:pic>
      <p:pic>
        <p:nvPicPr>
          <p:cNvPr id="14" name="Picture 13" descr="Job Fest 2012 logo.jpg"/>
          <p:cNvPicPr>
            <a:picLocks noChangeAspect="1"/>
          </p:cNvPicPr>
          <p:nvPr/>
        </p:nvPicPr>
        <p:blipFill>
          <a:blip r:embed="rId3" cstate="print">
            <a:clrChange>
              <a:clrFrom>
                <a:srgbClr val="FFFFFF"/>
              </a:clrFrom>
              <a:clrTo>
                <a:srgbClr val="FFFFFF">
                  <a:alpha val="0"/>
                </a:srgbClr>
              </a:clrTo>
            </a:clrChange>
          </a:blip>
          <a:srcRect t="29592" b="32653"/>
          <a:stretch>
            <a:fillRect/>
          </a:stretch>
        </p:blipFill>
        <p:spPr>
          <a:xfrm>
            <a:off x="304800" y="5867400"/>
            <a:ext cx="2875005" cy="886460"/>
          </a:xfrm>
          <a:prstGeom prst="rect">
            <a:avLst/>
          </a:prstGeom>
        </p:spPr>
      </p:pic>
      <p:sp>
        <p:nvSpPr>
          <p:cNvPr id="13" name="Text Box 8"/>
          <p:cNvSpPr txBox="1">
            <a:spLocks noChangeArrowheads="1"/>
          </p:cNvSpPr>
          <p:nvPr/>
        </p:nvSpPr>
        <p:spPr bwMode="auto">
          <a:xfrm>
            <a:off x="609600" y="685800"/>
            <a:ext cx="6629400" cy="2446824"/>
          </a:xfrm>
          <a:prstGeom prst="rect">
            <a:avLst/>
          </a:prstGeom>
          <a:noFill/>
          <a:ln w="9525">
            <a:noFill/>
            <a:miter lim="800000"/>
            <a:headEnd/>
            <a:tailEnd/>
          </a:ln>
        </p:spPr>
        <p:txBody>
          <a:bodyPr wrap="square">
            <a:spAutoFit/>
          </a:bodyPr>
          <a:lstStyle/>
          <a:p>
            <a:pPr>
              <a:spcBef>
                <a:spcPct val="50000"/>
              </a:spcBef>
            </a:pPr>
            <a:r>
              <a:rPr lang="en-US" b="1" dirty="0" smtClean="0">
                <a:solidFill>
                  <a:srgbClr val="C00000"/>
                </a:solidFill>
              </a:rPr>
              <a:t>What kinds of exhibitors will be at Job Fest?</a:t>
            </a:r>
          </a:p>
          <a:p>
            <a:pPr>
              <a:spcBef>
                <a:spcPct val="50000"/>
              </a:spcBef>
            </a:pPr>
            <a:endParaRPr lang="en-US" dirty="0" smtClean="0"/>
          </a:p>
          <a:p>
            <a:pPr>
              <a:spcBef>
                <a:spcPct val="50000"/>
              </a:spcBef>
            </a:pPr>
            <a:endParaRPr lang="en-US" dirty="0" smtClean="0"/>
          </a:p>
          <a:p>
            <a:pPr>
              <a:spcBef>
                <a:spcPct val="50000"/>
              </a:spcBef>
            </a:pPr>
            <a:endParaRPr lang="en-US" dirty="0" smtClean="0"/>
          </a:p>
          <a:p>
            <a:pPr>
              <a:spcBef>
                <a:spcPct val="50000"/>
              </a:spcBef>
            </a:pPr>
            <a:endParaRPr lang="en-US" dirty="0"/>
          </a:p>
          <a:p>
            <a:pPr>
              <a:spcBef>
                <a:spcPct val="50000"/>
              </a:spcBef>
            </a:pPr>
            <a:endParaRPr lang="en-US" dirty="0">
              <a:latin typeface="Calibri" pitchFamily="34" charset="0"/>
              <a:cs typeface="Arial" charset="0"/>
            </a:endParaRPr>
          </a:p>
        </p:txBody>
      </p:sp>
      <p:sp>
        <p:nvSpPr>
          <p:cNvPr id="8" name="Rectangle 7"/>
          <p:cNvSpPr/>
          <p:nvPr/>
        </p:nvSpPr>
        <p:spPr>
          <a:xfrm>
            <a:off x="609600" y="1371600"/>
            <a:ext cx="5410200" cy="3693319"/>
          </a:xfrm>
          <a:prstGeom prst="rect">
            <a:avLst/>
          </a:prstGeom>
        </p:spPr>
        <p:txBody>
          <a:bodyPr wrap="square">
            <a:spAutoFit/>
          </a:bodyPr>
          <a:lstStyle/>
          <a:p>
            <a:r>
              <a:rPr lang="en-CA" dirty="0" smtClean="0"/>
              <a:t>Government </a:t>
            </a:r>
          </a:p>
          <a:p>
            <a:endParaRPr lang="en-CA" dirty="0" smtClean="0"/>
          </a:p>
          <a:p>
            <a:r>
              <a:rPr lang="en-CA" dirty="0" smtClean="0"/>
              <a:t>Retail and Service Industries </a:t>
            </a:r>
          </a:p>
          <a:p>
            <a:endParaRPr lang="en-CA" dirty="0" smtClean="0"/>
          </a:p>
          <a:p>
            <a:r>
              <a:rPr lang="en-CA" dirty="0" smtClean="0"/>
              <a:t>Community Colleges</a:t>
            </a:r>
          </a:p>
          <a:p>
            <a:endParaRPr lang="en-CA" dirty="0" smtClean="0"/>
          </a:p>
          <a:p>
            <a:r>
              <a:rPr lang="en-CA" dirty="0" smtClean="0"/>
              <a:t>Universities</a:t>
            </a:r>
          </a:p>
          <a:p>
            <a:endParaRPr lang="en-CA" dirty="0" smtClean="0"/>
          </a:p>
          <a:p>
            <a:r>
              <a:rPr lang="en-CA" dirty="0" smtClean="0"/>
              <a:t>Private Training Schools</a:t>
            </a:r>
          </a:p>
          <a:p>
            <a:endParaRPr lang="en-CA" dirty="0" smtClean="0"/>
          </a:p>
          <a:p>
            <a:r>
              <a:rPr lang="en-CA" dirty="0" smtClean="0"/>
              <a:t>Finance and Saving for Your Future</a:t>
            </a:r>
          </a:p>
          <a:p>
            <a:endParaRPr lang="en-CA" dirty="0" smtClean="0"/>
          </a:p>
          <a:p>
            <a:r>
              <a:rPr lang="en-CA" dirty="0" smtClean="0"/>
              <a:t>Career Planning Tools</a:t>
            </a:r>
          </a:p>
        </p:txBody>
      </p:sp>
      <p:grpSp>
        <p:nvGrpSpPr>
          <p:cNvPr id="9" name="Group 8"/>
          <p:cNvGrpSpPr/>
          <p:nvPr/>
        </p:nvGrpSpPr>
        <p:grpSpPr>
          <a:xfrm>
            <a:off x="4724400" y="1143000"/>
            <a:ext cx="3810000" cy="5593271"/>
            <a:chOff x="7924800" y="1219200"/>
            <a:chExt cx="3810000" cy="5373294"/>
          </a:xfrm>
        </p:grpSpPr>
        <p:sp>
          <p:nvSpPr>
            <p:cNvPr id="10" name="Rounded Rectangle 9"/>
            <p:cNvSpPr/>
            <p:nvPr/>
          </p:nvSpPr>
          <p:spPr>
            <a:xfrm>
              <a:off x="7924800" y="1219200"/>
              <a:ext cx="3810000" cy="4758204"/>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extBox 10"/>
            <p:cNvSpPr txBox="1"/>
            <p:nvPr/>
          </p:nvSpPr>
          <p:spPr>
            <a:xfrm>
              <a:off x="8153400" y="1447800"/>
              <a:ext cx="3429000" cy="5144694"/>
            </a:xfrm>
            <a:prstGeom prst="rect">
              <a:avLst/>
            </a:prstGeom>
            <a:noFill/>
          </p:spPr>
          <p:txBody>
            <a:bodyPr wrap="square" rtlCol="0">
              <a:spAutoFit/>
            </a:bodyPr>
            <a:lstStyle/>
            <a:p>
              <a:r>
                <a:rPr lang="en-CA" dirty="0" smtClean="0"/>
                <a:t>Within each of these exhibitor booths are a wide assortment of companies, government agencies, and/or training institutions that are volunteering their time to give you information to help kick start your career.</a:t>
              </a:r>
            </a:p>
            <a:p>
              <a:endParaRPr lang="en-CA" dirty="0" smtClean="0"/>
            </a:p>
            <a:p>
              <a:r>
                <a:rPr lang="en-CA" dirty="0" smtClean="0"/>
                <a:t>This is an opportunity that is available </a:t>
              </a:r>
              <a:r>
                <a:rPr lang="en-CA" u="sng" dirty="0" smtClean="0"/>
                <a:t>exclusively</a:t>
              </a:r>
              <a:r>
                <a:rPr lang="en-CA" dirty="0" smtClean="0"/>
                <a:t> to students in the Anglophone South School District! </a:t>
              </a:r>
            </a:p>
            <a:p>
              <a:endParaRPr lang="en-CA" dirty="0" smtClean="0"/>
            </a:p>
            <a:p>
              <a:r>
                <a:rPr lang="en-CA" dirty="0" smtClean="0"/>
                <a:t>Talk about getting a competitive advantage!</a:t>
              </a:r>
            </a:p>
            <a:p>
              <a:endParaRPr lang="en-CA" dirty="0" smtClean="0"/>
            </a:p>
            <a:p>
              <a:endParaRPr lang="en-CA" dirty="0" smtClean="0"/>
            </a:p>
            <a:p>
              <a:r>
                <a:rPr lang="en-CA" dirty="0" smtClean="0"/>
                <a:t>  </a:t>
              </a:r>
              <a:endParaRPr lang="en-CA" dirty="0"/>
            </a:p>
          </p:txBody>
        </p:sp>
      </p:grpSp>
    </p:spTree>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4406</TotalTime>
  <Words>1392</Words>
  <Application>Microsoft Office PowerPoint</Application>
  <PresentationFormat>On-screen Show (4:3)</PresentationFormat>
  <Paragraphs>349</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Training and Employment Development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scarle</dc:creator>
  <cp:lastModifiedBy>Elizabeth.Taylor</cp:lastModifiedBy>
  <cp:revision>217</cp:revision>
  <dcterms:created xsi:type="dcterms:W3CDTF">2008-11-13T13:08:42Z</dcterms:created>
  <dcterms:modified xsi:type="dcterms:W3CDTF">2013-02-20T18:52:14Z</dcterms:modified>
</cp:coreProperties>
</file>