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3"/>
  </p:notesMasterIdLst>
  <p:handoutMasterIdLst>
    <p:handoutMasterId r:id="rId44"/>
  </p:handoutMasterIdLst>
  <p:sldIdLst>
    <p:sldId id="338" r:id="rId2"/>
    <p:sldId id="339" r:id="rId3"/>
    <p:sldId id="258" r:id="rId4"/>
    <p:sldId id="261" r:id="rId5"/>
    <p:sldId id="262" r:id="rId6"/>
    <p:sldId id="280" r:id="rId7"/>
    <p:sldId id="279" r:id="rId8"/>
    <p:sldId id="276" r:id="rId9"/>
    <p:sldId id="290" r:id="rId10"/>
    <p:sldId id="288" r:id="rId11"/>
    <p:sldId id="281" r:id="rId12"/>
    <p:sldId id="312" r:id="rId13"/>
    <p:sldId id="352" r:id="rId14"/>
    <p:sldId id="351" r:id="rId15"/>
    <p:sldId id="283" r:id="rId16"/>
    <p:sldId id="294" r:id="rId17"/>
    <p:sldId id="296" r:id="rId18"/>
    <p:sldId id="291" r:id="rId19"/>
    <p:sldId id="362" r:id="rId20"/>
    <p:sldId id="361" r:id="rId21"/>
    <p:sldId id="347" r:id="rId22"/>
    <p:sldId id="348" r:id="rId23"/>
    <p:sldId id="336" r:id="rId24"/>
    <p:sldId id="349" r:id="rId25"/>
    <p:sldId id="350" r:id="rId26"/>
    <p:sldId id="264" r:id="rId27"/>
    <p:sldId id="346" r:id="rId28"/>
    <p:sldId id="353" r:id="rId29"/>
    <p:sldId id="341" r:id="rId30"/>
    <p:sldId id="265" r:id="rId31"/>
    <p:sldId id="342" r:id="rId32"/>
    <p:sldId id="343" r:id="rId33"/>
    <p:sldId id="270" r:id="rId34"/>
    <p:sldId id="260" r:id="rId35"/>
    <p:sldId id="272" r:id="rId36"/>
    <p:sldId id="344" r:id="rId37"/>
    <p:sldId id="274" r:id="rId38"/>
    <p:sldId id="268" r:id="rId39"/>
    <p:sldId id="275" r:id="rId40"/>
    <p:sldId id="269" r:id="rId41"/>
    <p:sldId id="271" r:id="rId42"/>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3F6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65" d="100"/>
          <a:sy n="65" d="100"/>
        </p:scale>
        <p:origin x="7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3251" name="Rectangle 3"/>
          <p:cNvSpPr>
            <a:spLocks noGrp="1" noChangeArrowheads="1"/>
          </p:cNvSpPr>
          <p:nvPr>
            <p:ph type="dt" sz="quarter"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00AEF6B-0844-4F27-A674-1D0FDACBDF0F}" type="datetimeFigureOut">
              <a:rPr lang="en-US"/>
              <a:pPr>
                <a:defRPr/>
              </a:pPr>
              <a:t>3/21/2022</a:t>
            </a:fld>
            <a:endParaRPr lang="en-US"/>
          </a:p>
        </p:txBody>
      </p:sp>
      <p:sp>
        <p:nvSpPr>
          <p:cNvPr id="53252" name="Rectangle 4"/>
          <p:cNvSpPr>
            <a:spLocks noGrp="1" noChangeArrowheads="1"/>
          </p:cNvSpPr>
          <p:nvPr>
            <p:ph type="ftr" sz="quarter" idx="2"/>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3253" name="Rectangle 5"/>
          <p:cNvSpPr>
            <a:spLocks noGrp="1" noChangeArrowheads="1"/>
          </p:cNvSpPr>
          <p:nvPr>
            <p:ph type="sldNum" sz="quarter" idx="3"/>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2D7CAA-9942-43ED-AA35-7263FF8AAA3D}" type="slidenum">
              <a:rPr lang="en-US"/>
              <a:pPr>
                <a:defRPr/>
              </a:pPr>
              <a:t>‹#›</a:t>
            </a:fld>
            <a:endParaRPr lang="en-US"/>
          </a:p>
        </p:txBody>
      </p:sp>
    </p:spTree>
    <p:extLst>
      <p:ext uri="{BB962C8B-B14F-4D97-AF65-F5344CB8AC3E}">
        <p14:creationId xmlns:p14="http://schemas.microsoft.com/office/powerpoint/2010/main" val="1152512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AEA32039-7B02-49A6-A549-B43D8B283ABF}" type="datetimeFigureOut">
              <a:rPr lang="en-US" smtClean="0"/>
              <a:t>3/21/2022</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6AA901AF-5ED8-4DC0-B9D6-23EE5EDC9772}" type="slidenum">
              <a:rPr lang="en-US" smtClean="0"/>
              <a:t>‹#›</a:t>
            </a:fld>
            <a:endParaRPr lang="en-US"/>
          </a:p>
        </p:txBody>
      </p:sp>
    </p:spTree>
    <p:extLst>
      <p:ext uri="{BB962C8B-B14F-4D97-AF65-F5344CB8AC3E}">
        <p14:creationId xmlns:p14="http://schemas.microsoft.com/office/powerpoint/2010/main" val="77640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FE1B01-6027-4BE8-AF06-C1650A412924}" type="slidenum">
              <a:rPr lang="en-US" smtClean="0"/>
              <a:t>28</a:t>
            </a:fld>
            <a:endParaRPr lang="en-US"/>
          </a:p>
        </p:txBody>
      </p:sp>
    </p:spTree>
    <p:extLst>
      <p:ext uri="{BB962C8B-B14F-4D97-AF65-F5344CB8AC3E}">
        <p14:creationId xmlns:p14="http://schemas.microsoft.com/office/powerpoint/2010/main" val="19497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55C7773-2B89-4FA0-9DED-71277590D27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74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952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35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952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423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85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3B1A987-9637-4473-A0F4-1A0D92060FA4}"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7AB22-9A8F-40CA-827F-6A6032A1946B}" type="slidenum">
              <a:rPr lang="en-US" smtClean="0"/>
              <a:pPr>
                <a:defRPr/>
              </a:pPr>
              <a:t>‹#›</a:t>
            </a:fld>
            <a:endParaRPr lang="en-US"/>
          </a:p>
        </p:txBody>
      </p:sp>
    </p:spTree>
    <p:extLst>
      <p:ext uri="{BB962C8B-B14F-4D97-AF65-F5344CB8AC3E}">
        <p14:creationId xmlns:p14="http://schemas.microsoft.com/office/powerpoint/2010/main" val="106070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05AEC15-0C22-4B76-B490-62559D437E19}"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AC0D2B-5DF5-482A-8970-DACB438664A7}" type="slidenum">
              <a:rPr lang="en-US" smtClean="0"/>
              <a:pPr>
                <a:defRPr/>
              </a:pPr>
              <a:t>‹#›</a:t>
            </a:fld>
            <a:endParaRPr lang="en-US"/>
          </a:p>
        </p:txBody>
      </p:sp>
    </p:spTree>
    <p:extLst>
      <p:ext uri="{BB962C8B-B14F-4D97-AF65-F5344CB8AC3E}">
        <p14:creationId xmlns:p14="http://schemas.microsoft.com/office/powerpoint/2010/main" val="372299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E6C40A-931E-425A-9E9E-1EA28274A346}"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65720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F68D635-3B47-491A-A4F2-F7EBC209A86C}" type="datetimeFigureOut">
              <a:rPr lang="en-US" smtClean="0"/>
              <a:pPr>
                <a:defRPr/>
              </a:pPr>
              <a:t>3/21/2022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1DFE-024F-41BF-8D15-AF2629ABACAA}" type="slidenum">
              <a:rPr lang="en-US" smtClean="0"/>
              <a:pPr>
                <a:defRPr/>
              </a:pPr>
              <a:t>‹#›</a:t>
            </a:fld>
            <a:endParaRPr lang="en-US"/>
          </a:p>
        </p:txBody>
      </p:sp>
    </p:spTree>
    <p:extLst>
      <p:ext uri="{BB962C8B-B14F-4D97-AF65-F5344CB8AC3E}">
        <p14:creationId xmlns:p14="http://schemas.microsoft.com/office/powerpoint/2010/main" val="48110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CB2F628-E471-4F11-BC2F-14DD4B919170}" type="datetimeFigureOut">
              <a:rPr lang="en-US" smtClean="0"/>
              <a:pPr>
                <a:defRPr/>
              </a:pPr>
              <a:t>3/21/2022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1E417D-9A98-47E1-906D-B9C6BC09C7C1}" type="slidenum">
              <a:rPr lang="en-US" smtClean="0"/>
              <a:pPr>
                <a:defRPr/>
              </a:pPr>
              <a:t>‹#›</a:t>
            </a:fld>
            <a:endParaRPr lang="en-US"/>
          </a:p>
        </p:txBody>
      </p:sp>
    </p:spTree>
    <p:extLst>
      <p:ext uri="{BB962C8B-B14F-4D97-AF65-F5344CB8AC3E}">
        <p14:creationId xmlns:p14="http://schemas.microsoft.com/office/powerpoint/2010/main" val="230039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8572026-9181-46D6-9904-476C7686729F}" type="datetimeFigureOut">
              <a:rPr lang="en-US" smtClean="0"/>
              <a:pPr>
                <a:defRPr/>
              </a:pPr>
              <a:t>3/21/2022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1D4B27B-C3A2-4B5B-85D1-C3FDC19E5935}" type="slidenum">
              <a:rPr lang="en-US" smtClean="0"/>
              <a:pPr>
                <a:defRPr/>
              </a:pPr>
              <a:t>‹#›</a:t>
            </a:fld>
            <a:endParaRPr lang="en-US"/>
          </a:p>
        </p:txBody>
      </p:sp>
    </p:spTree>
    <p:extLst>
      <p:ext uri="{BB962C8B-B14F-4D97-AF65-F5344CB8AC3E}">
        <p14:creationId xmlns:p14="http://schemas.microsoft.com/office/powerpoint/2010/main" val="22238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9339462-D3B5-492F-B603-0062C2884556}" type="datetimeFigureOut">
              <a:rPr lang="en-US" smtClean="0"/>
              <a:pPr>
                <a:defRPr/>
              </a:pPr>
              <a:t>3/21/2022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0EA0C0-F976-4A03-95C5-6D3B7C1C2BD8}" type="slidenum">
              <a:rPr lang="en-US" smtClean="0"/>
              <a:pPr>
                <a:defRPr/>
              </a:pPr>
              <a:t>‹#›</a:t>
            </a:fld>
            <a:endParaRPr lang="en-US"/>
          </a:p>
        </p:txBody>
      </p:sp>
    </p:spTree>
    <p:extLst>
      <p:ext uri="{BB962C8B-B14F-4D97-AF65-F5344CB8AC3E}">
        <p14:creationId xmlns:p14="http://schemas.microsoft.com/office/powerpoint/2010/main" val="424122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1C194B-3FFA-4C0B-88FE-DCC6DAF0EBB0}" type="datetimeFigureOut">
              <a:rPr lang="en-US" smtClean="0"/>
              <a:pPr>
                <a:defRPr/>
              </a:pPr>
              <a:t>3/21/2022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BC795C-18A7-4C48-B37C-C42301F51452}" type="slidenum">
              <a:rPr lang="en-US" smtClean="0"/>
              <a:pPr>
                <a:defRPr/>
              </a:pPr>
              <a:t>‹#›</a:t>
            </a:fld>
            <a:endParaRPr lang="en-US"/>
          </a:p>
        </p:txBody>
      </p:sp>
    </p:spTree>
    <p:extLst>
      <p:ext uri="{BB962C8B-B14F-4D97-AF65-F5344CB8AC3E}">
        <p14:creationId xmlns:p14="http://schemas.microsoft.com/office/powerpoint/2010/main" val="334253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689BE71-0617-44C3-852E-7A923FEAD2C7}" type="datetimeFigureOut">
              <a:rPr lang="en-US" smtClean="0"/>
              <a:pPr>
                <a:defRPr/>
              </a:pPr>
              <a:t>3/21/2022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88D056-C134-4FF1-9B11-05ECD05B535D}" type="slidenum">
              <a:rPr lang="en-US" smtClean="0"/>
              <a:pPr>
                <a:defRPr/>
              </a:pPr>
              <a:t>‹#›</a:t>
            </a:fld>
            <a:endParaRPr lang="en-US"/>
          </a:p>
        </p:txBody>
      </p:sp>
    </p:spTree>
    <p:extLst>
      <p:ext uri="{BB962C8B-B14F-4D97-AF65-F5344CB8AC3E}">
        <p14:creationId xmlns:p14="http://schemas.microsoft.com/office/powerpoint/2010/main" val="262147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B06B773-E0B1-47B1-9CC0-24DED7754718}" type="datetimeFigureOut">
              <a:rPr lang="en-US" smtClean="0"/>
              <a:pPr>
                <a:defRPr/>
              </a:pPr>
              <a:t>3/21/2022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7618B8-D4F4-45B4-9CD9-D306BDC1AE13}" type="slidenum">
              <a:rPr lang="en-US" smtClean="0"/>
              <a:pPr>
                <a:defRPr/>
              </a:pPr>
              <a:t>‹#›</a:t>
            </a:fld>
            <a:endParaRPr lang="en-US"/>
          </a:p>
        </p:txBody>
      </p:sp>
    </p:spTree>
    <p:extLst>
      <p:ext uri="{BB962C8B-B14F-4D97-AF65-F5344CB8AC3E}">
        <p14:creationId xmlns:p14="http://schemas.microsoft.com/office/powerpoint/2010/main" val="171005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3026A6E-985C-469C-909C-B4712E6FBE25}" type="datetimeFigureOut">
              <a:rPr lang="en-US" smtClean="0"/>
              <a:pPr>
                <a:defRPr/>
              </a:pPr>
              <a:t>3/21/2022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54602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mNnWgl8pLB8"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it.umn.edu/services-technologies/good-practices/foster-student-success-learning-online"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B6A969-5515-469A-BD28-49B1BFAD593B}"/>
              </a:ext>
            </a:extLst>
          </p:cNvPr>
          <p:cNvSpPr/>
          <p:nvPr/>
        </p:nvSpPr>
        <p:spPr>
          <a:xfrm>
            <a:off x="1709225" y="1880619"/>
            <a:ext cx="6010256" cy="1754326"/>
          </a:xfrm>
          <a:prstGeom prst="rect">
            <a:avLst/>
          </a:prstGeom>
        </p:spPr>
        <p:txBody>
          <a:bodyPr wrap="square">
            <a:spAutoFit/>
          </a:bodyPr>
          <a:lstStyle/>
          <a:p>
            <a:pPr algn="ctr" defTabSz="685800" fontAlgn="auto">
              <a:spcBef>
                <a:spcPts val="0"/>
              </a:spcBef>
              <a:spcAft>
                <a:spcPts val="0"/>
              </a:spcAft>
              <a:defRPr/>
            </a:pPr>
            <a:r>
              <a:rPr lang="en-CA" sz="3600" b="1" kern="0" dirty="0">
                <a:solidFill>
                  <a:prstClr val="black"/>
                </a:solidFill>
              </a:rPr>
              <a:t>Welcome to Course Registration </a:t>
            </a:r>
          </a:p>
          <a:p>
            <a:pPr algn="ctr" defTabSz="685800" fontAlgn="auto">
              <a:spcBef>
                <a:spcPts val="0"/>
              </a:spcBef>
              <a:spcAft>
                <a:spcPts val="0"/>
              </a:spcAft>
              <a:defRPr/>
            </a:pPr>
            <a:r>
              <a:rPr lang="en-CA" sz="3600" b="1" kern="0" dirty="0">
                <a:solidFill>
                  <a:prstClr val="black"/>
                </a:solidFill>
              </a:rPr>
              <a:t>2022 -2023!!!!</a:t>
            </a:r>
          </a:p>
        </p:txBody>
      </p:sp>
      <p:pic>
        <p:nvPicPr>
          <p:cNvPr id="6" name="Picture 5" descr="A close up of a sign&#10;&#10;Description automatically generated">
            <a:extLst>
              <a:ext uri="{FF2B5EF4-FFF2-40B4-BE49-F238E27FC236}">
                <a16:creationId xmlns:a16="http://schemas.microsoft.com/office/drawing/2014/main" id="{1E871005-7CBA-47EA-96C5-33C2189D4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35" y="1131460"/>
            <a:ext cx="1325990" cy="1498319"/>
          </a:xfrm>
          <a:prstGeom prst="rect">
            <a:avLst/>
          </a:prstGeom>
        </p:spPr>
      </p:pic>
      <p:sp>
        <p:nvSpPr>
          <p:cNvPr id="7" name="Subtitle 6">
            <a:extLst>
              <a:ext uri="{FF2B5EF4-FFF2-40B4-BE49-F238E27FC236}">
                <a16:creationId xmlns:a16="http://schemas.microsoft.com/office/drawing/2014/main" id="{D1A1E9CD-BF00-4B62-870A-F3ECF4E5737C}"/>
              </a:ext>
            </a:extLst>
          </p:cNvPr>
          <p:cNvSpPr>
            <a:spLocks noGrp="1"/>
          </p:cNvSpPr>
          <p:nvPr>
            <p:ph type="subTitle" idx="1"/>
          </p:nvPr>
        </p:nvSpPr>
        <p:spPr>
          <a:xfrm>
            <a:off x="1658640" y="4006996"/>
            <a:ext cx="5826719" cy="1096899"/>
          </a:xfrm>
        </p:spPr>
        <p:txBody>
          <a:bodyPr/>
          <a:lstStyle/>
          <a:p>
            <a:r>
              <a:rPr lang="en-CA" sz="1800" kern="0" dirty="0">
                <a:solidFill>
                  <a:prstClr val="black"/>
                </a:solidFill>
              </a:rPr>
              <a:t>A student’s guide to a successful course selection</a:t>
            </a:r>
          </a:p>
          <a:p>
            <a:endParaRPr lang="en-US" dirty="0"/>
          </a:p>
        </p:txBody>
      </p:sp>
    </p:spTree>
    <p:extLst>
      <p:ext uri="{BB962C8B-B14F-4D97-AF65-F5344CB8AC3E}">
        <p14:creationId xmlns:p14="http://schemas.microsoft.com/office/powerpoint/2010/main" val="302428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3400" b="1" cap="none"/>
              <a:t>YOU NEED TO REQUEST</a:t>
            </a:r>
          </a:p>
        </p:txBody>
      </p:sp>
      <p:sp>
        <p:nvSpPr>
          <p:cNvPr id="25602" name="Rectangle 3"/>
          <p:cNvSpPr>
            <a:spLocks noGrp="1"/>
          </p:cNvSpPr>
          <p:nvPr>
            <p:ph sz="half" idx="1"/>
          </p:nvPr>
        </p:nvSpPr>
        <p:spPr>
          <a:xfrm>
            <a:off x="609600" y="2160589"/>
            <a:ext cx="5378245" cy="3880772"/>
          </a:xfrm>
        </p:spPr>
        <p:txBody>
          <a:bodyPr>
            <a:normAutofit/>
          </a:bodyPr>
          <a:lstStyle/>
          <a:p>
            <a:pPr algn="ctr"/>
            <a:endParaRPr lang="en-US" sz="4400" dirty="0"/>
          </a:p>
          <a:p>
            <a:pPr algn="ctr"/>
            <a:r>
              <a:rPr lang="en-US" sz="4400" dirty="0"/>
              <a:t>10 COURSES + 2 ALTERNATES </a:t>
            </a:r>
            <a:endParaRPr lang="en-US" dirty="0"/>
          </a:p>
          <a:p>
            <a:pPr marL="639445" lvl="1">
              <a:buFont typeface="Wingdings 2" pitchFamily="18" charset="2"/>
              <a:buNone/>
            </a:pPr>
            <a:endParaRPr lang="en-US"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4200" cap="none"/>
              <a:t>YOU MUST REQUEST …</a:t>
            </a:r>
          </a:p>
        </p:txBody>
      </p:sp>
      <p:sp>
        <p:nvSpPr>
          <p:cNvPr id="51203" name="Rectangle 3"/>
          <p:cNvSpPr>
            <a:spLocks noGrp="1"/>
          </p:cNvSpPr>
          <p:nvPr>
            <p:ph sz="half" idx="1"/>
          </p:nvPr>
        </p:nvSpPr>
        <p:spPr/>
        <p:txBody>
          <a:bodyPr>
            <a:normAutofit fontScale="62500" lnSpcReduction="20000"/>
          </a:bodyPr>
          <a:lstStyle/>
          <a:p>
            <a:pPr>
              <a:defRPr/>
            </a:pPr>
            <a:r>
              <a:rPr lang="en-US" sz="3600" dirty="0"/>
              <a:t>GRADE 11: </a:t>
            </a:r>
          </a:p>
          <a:p>
            <a:pPr>
              <a:defRPr/>
            </a:pPr>
            <a:r>
              <a:rPr lang="en-US" sz="3600" dirty="0"/>
              <a:t>2 English Credits</a:t>
            </a:r>
          </a:p>
          <a:p>
            <a:pPr marL="0" indent="0">
              <a:buNone/>
              <a:defRPr/>
            </a:pPr>
            <a:endParaRPr lang="en-US" sz="3600" dirty="0"/>
          </a:p>
          <a:p>
            <a:pPr marL="639445" lvl="1" algn="ctr">
              <a:buFont typeface="Wingdings 2" pitchFamily="18" charset="2"/>
              <a:buNone/>
              <a:defRPr/>
            </a:pPr>
            <a:r>
              <a:rPr lang="en-US" sz="3300" dirty="0"/>
              <a:t>English 111 - Lit. Text &amp; Info Text  </a:t>
            </a:r>
            <a:br>
              <a:rPr lang="en-US" sz="3300" dirty="0"/>
            </a:br>
            <a:r>
              <a:rPr lang="en-US" sz="3300" dirty="0"/>
              <a:t>or</a:t>
            </a:r>
          </a:p>
          <a:p>
            <a:pPr marL="639445" lvl="1" algn="ctr">
              <a:buFont typeface="Wingdings 2" pitchFamily="18" charset="2"/>
              <a:buNone/>
              <a:defRPr/>
            </a:pPr>
            <a:r>
              <a:rPr lang="en-US" sz="3300" dirty="0"/>
              <a:t>English 112 -  Lit. Text &amp; Info Text </a:t>
            </a:r>
            <a:br>
              <a:rPr lang="en-US" sz="3300" dirty="0"/>
            </a:br>
            <a:r>
              <a:rPr lang="en-US" sz="3300" dirty="0"/>
              <a:t>or</a:t>
            </a:r>
          </a:p>
          <a:p>
            <a:pPr marL="639445" lvl="1" algn="ctr">
              <a:buFont typeface="Wingdings 2" pitchFamily="18" charset="2"/>
              <a:buNone/>
              <a:defRPr/>
            </a:pPr>
            <a:r>
              <a:rPr lang="en-US" sz="3300" dirty="0"/>
              <a:t>English 113 – Lit. Text &amp; Info Text </a:t>
            </a:r>
          </a:p>
          <a:p>
            <a:pPr marL="639445" lvl="1">
              <a:buFont typeface="Wingdings 2" pitchFamily="18" charset="2"/>
              <a:buNone/>
              <a:defRPr/>
            </a:pPr>
            <a:endParaRPr lang="en-US" sz="3300" dirty="0"/>
          </a:p>
        </p:txBody>
      </p:sp>
      <p:sp>
        <p:nvSpPr>
          <p:cNvPr id="2" name="Content Placeholder 1">
            <a:extLst>
              <a:ext uri="{FF2B5EF4-FFF2-40B4-BE49-F238E27FC236}">
                <a16:creationId xmlns:a16="http://schemas.microsoft.com/office/drawing/2014/main" id="{7F52B08F-B739-4EF8-BCB6-7D2409D78D8A}"/>
              </a:ext>
            </a:extLst>
          </p:cNvPr>
          <p:cNvSpPr>
            <a:spLocks noGrp="1"/>
          </p:cNvSpPr>
          <p:nvPr>
            <p:ph sz="half" idx="2"/>
          </p:nvPr>
        </p:nvSpPr>
        <p:spPr/>
        <p:txBody>
          <a:bodyPr>
            <a:normAutofit fontScale="62500" lnSpcReduction="20000"/>
          </a:bodyPr>
          <a:lstStyle/>
          <a:p>
            <a:pPr>
              <a:defRPr/>
            </a:pPr>
            <a:r>
              <a:rPr lang="en-US" sz="3200" dirty="0"/>
              <a:t>GRADE 12: </a:t>
            </a:r>
          </a:p>
          <a:p>
            <a:pPr>
              <a:defRPr/>
            </a:pPr>
            <a:r>
              <a:rPr lang="en-US" sz="3200" dirty="0"/>
              <a:t>1 English Credit </a:t>
            </a:r>
          </a:p>
          <a:p>
            <a:pPr marL="457200" lvl="1" indent="0">
              <a:buNone/>
              <a:defRPr/>
            </a:pPr>
            <a:r>
              <a:rPr lang="en-US" sz="3200" dirty="0"/>
              <a:t>121, 122, or 123</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STUDENTS REQUIRE 2 MATH CREDITS TO GRADUATE</a:t>
            </a:r>
          </a:p>
        </p:txBody>
      </p:sp>
      <p:sp>
        <p:nvSpPr>
          <p:cNvPr id="3" name="Content Placeholder 2"/>
          <p:cNvSpPr>
            <a:spLocks noGrp="1"/>
          </p:cNvSpPr>
          <p:nvPr>
            <p:ph sz="half" idx="1"/>
          </p:nvPr>
        </p:nvSpPr>
        <p:spPr>
          <a:xfrm>
            <a:off x="223798" y="2125151"/>
            <a:ext cx="7519106" cy="3205162"/>
          </a:xfrm>
        </p:spPr>
        <p:txBody>
          <a:bodyPr>
            <a:normAutofit/>
          </a:bodyPr>
          <a:lstStyle/>
          <a:p>
            <a:pPr marL="0" indent="0">
              <a:buNone/>
            </a:pPr>
            <a:r>
              <a:rPr lang="en-US" sz="2400" dirty="0"/>
              <a:t>Numbers Relations and Functions Gr. 10  &amp;</a:t>
            </a:r>
          </a:p>
          <a:p>
            <a:pPr marL="0" indent="0">
              <a:buNone/>
            </a:pPr>
            <a:r>
              <a:rPr lang="en-US" sz="2400" dirty="0"/>
              <a:t>Foundations Math 110 </a:t>
            </a:r>
            <a:r>
              <a:rPr lang="en-US" sz="2400" u="sng" dirty="0"/>
              <a:t>or</a:t>
            </a:r>
            <a:r>
              <a:rPr lang="en-US" sz="2400" dirty="0"/>
              <a:t> Financial and Workplace Math 110 </a:t>
            </a:r>
          </a:p>
          <a:p>
            <a:pPr marL="0" indent="0" algn="ctr">
              <a:buNone/>
            </a:pPr>
            <a:r>
              <a:rPr lang="en-US" sz="2400" dirty="0"/>
              <a:t>--OR—</a:t>
            </a:r>
          </a:p>
          <a:p>
            <a:pPr marL="0" indent="0">
              <a:buNone/>
            </a:pPr>
            <a:r>
              <a:rPr lang="en-US" sz="2400" dirty="0"/>
              <a:t>Financial and Workplace Math 110  &amp; </a:t>
            </a:r>
          </a:p>
          <a:p>
            <a:pPr marL="0" indent="0">
              <a:buNone/>
            </a:pPr>
            <a:r>
              <a:rPr lang="en-US" sz="2400" dirty="0"/>
              <a:t>Financial and Workplace Math 120 or NBCC Work Math…120</a:t>
            </a:r>
          </a:p>
        </p:txBody>
      </p:sp>
    </p:spTree>
    <p:extLst>
      <p:ext uri="{BB962C8B-B14F-4D97-AF65-F5344CB8AC3E}">
        <p14:creationId xmlns:p14="http://schemas.microsoft.com/office/powerpoint/2010/main" val="373239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E1DC4C-FDA4-4E24-B04F-83380C382682}"/>
              </a:ext>
            </a:extLst>
          </p:cNvPr>
          <p:cNvSpPr>
            <a:spLocks noGrp="1"/>
          </p:cNvSpPr>
          <p:nvPr>
            <p:ph type="title"/>
          </p:nvPr>
        </p:nvSpPr>
        <p:spPr/>
        <p:txBody>
          <a:bodyPr/>
          <a:lstStyle/>
          <a:p>
            <a:r>
              <a:rPr lang="en-US" dirty="0"/>
              <a:t>Mathematics Pathways</a:t>
            </a:r>
          </a:p>
        </p:txBody>
      </p:sp>
      <p:sp>
        <p:nvSpPr>
          <p:cNvPr id="6" name="Content Placeholder 5">
            <a:extLst>
              <a:ext uri="{FF2B5EF4-FFF2-40B4-BE49-F238E27FC236}">
                <a16:creationId xmlns:a16="http://schemas.microsoft.com/office/drawing/2014/main" id="{62E3951B-E753-422D-B6CF-B6E26B8829F2}"/>
              </a:ext>
            </a:extLst>
          </p:cNvPr>
          <p:cNvSpPr>
            <a:spLocks noGrp="1"/>
          </p:cNvSpPr>
          <p:nvPr>
            <p:ph idx="1"/>
          </p:nvPr>
        </p:nvSpPr>
        <p:spPr/>
        <p:txBody>
          <a:bodyPr>
            <a:normAutofit/>
          </a:bodyPr>
          <a:lstStyle/>
          <a:p>
            <a:r>
              <a:rPr lang="en-US" dirty="0"/>
              <a:t>FI/FSL Pre-Calculus or Pre-Calculus Math 110, Pre-Calculus 120 A and 120 B and Calculus 120 are for students who want to pursue university studies in business, engineering, or science. </a:t>
            </a:r>
          </a:p>
          <a:p>
            <a:r>
              <a:rPr lang="en-US" dirty="0"/>
              <a:t>Foundations Math 110 and 120 are for students who want to pursue other university or college programs.</a:t>
            </a:r>
          </a:p>
          <a:p>
            <a:r>
              <a:rPr lang="en-US" dirty="0"/>
              <a:t>Workplace and Financial Math 110, 120 and NBCC Work Math 120 are for students who want to enter the workforce after graduation, go into an apprenticeship, or enroll in most one-year college programs. </a:t>
            </a:r>
          </a:p>
        </p:txBody>
      </p:sp>
    </p:spTree>
    <p:extLst>
      <p:ext uri="{BB962C8B-B14F-4D97-AF65-F5344CB8AC3E}">
        <p14:creationId xmlns:p14="http://schemas.microsoft.com/office/powerpoint/2010/main" val="91254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917AF-BC2C-4309-8115-012CF0042DEE}"/>
              </a:ext>
            </a:extLst>
          </p:cNvPr>
          <p:cNvPicPr>
            <a:picLocks noChangeAspect="1"/>
          </p:cNvPicPr>
          <p:nvPr/>
        </p:nvPicPr>
        <p:blipFill>
          <a:blip r:embed="rId2"/>
          <a:stretch>
            <a:fillRect/>
          </a:stretch>
        </p:blipFill>
        <p:spPr>
          <a:xfrm>
            <a:off x="327535" y="827791"/>
            <a:ext cx="8488930" cy="5202417"/>
          </a:xfrm>
          <a:prstGeom prst="rect">
            <a:avLst/>
          </a:prstGeom>
        </p:spPr>
      </p:pic>
    </p:spTree>
    <p:extLst>
      <p:ext uri="{BB962C8B-B14F-4D97-AF65-F5344CB8AC3E}">
        <p14:creationId xmlns:p14="http://schemas.microsoft.com/office/powerpoint/2010/main" val="156146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a:xfrm>
            <a:off x="457200" y="274638"/>
            <a:ext cx="8153400" cy="1143000"/>
          </a:xfrm>
          <a:noFill/>
        </p:spPr>
        <p:txBody>
          <a:bodyPr wrap="square" lIns="91440" tIns="45720" rIns="91440" bIns="45720" numCol="1" anchorCtr="0" compatLnSpc="1">
            <a:prstTxWarp prst="textNoShape">
              <a:avLst/>
            </a:prstTxWarp>
          </a:bodyPr>
          <a:lstStyle/>
          <a:p>
            <a:r>
              <a:rPr lang="en-US" sz="4200" cap="none"/>
              <a:t>YOU MUST REGISTER FOR</a:t>
            </a:r>
          </a:p>
        </p:txBody>
      </p:sp>
      <p:sp>
        <p:nvSpPr>
          <p:cNvPr id="53251" name="Rectangle 3"/>
          <p:cNvSpPr>
            <a:spLocks noGrp="1"/>
          </p:cNvSpPr>
          <p:nvPr>
            <p:ph sz="half" idx="1"/>
          </p:nvPr>
        </p:nvSpPr>
        <p:spPr>
          <a:xfrm>
            <a:off x="609600" y="2160589"/>
            <a:ext cx="5260258" cy="3880772"/>
          </a:xfrm>
        </p:spPr>
        <p:txBody>
          <a:bodyPr>
            <a:normAutofit/>
          </a:bodyPr>
          <a:lstStyle/>
          <a:p>
            <a:pPr>
              <a:defRPr/>
            </a:pPr>
            <a:r>
              <a:rPr lang="en-US" sz="3600" dirty="0"/>
              <a:t>1 </a:t>
            </a:r>
            <a:r>
              <a:rPr lang="en-US" sz="3600" u="sng" dirty="0">
                <a:effectLst>
                  <a:outerShdw blurRad="38100" dist="38100" dir="2700000" algn="tl">
                    <a:srgbClr val="C0C0C0"/>
                  </a:outerShdw>
                </a:effectLst>
              </a:rPr>
              <a:t>semester</a:t>
            </a:r>
            <a:r>
              <a:rPr lang="en-US" sz="3600" dirty="0"/>
              <a:t> of History:</a:t>
            </a:r>
          </a:p>
          <a:p>
            <a:pPr>
              <a:defRPr/>
            </a:pPr>
            <a:endParaRPr lang="en-US" sz="3600" dirty="0"/>
          </a:p>
          <a:p>
            <a:pPr lvl="1" algn="ctr">
              <a:buFont typeface="Wingdings 2" pitchFamily="18" charset="2"/>
              <a:buNone/>
              <a:defRPr/>
            </a:pPr>
            <a:r>
              <a:rPr lang="en-US" sz="3300" dirty="0"/>
              <a:t>Modern History112 or 113</a:t>
            </a:r>
            <a:br>
              <a:rPr lang="en-US" sz="3300" dirty="0"/>
            </a:br>
            <a:r>
              <a:rPr lang="en-US" sz="3300" dirty="0"/>
              <a:t>or</a:t>
            </a:r>
          </a:p>
          <a:p>
            <a:pPr lvl="1" algn="ctr">
              <a:buFont typeface="Wingdings 2" pitchFamily="18" charset="2"/>
              <a:buNone/>
              <a:defRPr/>
            </a:pPr>
            <a:r>
              <a:rPr lang="en-US" sz="3300" dirty="0"/>
              <a:t>FI Modern History 112</a:t>
            </a:r>
            <a:br>
              <a:rPr lang="en-US" sz="3300" dirty="0"/>
            </a:br>
            <a:r>
              <a:rPr lang="en-US" dirty="0"/>
              <a:t>(French Immersion Program Only)</a:t>
            </a:r>
            <a:endParaRPr lang="en-US" sz="3300"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22642"/>
          </a:xfrm>
        </p:spPr>
        <p:txBody>
          <a:bodyPr>
            <a:normAutofit/>
          </a:bodyPr>
          <a:lstStyle/>
          <a:p>
            <a:pPr algn="ctr"/>
            <a:r>
              <a:rPr lang="en-US" sz="3600" b="1"/>
              <a:t>Sciences</a:t>
            </a:r>
          </a:p>
        </p:txBody>
      </p:sp>
      <p:sp>
        <p:nvSpPr>
          <p:cNvPr id="3" name="Content Placeholder 2"/>
          <p:cNvSpPr>
            <a:spLocks noGrp="1"/>
          </p:cNvSpPr>
          <p:nvPr>
            <p:ph idx="1"/>
          </p:nvPr>
        </p:nvSpPr>
        <p:spPr>
          <a:xfrm>
            <a:off x="295422" y="1417638"/>
            <a:ext cx="8215532" cy="5056314"/>
          </a:xfrm>
        </p:spPr>
        <p:txBody>
          <a:bodyPr/>
          <a:lstStyle/>
          <a:p>
            <a:pPr>
              <a:buNone/>
            </a:pPr>
            <a:r>
              <a:rPr lang="en-US"/>
              <a:t>ONE science credit is required for graduation:</a:t>
            </a:r>
          </a:p>
          <a:p>
            <a:pPr>
              <a:buNone/>
            </a:pPr>
            <a:endParaRPr lang="en-US"/>
          </a:p>
          <a:p>
            <a:pPr>
              <a:buNone/>
            </a:pPr>
            <a:r>
              <a:rPr lang="en-US"/>
              <a:t>Automotive Electrical Systems 120</a:t>
            </a:r>
          </a:p>
          <a:p>
            <a:pPr>
              <a:buNone/>
            </a:pPr>
            <a:r>
              <a:rPr lang="en-US"/>
              <a:t>Biology 111 or 112 </a:t>
            </a:r>
          </a:p>
          <a:p>
            <a:pPr>
              <a:buNone/>
            </a:pPr>
            <a:r>
              <a:rPr lang="en-US"/>
              <a:t>Chemistry 111 or 112</a:t>
            </a:r>
          </a:p>
          <a:p>
            <a:pPr>
              <a:buNone/>
            </a:pPr>
            <a:r>
              <a:rPr lang="en-US"/>
              <a:t>Human Physiology 110</a:t>
            </a:r>
          </a:p>
          <a:p>
            <a:pPr>
              <a:buNone/>
            </a:pPr>
            <a:r>
              <a:rPr lang="en-US"/>
              <a:t>Physics 111 or 112</a:t>
            </a:r>
          </a:p>
          <a:p>
            <a:pPr>
              <a:buNone/>
            </a:pPr>
            <a:r>
              <a:rPr lang="en-US"/>
              <a:t>Intro to Environmental Science 120</a:t>
            </a:r>
          </a:p>
          <a:p>
            <a:pPr>
              <a:buNone/>
            </a:pPr>
            <a:r>
              <a:rPr lang="en-US"/>
              <a:t>Intro to Electronics 110</a:t>
            </a:r>
          </a:p>
          <a:p>
            <a:pPr>
              <a:buNone/>
            </a:pPr>
            <a:r>
              <a:rPr lang="en-US"/>
              <a:t>Micro Electronics 120</a:t>
            </a:r>
          </a:p>
          <a:p>
            <a:pPr>
              <a:buNone/>
            </a:pPr>
            <a:r>
              <a:rPr lang="en-US"/>
              <a:t>Physical Geography 110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sz="half" idx="1"/>
          </p:nvPr>
        </p:nvSpPr>
        <p:spPr>
          <a:xfrm>
            <a:off x="228600" y="152400"/>
            <a:ext cx="8458200" cy="6400800"/>
          </a:xfrm>
        </p:spPr>
        <p:txBody>
          <a:bodyPr/>
          <a:lstStyle/>
          <a:p>
            <a:pPr algn="ctr">
              <a:buNone/>
            </a:pPr>
            <a:r>
              <a:rPr lang="en-US" sz="3200"/>
              <a:t> Students must have one </a:t>
            </a:r>
            <a:r>
              <a:rPr lang="en-US" sz="3200" b="1"/>
              <a:t>Fine Arts/Life Role</a:t>
            </a:r>
            <a:r>
              <a:rPr lang="en-US" sz="3200"/>
              <a:t> credit to graduate:</a:t>
            </a:r>
          </a:p>
          <a:p>
            <a:pPr algn="ctr">
              <a:buNone/>
            </a:pPr>
            <a:endParaRPr lang="en-US" sz="3200"/>
          </a:p>
          <a:p>
            <a:pPr>
              <a:buNone/>
            </a:pPr>
            <a:endParaRPr lang="en-US" sz="3200"/>
          </a:p>
        </p:txBody>
      </p:sp>
      <p:pic>
        <p:nvPicPr>
          <p:cNvPr id="3" name="Picture 2">
            <a:extLst>
              <a:ext uri="{FF2B5EF4-FFF2-40B4-BE49-F238E27FC236}">
                <a16:creationId xmlns:a16="http://schemas.microsoft.com/office/drawing/2014/main" id="{4F63AF20-8604-4AF1-95D1-6B72FD02CF95}"/>
              </a:ext>
            </a:extLst>
          </p:cNvPr>
          <p:cNvPicPr>
            <a:picLocks noChangeAspect="1"/>
          </p:cNvPicPr>
          <p:nvPr/>
        </p:nvPicPr>
        <p:blipFill rotWithShape="1">
          <a:blip r:embed="rId2"/>
          <a:srcRect l="30833" t="45552" r="10833" b="14574"/>
          <a:stretch/>
        </p:blipFill>
        <p:spPr>
          <a:xfrm>
            <a:off x="76201" y="1676400"/>
            <a:ext cx="8762998" cy="3733800"/>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bwMode="auto">
          <a:xfrm>
            <a:off x="457200" y="274638"/>
            <a:ext cx="7467600" cy="792162"/>
          </a:xfrm>
          <a:noFill/>
        </p:spPr>
        <p:txBody>
          <a:bodyPr wrap="square" lIns="91440" tIns="45720" rIns="91440" bIns="45720" numCol="1" anchorCtr="0" compatLnSpc="1">
            <a:prstTxWarp prst="textNoShape">
              <a:avLst/>
            </a:prstTxWarp>
          </a:bodyPr>
          <a:lstStyle/>
          <a:p>
            <a:pPr algn="ctr"/>
            <a:r>
              <a:rPr lang="en-US" sz="4400" b="1" cap="none"/>
              <a:t>ELECTIVES</a:t>
            </a:r>
          </a:p>
        </p:txBody>
      </p:sp>
      <p:sp>
        <p:nvSpPr>
          <p:cNvPr id="31746" name="Rectangle 3"/>
          <p:cNvSpPr>
            <a:spLocks noGrp="1"/>
          </p:cNvSpPr>
          <p:nvPr>
            <p:ph sz="half" idx="1"/>
          </p:nvPr>
        </p:nvSpPr>
        <p:spPr>
          <a:xfrm>
            <a:off x="235974" y="1265904"/>
            <a:ext cx="7467600" cy="5178425"/>
          </a:xfrm>
        </p:spPr>
        <p:txBody>
          <a:bodyPr/>
          <a:lstStyle/>
          <a:p>
            <a:pPr>
              <a:buClr>
                <a:schemeClr val="tx1"/>
              </a:buClr>
              <a:buSzTx/>
              <a:buFont typeface="Wingdings" pitchFamily="2" charset="2"/>
              <a:buChar char="Ø"/>
            </a:pPr>
            <a:r>
              <a:rPr lang="en-US" b="1" dirty="0"/>
              <a:t>THE REMAINDER OF YOUR COURSES ARE YOUR ELECTIVES…</a:t>
            </a:r>
          </a:p>
          <a:p>
            <a:pPr>
              <a:buFont typeface="Wingdings" pitchFamily="2" charset="2"/>
              <a:buNone/>
            </a:pPr>
            <a:endParaRPr lang="en-US" b="1" dirty="0"/>
          </a:p>
          <a:p>
            <a:pPr>
              <a:buClr>
                <a:schemeClr val="tx1"/>
              </a:buClr>
              <a:buSzTx/>
              <a:buFont typeface="Wingdings" pitchFamily="2" charset="2"/>
              <a:buChar char="Ø"/>
            </a:pPr>
            <a:r>
              <a:rPr lang="en-US" b="1" dirty="0"/>
              <a:t>PLAN YOUR ELECTIVES CAREFULLY TO MAKE SURE THAT YOU HAVE THE COURSES YOU NEED WHEN YOU GRADUATE IN ORDER TO CONTINUE YOUR STUDIES</a:t>
            </a:r>
          </a:p>
          <a:p>
            <a:pPr marL="0" indent="0">
              <a:buClr>
                <a:schemeClr val="tx1"/>
              </a:buClr>
              <a:buSzTx/>
              <a:buNone/>
            </a:pPr>
            <a:endParaRPr lang="en-US" b="1" dirty="0"/>
          </a:p>
          <a:p>
            <a:pPr>
              <a:buClr>
                <a:schemeClr val="tx1"/>
              </a:buClr>
              <a:buSzTx/>
              <a:buFont typeface="Wingdings" pitchFamily="2" charset="2"/>
              <a:buChar char="Ø"/>
            </a:pPr>
            <a:r>
              <a:rPr lang="en-US" b="1" dirty="0"/>
              <a:t>YOUR ELECTIVES ARE NOT GUARANTEED. KEEP IN MIND THAT YOU MIGHT NOT GET ALL THE ELECTIVES THAT YOU WANT.</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E34EFC-0013-4A43-ADDC-9D6F42604691}"/>
              </a:ext>
            </a:extLst>
          </p:cNvPr>
          <p:cNvSpPr>
            <a:spLocks noGrp="1"/>
          </p:cNvSpPr>
          <p:nvPr>
            <p:ph type="title"/>
          </p:nvPr>
        </p:nvSpPr>
        <p:spPr/>
        <p:txBody>
          <a:bodyPr/>
          <a:lstStyle/>
          <a:p>
            <a:r>
              <a:rPr lang="en-US" dirty="0"/>
              <a:t>French Immersion Certificate</a:t>
            </a:r>
          </a:p>
        </p:txBody>
      </p:sp>
      <p:sp>
        <p:nvSpPr>
          <p:cNvPr id="6" name="Content Placeholder 5">
            <a:extLst>
              <a:ext uri="{FF2B5EF4-FFF2-40B4-BE49-F238E27FC236}">
                <a16:creationId xmlns:a16="http://schemas.microsoft.com/office/drawing/2014/main" id="{346C98B7-43D7-4459-9052-A7B649144EAD}"/>
              </a:ext>
            </a:extLst>
          </p:cNvPr>
          <p:cNvSpPr>
            <a:spLocks noGrp="1"/>
          </p:cNvSpPr>
          <p:nvPr>
            <p:ph idx="1"/>
          </p:nvPr>
        </p:nvSpPr>
        <p:spPr/>
        <p:txBody>
          <a:bodyPr/>
          <a:lstStyle/>
          <a:p>
            <a:r>
              <a:rPr lang="en-US" sz="2800" dirty="0"/>
              <a:t>French Immersion Students must successfully complete five credits in French during Grade 11/12 to obtain a FI Certificate in Grade 12. </a:t>
            </a:r>
          </a:p>
          <a:p>
            <a:r>
              <a:rPr lang="en-US" sz="2800" dirty="0"/>
              <a:t>To be eligible for the oral proficiency interview in Grade 12, a Grade 12 French course must be taken during your Grade 12 year. </a:t>
            </a:r>
          </a:p>
          <a:p>
            <a:endParaRPr lang="en-US" dirty="0"/>
          </a:p>
        </p:txBody>
      </p:sp>
    </p:spTree>
    <p:extLst>
      <p:ext uri="{BB962C8B-B14F-4D97-AF65-F5344CB8AC3E}">
        <p14:creationId xmlns:p14="http://schemas.microsoft.com/office/powerpoint/2010/main" val="380015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06214-11B9-4978-AD23-C80DA4CA9476}"/>
              </a:ext>
            </a:extLst>
          </p:cNvPr>
          <p:cNvSpPr>
            <a:spLocks noGrp="1"/>
          </p:cNvSpPr>
          <p:nvPr>
            <p:ph idx="1"/>
          </p:nvPr>
        </p:nvSpPr>
        <p:spPr>
          <a:xfrm>
            <a:off x="372344" y="2286439"/>
            <a:ext cx="7261738" cy="2934049"/>
          </a:xfrm>
        </p:spPr>
        <p:txBody>
          <a:bodyPr>
            <a:normAutofit fontScale="92500"/>
          </a:bodyPr>
          <a:lstStyle/>
          <a:p>
            <a:r>
              <a:rPr lang="en-US" dirty="0"/>
              <a:t>Course registration is the opportunity for students to select which courses they would like to study in the 2022-2023 year.  </a:t>
            </a:r>
          </a:p>
          <a:p>
            <a:r>
              <a:rPr lang="en-US" dirty="0"/>
              <a:t>We do our best to ensure that students receive their first choices, but that is not always the case and, particularly when students are looking for a course that has only one section offered. </a:t>
            </a:r>
          </a:p>
          <a:p>
            <a:r>
              <a:rPr lang="en-US" dirty="0"/>
              <a:t>If you don't receive your first choice, your alternates are used. It is important to carefully consider your alternates when selecting courses.</a:t>
            </a:r>
          </a:p>
          <a:p>
            <a:r>
              <a:rPr lang="en-US" dirty="0"/>
              <a:t>Good Luck!!</a:t>
            </a:r>
          </a:p>
          <a:p>
            <a:endParaRPr lang="en-US" dirty="0"/>
          </a:p>
        </p:txBody>
      </p:sp>
      <p:pic>
        <p:nvPicPr>
          <p:cNvPr id="5" name="Picture 4" descr="A close up of a sign&#10;&#10;Description automatically generated">
            <a:extLst>
              <a:ext uri="{FF2B5EF4-FFF2-40B4-BE49-F238E27FC236}">
                <a16:creationId xmlns:a16="http://schemas.microsoft.com/office/drawing/2014/main" id="{CEA2073B-2771-4A88-B568-2E390EE474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44" y="484346"/>
            <a:ext cx="1092443" cy="1312704"/>
          </a:xfrm>
          <a:prstGeom prst="rect">
            <a:avLst/>
          </a:prstGeom>
        </p:spPr>
      </p:pic>
    </p:spTree>
    <p:extLst>
      <p:ext uri="{BB962C8B-B14F-4D97-AF65-F5344CB8AC3E}">
        <p14:creationId xmlns:p14="http://schemas.microsoft.com/office/powerpoint/2010/main" val="116666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D55B-E944-4294-BA9F-8B667999ADB8}"/>
              </a:ext>
            </a:extLst>
          </p:cNvPr>
          <p:cNvSpPr>
            <a:spLocks noGrp="1"/>
          </p:cNvSpPr>
          <p:nvPr>
            <p:ph type="ctrTitle"/>
          </p:nvPr>
        </p:nvSpPr>
        <p:spPr/>
        <p:txBody>
          <a:bodyPr/>
          <a:lstStyle/>
          <a:p>
            <a:r>
              <a:rPr lang="en-US" dirty="0"/>
              <a:t>ADVANCED PLACEMENT (AP)</a:t>
            </a:r>
          </a:p>
        </p:txBody>
      </p:sp>
      <p:sp>
        <p:nvSpPr>
          <p:cNvPr id="3" name="Subtitle 2">
            <a:extLst>
              <a:ext uri="{FF2B5EF4-FFF2-40B4-BE49-F238E27FC236}">
                <a16:creationId xmlns:a16="http://schemas.microsoft.com/office/drawing/2014/main" id="{340AD380-E322-4FF5-8057-9E62F9975F38}"/>
              </a:ext>
            </a:extLst>
          </p:cNvPr>
          <p:cNvSpPr>
            <a:spLocks noGrp="1"/>
          </p:cNvSpPr>
          <p:nvPr>
            <p:ph type="subTitle" idx="1"/>
          </p:nvPr>
        </p:nvSpPr>
        <p:spPr/>
        <p:txBody>
          <a:bodyPr/>
          <a:lstStyle/>
          <a:p>
            <a:r>
              <a:rPr lang="en-US" dirty="0">
                <a:hlinkClick r:id="rId2"/>
              </a:rPr>
              <a:t>https://www.youtube.com/watch?v=mNnWgl8pLB8</a:t>
            </a:r>
            <a:endParaRPr lang="en-US" dirty="0"/>
          </a:p>
          <a:p>
            <a:endParaRPr lang="en-US" dirty="0"/>
          </a:p>
        </p:txBody>
      </p:sp>
    </p:spTree>
    <p:extLst>
      <p:ext uri="{BB962C8B-B14F-4D97-AF65-F5344CB8AC3E}">
        <p14:creationId xmlns:p14="http://schemas.microsoft.com/office/powerpoint/2010/main" val="51726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9C9A-0CC4-40D1-86D8-5FAF4BEA5EE9}"/>
              </a:ext>
            </a:extLst>
          </p:cNvPr>
          <p:cNvSpPr>
            <a:spLocks noGrp="1"/>
          </p:cNvSpPr>
          <p:nvPr>
            <p:ph type="title"/>
          </p:nvPr>
        </p:nvSpPr>
        <p:spPr/>
        <p:txBody>
          <a:bodyPr/>
          <a:lstStyle/>
          <a:p>
            <a:r>
              <a:rPr lang="en-US" dirty="0"/>
              <a:t>ESSENTIAL SKILLS - </a:t>
            </a:r>
          </a:p>
        </p:txBody>
      </p:sp>
      <p:sp>
        <p:nvSpPr>
          <p:cNvPr id="3" name="Content Placeholder 2">
            <a:extLst>
              <a:ext uri="{FF2B5EF4-FFF2-40B4-BE49-F238E27FC236}">
                <a16:creationId xmlns:a16="http://schemas.microsoft.com/office/drawing/2014/main" id="{20E04F87-7286-42B6-9EC7-B4D985403221}"/>
              </a:ext>
            </a:extLst>
          </p:cNvPr>
          <p:cNvSpPr>
            <a:spLocks noGrp="1"/>
          </p:cNvSpPr>
          <p:nvPr>
            <p:ph sz="half" idx="1"/>
          </p:nvPr>
        </p:nvSpPr>
        <p:spPr/>
        <p:txBody>
          <a:bodyPr>
            <a:normAutofit/>
          </a:bodyPr>
          <a:lstStyle/>
          <a:p>
            <a:r>
              <a:rPr lang="en-US" b="0" i="0" dirty="0">
                <a:solidFill>
                  <a:srgbClr val="000000"/>
                </a:solidFill>
                <a:effectLst/>
                <a:latin typeface="Arial" panose="020B0604020202020204" pitchFamily="34" charset="0"/>
              </a:rPr>
              <a:t>The Essential Skills Achievement Pathway (ESAP) Program is an opportunity for students to earn a high school diploma that prepares them for a post-secondary education, apprenticeship or the world of work. </a:t>
            </a:r>
          </a:p>
        </p:txBody>
      </p:sp>
      <p:sp>
        <p:nvSpPr>
          <p:cNvPr id="4" name="Content Placeholder 3">
            <a:extLst>
              <a:ext uri="{FF2B5EF4-FFF2-40B4-BE49-F238E27FC236}">
                <a16:creationId xmlns:a16="http://schemas.microsoft.com/office/drawing/2014/main" id="{F6134F14-21E7-4120-A014-971B56F2DA0E}"/>
              </a:ext>
            </a:extLst>
          </p:cNvPr>
          <p:cNvSpPr>
            <a:spLocks noGrp="1"/>
          </p:cNvSpPr>
          <p:nvPr>
            <p:ph sz="half" idx="2"/>
          </p:nvPr>
        </p:nvSpPr>
        <p:spPr/>
        <p:txBody>
          <a:bodyPr>
            <a:normAutofit/>
          </a:bodyPr>
          <a:lstStyle/>
          <a:p>
            <a:r>
              <a:rPr lang="en-US" dirty="0">
                <a:solidFill>
                  <a:srgbClr val="000000"/>
                </a:solidFill>
                <a:latin typeface="Arial" panose="020B0604020202020204" pitchFamily="34" charset="0"/>
              </a:rPr>
              <a:t>The program consists of personalized learning opportunities that allow students to explore their skills, talents, abilities and interests while intentionally attaining the 9 federally identified Essential Skills.</a:t>
            </a:r>
          </a:p>
          <a:p>
            <a:endParaRPr lang="en-US" dirty="0"/>
          </a:p>
        </p:txBody>
      </p:sp>
      <p:pic>
        <p:nvPicPr>
          <p:cNvPr id="2050" name="Picture 2" descr="Essential Skills Achievement Pathway">
            <a:extLst>
              <a:ext uri="{FF2B5EF4-FFF2-40B4-BE49-F238E27FC236}">
                <a16:creationId xmlns:a16="http://schemas.microsoft.com/office/drawing/2014/main" id="{63F80157-180F-453D-85EF-9FADA23DE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27" y="5105400"/>
            <a:ext cx="3238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4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78D7-10E2-48B6-BA37-C3318CC76F8E}"/>
              </a:ext>
            </a:extLst>
          </p:cNvPr>
          <p:cNvSpPr>
            <a:spLocks noGrp="1"/>
          </p:cNvSpPr>
          <p:nvPr>
            <p:ph type="title"/>
          </p:nvPr>
        </p:nvSpPr>
        <p:spPr/>
        <p:txBody>
          <a:bodyPr/>
          <a:lstStyle/>
          <a:p>
            <a:r>
              <a:rPr lang="en-US" dirty="0"/>
              <a:t>CO-OP </a:t>
            </a:r>
          </a:p>
        </p:txBody>
      </p:sp>
      <p:sp>
        <p:nvSpPr>
          <p:cNvPr id="3" name="Content Placeholder 2">
            <a:extLst>
              <a:ext uri="{FF2B5EF4-FFF2-40B4-BE49-F238E27FC236}">
                <a16:creationId xmlns:a16="http://schemas.microsoft.com/office/drawing/2014/main" id="{74A3E586-8382-44D4-B89C-B0B7166D90F5}"/>
              </a:ext>
            </a:extLst>
          </p:cNvPr>
          <p:cNvSpPr>
            <a:spLocks noGrp="1"/>
          </p:cNvSpPr>
          <p:nvPr>
            <p:ph sz="half" idx="1"/>
          </p:nvPr>
        </p:nvSpPr>
        <p:spPr/>
        <p:txBody>
          <a:bodyPr>
            <a:normAutofit fontScale="92500" lnSpcReduction="20000"/>
          </a:bodyPr>
          <a:lstStyle/>
          <a:p>
            <a:r>
              <a:rPr lang="en-US" dirty="0"/>
              <a:t>Cooperative Education 120 is a course in which selected high school (usually grade 12) students combine studies at school with a work placement in the community. </a:t>
            </a:r>
          </a:p>
          <a:p>
            <a:r>
              <a:rPr lang="en-US" dirty="0"/>
              <a:t>These students learn through participation in the day-to-day operation of an organization.</a:t>
            </a:r>
          </a:p>
          <a:p>
            <a:r>
              <a:rPr lang="en-US" dirty="0"/>
              <a:t>Learning and experience are combined in an educationally beneficial way. </a:t>
            </a:r>
          </a:p>
        </p:txBody>
      </p:sp>
      <p:pic>
        <p:nvPicPr>
          <p:cNvPr id="6" name="Content Placeholder 5" descr="People wearing masks while working">
            <a:extLst>
              <a:ext uri="{FF2B5EF4-FFF2-40B4-BE49-F238E27FC236}">
                <a16:creationId xmlns:a16="http://schemas.microsoft.com/office/drawing/2014/main" id="{AB0352AC-F60D-4936-8185-1DB554F8138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6813" y="2525858"/>
            <a:ext cx="3868088" cy="2578724"/>
          </a:xfrm>
        </p:spPr>
      </p:pic>
    </p:spTree>
    <p:extLst>
      <p:ext uri="{BB962C8B-B14F-4D97-AF65-F5344CB8AC3E}">
        <p14:creationId xmlns:p14="http://schemas.microsoft.com/office/powerpoint/2010/main" val="92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website&#10;&#10;Description automatically generated">
            <a:extLst>
              <a:ext uri="{FF2B5EF4-FFF2-40B4-BE49-F238E27FC236}">
                <a16:creationId xmlns:a16="http://schemas.microsoft.com/office/drawing/2014/main" id="{9CEC737D-0EC3-4B92-98A6-638C45407FDE}"/>
              </a:ext>
            </a:extLst>
          </p:cNvPr>
          <p:cNvPicPr>
            <a:picLocks noGrp="1" noChangeAspect="1"/>
          </p:cNvPicPr>
          <p:nvPr>
            <p:ph sz="half" idx="1"/>
          </p:nvPr>
        </p:nvPicPr>
        <p:blipFill rotWithShape="1">
          <a:blip r:embed="rId2"/>
          <a:srcRect l="11948" t="26509" r="35662" b="4902"/>
          <a:stretch/>
        </p:blipFill>
        <p:spPr>
          <a:xfrm>
            <a:off x="-2875" y="113618"/>
            <a:ext cx="9153865" cy="6741591"/>
          </a:xfrm>
        </p:spPr>
      </p:pic>
    </p:spTree>
    <p:extLst>
      <p:ext uri="{BB962C8B-B14F-4D97-AF65-F5344CB8AC3E}">
        <p14:creationId xmlns:p14="http://schemas.microsoft.com/office/powerpoint/2010/main" val="56718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5C76-FCB1-4BD6-A505-86BBDAB1282A}"/>
              </a:ext>
            </a:extLst>
          </p:cNvPr>
          <p:cNvSpPr>
            <a:spLocks noGrp="1"/>
          </p:cNvSpPr>
          <p:nvPr>
            <p:ph type="title"/>
          </p:nvPr>
        </p:nvSpPr>
        <p:spPr/>
        <p:txBody>
          <a:bodyPr/>
          <a:lstStyle/>
          <a:p>
            <a:r>
              <a:rPr lang="en-US" dirty="0"/>
              <a:t>FLEXIBLE OPTIONS</a:t>
            </a:r>
          </a:p>
        </p:txBody>
      </p:sp>
      <p:sp>
        <p:nvSpPr>
          <p:cNvPr id="3" name="Content Placeholder 2">
            <a:extLst>
              <a:ext uri="{FF2B5EF4-FFF2-40B4-BE49-F238E27FC236}">
                <a16:creationId xmlns:a16="http://schemas.microsoft.com/office/drawing/2014/main" id="{359C754A-B7F6-48C0-AEC3-E7A24CA79D2F}"/>
              </a:ext>
            </a:extLst>
          </p:cNvPr>
          <p:cNvSpPr>
            <a:spLocks noGrp="1"/>
          </p:cNvSpPr>
          <p:nvPr>
            <p:ph sz="half" idx="1"/>
          </p:nvPr>
        </p:nvSpPr>
        <p:spPr>
          <a:xfrm>
            <a:off x="609600" y="1386348"/>
            <a:ext cx="3088109" cy="5161936"/>
          </a:xfrm>
        </p:spPr>
        <p:txBody>
          <a:bodyPr>
            <a:normAutofit fontScale="85000" lnSpcReduction="10000"/>
          </a:bodyPr>
          <a:lstStyle/>
          <a:p>
            <a:r>
              <a:rPr lang="en-US" dirty="0"/>
              <a:t>CHALLENGE FOR CREDIT</a:t>
            </a:r>
          </a:p>
          <a:p>
            <a:pPr lvl="1"/>
            <a:r>
              <a:rPr lang="en-US" dirty="0"/>
              <a:t>Get credit for learning that occurred outside of the classroom</a:t>
            </a:r>
          </a:p>
          <a:p>
            <a:r>
              <a:rPr lang="en-US" dirty="0"/>
              <a:t>PERSONAL INTEREST 1&amp;2</a:t>
            </a:r>
          </a:p>
          <a:p>
            <a:r>
              <a:rPr lang="en-US" dirty="0"/>
              <a:t>INDEPENDENT STUDY</a:t>
            </a:r>
          </a:p>
          <a:p>
            <a:pPr lvl="1"/>
            <a:r>
              <a:rPr lang="en-US" dirty="0"/>
              <a:t>Develop your own course outcomes and dig deeper into a topic of interest.</a:t>
            </a:r>
          </a:p>
          <a:p>
            <a:r>
              <a:rPr lang="en-US" dirty="0"/>
              <a:t>DUAL CREDIT COURSES </a:t>
            </a:r>
          </a:p>
          <a:p>
            <a:pPr lvl="1"/>
            <a:r>
              <a:rPr lang="en-US" dirty="0"/>
              <a:t>Earn both a high school credit and a post secondary credit </a:t>
            </a:r>
          </a:p>
          <a:p>
            <a:pPr lvl="1"/>
            <a:r>
              <a:rPr lang="en-US" dirty="0" err="1"/>
              <a:t>ie</a:t>
            </a:r>
            <a:r>
              <a:rPr lang="en-US" dirty="0"/>
              <a:t>: NBCC Skill Trades Math</a:t>
            </a:r>
          </a:p>
          <a:p>
            <a:r>
              <a:rPr lang="en-US" dirty="0"/>
              <a:t>EARLY START CREDITS</a:t>
            </a:r>
          </a:p>
          <a:p>
            <a:pPr lvl="1"/>
            <a:r>
              <a:rPr lang="en-US" dirty="0"/>
              <a:t>Students on track to graduate can earn early start credits from some Post-Secondary Institutions online. </a:t>
            </a:r>
          </a:p>
          <a:p>
            <a:endParaRPr lang="en-US" dirty="0"/>
          </a:p>
        </p:txBody>
      </p:sp>
      <p:pic>
        <p:nvPicPr>
          <p:cNvPr id="6" name="Content Placeholder 5" descr="Student studying in library">
            <a:extLst>
              <a:ext uri="{FF2B5EF4-FFF2-40B4-BE49-F238E27FC236}">
                <a16:creationId xmlns:a16="http://schemas.microsoft.com/office/drawing/2014/main" id="{AFED0D48-946B-4B78-85F6-D97B7230EFC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24338" y="2258748"/>
            <a:ext cx="3089275" cy="2059516"/>
          </a:xfrm>
        </p:spPr>
      </p:pic>
    </p:spTree>
    <p:extLst>
      <p:ext uri="{BB962C8B-B14F-4D97-AF65-F5344CB8AC3E}">
        <p14:creationId xmlns:p14="http://schemas.microsoft.com/office/powerpoint/2010/main" val="377788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6326-A539-4516-993D-A86A8F3FE325}"/>
              </a:ext>
            </a:extLst>
          </p:cNvPr>
          <p:cNvSpPr>
            <a:spLocks noGrp="1"/>
          </p:cNvSpPr>
          <p:nvPr>
            <p:ph type="title"/>
          </p:nvPr>
        </p:nvSpPr>
        <p:spPr/>
        <p:txBody>
          <a:bodyPr/>
          <a:lstStyle/>
          <a:p>
            <a:r>
              <a:rPr lang="en-US" dirty="0"/>
              <a:t>PERSONAL INTEREST COURSES</a:t>
            </a:r>
          </a:p>
        </p:txBody>
      </p:sp>
      <p:sp>
        <p:nvSpPr>
          <p:cNvPr id="3" name="Content Placeholder 2">
            <a:extLst>
              <a:ext uri="{FF2B5EF4-FFF2-40B4-BE49-F238E27FC236}">
                <a16:creationId xmlns:a16="http://schemas.microsoft.com/office/drawing/2014/main" id="{3E06BD16-68F9-408A-8E2C-0D20C64D6B5A}"/>
              </a:ext>
            </a:extLst>
          </p:cNvPr>
          <p:cNvSpPr>
            <a:spLocks noGrp="1"/>
          </p:cNvSpPr>
          <p:nvPr>
            <p:ph sz="half" idx="1"/>
          </p:nvPr>
        </p:nvSpPr>
        <p:spPr/>
        <p:txBody>
          <a:bodyPr>
            <a:normAutofit/>
          </a:bodyPr>
          <a:lstStyle/>
          <a:p>
            <a:r>
              <a:rPr lang="en-US" dirty="0"/>
              <a:t>Personal Interest Courses are elective courses designed to offer more flexibility within the current credit system. </a:t>
            </a:r>
          </a:p>
          <a:p>
            <a:r>
              <a:rPr lang="en-US" dirty="0"/>
              <a:t>This course provides students with the time, opportunity and resources to develop or pursue individual interests. </a:t>
            </a:r>
          </a:p>
        </p:txBody>
      </p:sp>
      <p:sp>
        <p:nvSpPr>
          <p:cNvPr id="4" name="Content Placeholder 3">
            <a:extLst>
              <a:ext uri="{FF2B5EF4-FFF2-40B4-BE49-F238E27FC236}">
                <a16:creationId xmlns:a16="http://schemas.microsoft.com/office/drawing/2014/main" id="{53059929-2EEA-4230-8272-386A2E03DB3F}"/>
              </a:ext>
            </a:extLst>
          </p:cNvPr>
          <p:cNvSpPr>
            <a:spLocks noGrp="1"/>
          </p:cNvSpPr>
          <p:nvPr>
            <p:ph sz="half" idx="2"/>
          </p:nvPr>
        </p:nvSpPr>
        <p:spPr/>
        <p:txBody>
          <a:bodyPr>
            <a:normAutofit/>
          </a:bodyPr>
          <a:lstStyle/>
          <a:p>
            <a:r>
              <a:rPr lang="en-US" dirty="0"/>
              <a:t>The course is designed by the student with the support of the teacher and/or other mentors in the school community (local/global)</a:t>
            </a:r>
          </a:p>
        </p:txBody>
      </p:sp>
      <p:pic>
        <p:nvPicPr>
          <p:cNvPr id="6" name="Picture 5" descr="A person working on the computer&#10;&#10;Description automatically generated with medium confidence">
            <a:extLst>
              <a:ext uri="{FF2B5EF4-FFF2-40B4-BE49-F238E27FC236}">
                <a16:creationId xmlns:a16="http://schemas.microsoft.com/office/drawing/2014/main" id="{7DDD2057-822E-4103-8098-D8DE6F4903A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97829" y="4067107"/>
            <a:ext cx="2559485" cy="2181293"/>
          </a:xfrm>
          <a:prstGeom prst="rect">
            <a:avLst/>
          </a:prstGeom>
        </p:spPr>
      </p:pic>
    </p:spTree>
    <p:extLst>
      <p:ext uri="{BB962C8B-B14F-4D97-AF65-F5344CB8AC3E}">
        <p14:creationId xmlns:p14="http://schemas.microsoft.com/office/powerpoint/2010/main" val="381762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A9179-86D7-438A-BE9B-D872886DEE1C}"/>
              </a:ext>
            </a:extLst>
          </p:cNvPr>
          <p:cNvSpPr txBox="1"/>
          <p:nvPr/>
        </p:nvSpPr>
        <p:spPr>
          <a:xfrm>
            <a:off x="331386" y="1579693"/>
            <a:ext cx="7131298" cy="3877985"/>
          </a:xfrm>
          <a:prstGeom prst="rect">
            <a:avLst/>
          </a:prstGeom>
          <a:noFill/>
        </p:spPr>
        <p:txBody>
          <a:bodyPr wrap="square" rtlCol="0">
            <a:spAutoFit/>
          </a:bodyPr>
          <a:lstStyle/>
          <a:p>
            <a:pPr algn="ctr"/>
            <a:r>
              <a:rPr lang="en-US" sz="2400" b="1" dirty="0"/>
              <a:t>Important Information for Students entering Grade 12</a:t>
            </a:r>
            <a:endParaRPr lang="en-US" dirty="0"/>
          </a:p>
          <a:p>
            <a:endParaRPr lang="en-US" dirty="0"/>
          </a:p>
          <a:p>
            <a:pPr marL="257175" indent="-257175">
              <a:buAutoNum type="arabicParenR"/>
            </a:pPr>
            <a:endParaRPr lang="en-US" dirty="0"/>
          </a:p>
          <a:p>
            <a:pPr marL="257175" indent="-257175">
              <a:buAutoNum type="arabicParenR"/>
            </a:pPr>
            <a:r>
              <a:rPr lang="en-US" dirty="0"/>
              <a:t>Students interested in taking the IDEA Centre Coop with Mr. Van Beek must contact Mr. Langille</a:t>
            </a:r>
          </a:p>
          <a:p>
            <a:pPr lvl="1"/>
            <a:endParaRPr lang="en-US" dirty="0"/>
          </a:p>
          <a:p>
            <a:pPr marL="257175" indent="-257175">
              <a:buFontTx/>
              <a:buAutoNum type="arabicParenR"/>
            </a:pPr>
            <a:r>
              <a:rPr lang="en-US" dirty="0"/>
              <a:t>Students signing up for Coop 120 are not guaranteed acceptance. An application process, based on attendance marks and behaviour, will take place once course selection has ended.</a:t>
            </a:r>
          </a:p>
          <a:p>
            <a:endParaRPr lang="en-US" dirty="0"/>
          </a:p>
          <a:p>
            <a:pPr marL="257175" indent="-257175">
              <a:buAutoNum type="arabicParenR"/>
            </a:pP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id="{74467218-11AE-4984-9807-163602BDC7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226" y="352316"/>
            <a:ext cx="809003" cy="1035649"/>
          </a:xfrm>
          <a:prstGeom prst="rect">
            <a:avLst/>
          </a:prstGeom>
        </p:spPr>
      </p:pic>
    </p:spTree>
    <p:extLst>
      <p:ext uri="{BB962C8B-B14F-4D97-AF65-F5344CB8AC3E}">
        <p14:creationId xmlns:p14="http://schemas.microsoft.com/office/powerpoint/2010/main" val="347601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E57A-0167-4960-8855-7DBB904D990B}"/>
              </a:ext>
            </a:extLst>
          </p:cNvPr>
          <p:cNvSpPr>
            <a:spLocks noGrp="1"/>
          </p:cNvSpPr>
          <p:nvPr>
            <p:ph type="title"/>
          </p:nvPr>
        </p:nvSpPr>
        <p:spPr/>
        <p:txBody>
          <a:bodyPr/>
          <a:lstStyle/>
          <a:p>
            <a:r>
              <a:rPr lang="en-US" dirty="0"/>
              <a:t>Course Selection Process</a:t>
            </a:r>
          </a:p>
        </p:txBody>
      </p:sp>
      <p:sp>
        <p:nvSpPr>
          <p:cNvPr id="3" name="Content Placeholder 2">
            <a:extLst>
              <a:ext uri="{FF2B5EF4-FFF2-40B4-BE49-F238E27FC236}">
                <a16:creationId xmlns:a16="http://schemas.microsoft.com/office/drawing/2014/main" id="{06BE4F1E-6DCF-4664-AEC0-4DF41DB0FC39}"/>
              </a:ext>
            </a:extLst>
          </p:cNvPr>
          <p:cNvSpPr>
            <a:spLocks noGrp="1"/>
          </p:cNvSpPr>
          <p:nvPr>
            <p:ph idx="1"/>
          </p:nvPr>
        </p:nvSpPr>
        <p:spPr>
          <a:xfrm>
            <a:off x="609599" y="1644396"/>
            <a:ext cx="6347714" cy="4604004"/>
          </a:xfrm>
        </p:spPr>
        <p:txBody>
          <a:bodyPr>
            <a:normAutofit/>
          </a:bodyPr>
          <a:lstStyle/>
          <a:p>
            <a:pPr marL="0" indent="0">
              <a:buNone/>
            </a:pPr>
            <a:endParaRPr lang="en-US" sz="2400" dirty="0"/>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1. Students will fill out a registration form with their homeroom teacher. </a:t>
            </a:r>
          </a:p>
          <a:p>
            <a:pPr marL="0" marR="0" lvl="0" indent="0">
              <a:spcBef>
                <a:spcPts val="0"/>
              </a:spcBef>
              <a:spcAft>
                <a:spcPts val="0"/>
              </a:spcAft>
              <a:buNone/>
            </a:pPr>
            <a:endParaRPr lang="en-US" sz="24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2400" dirty="0">
                <a:latin typeface="Calibri" panose="020F0502020204030204" pitchFamily="34" charset="0"/>
                <a:ea typeface="Times New Roman" panose="02020603050405020304" pitchFamily="18" charset="0"/>
              </a:rPr>
              <a:t>2. P</a:t>
            </a:r>
            <a:r>
              <a:rPr lang="en-US" sz="2400" dirty="0">
                <a:effectLst/>
                <a:latin typeface="Calibri" panose="020F0502020204030204" pitchFamily="34" charset="0"/>
                <a:ea typeface="Times New Roman" panose="02020603050405020304" pitchFamily="18" charset="0"/>
              </a:rPr>
              <a:t>arents/Guardians will sign off on the form and it is to be returned to the homeroom teacher.   </a:t>
            </a:r>
          </a:p>
          <a:p>
            <a:pPr marL="0" marR="0" lvl="0" indent="0">
              <a:spcBef>
                <a:spcPts val="0"/>
              </a:spcBef>
              <a:spcAft>
                <a:spcPts val="0"/>
              </a:spcAft>
              <a:buNone/>
            </a:pPr>
            <a:endParaRPr lang="en-US" sz="24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3. Students use this form to self register online.</a:t>
            </a:r>
          </a:p>
          <a:p>
            <a:pPr marL="0" marR="0" lvl="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indent="0">
              <a:buNone/>
            </a:pPr>
            <a:r>
              <a:rPr lang="en-US" sz="2400" dirty="0">
                <a:effectLst/>
                <a:latin typeface="Calibri" panose="020F0502020204030204" pitchFamily="34" charset="0"/>
                <a:ea typeface="Times New Roman" panose="02020603050405020304" pitchFamily="18" charset="0"/>
              </a:rPr>
              <a:t>4. Guidance will meet with each student and review their form and online registration.  </a:t>
            </a:r>
            <a:endParaRPr lang="en-US" sz="2400" dirty="0"/>
          </a:p>
        </p:txBody>
      </p:sp>
    </p:spTree>
    <p:extLst>
      <p:ext uri="{BB962C8B-B14F-4D97-AF65-F5344CB8AC3E}">
        <p14:creationId xmlns:p14="http://schemas.microsoft.com/office/powerpoint/2010/main" val="373150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a:r>
              <a:rPr lang="en-US" b="1" cap="none"/>
              <a:t>COURSE REQUEST TIMELINE</a:t>
            </a:r>
          </a:p>
        </p:txBody>
      </p:sp>
      <p:sp>
        <p:nvSpPr>
          <p:cNvPr id="41986" name="Rectangle 3"/>
          <p:cNvSpPr>
            <a:spLocks noGrp="1"/>
          </p:cNvSpPr>
          <p:nvPr>
            <p:ph idx="1"/>
          </p:nvPr>
        </p:nvSpPr>
        <p:spPr>
          <a:xfrm>
            <a:off x="609599" y="1445342"/>
            <a:ext cx="6347714" cy="4596021"/>
          </a:xfrm>
        </p:spPr>
        <p:txBody>
          <a:bodyPr>
            <a:normAutofit/>
          </a:bodyPr>
          <a:lstStyle/>
          <a:p>
            <a:pPr marL="0" indent="0">
              <a:buNone/>
            </a:pPr>
            <a:endParaRPr lang="en-US" sz="2400" dirty="0"/>
          </a:p>
          <a:p>
            <a:r>
              <a:rPr lang="en-US" sz="2400" dirty="0">
                <a:solidFill>
                  <a:srgbClr val="000000"/>
                </a:solidFill>
                <a:latin typeface="+mj-lt"/>
              </a:rPr>
              <a:t>Week of March 21</a:t>
            </a:r>
            <a:r>
              <a:rPr lang="en-US" sz="2400" baseline="30000" dirty="0">
                <a:solidFill>
                  <a:srgbClr val="000000"/>
                </a:solidFill>
                <a:latin typeface="+mj-lt"/>
              </a:rPr>
              <a:t>st</a:t>
            </a:r>
            <a:r>
              <a:rPr lang="en-US" sz="2400" dirty="0">
                <a:solidFill>
                  <a:srgbClr val="000000"/>
                </a:solidFill>
                <a:latin typeface="+mj-lt"/>
              </a:rPr>
              <a:t> – Grade 9, 10 &amp; 11 Presentations</a:t>
            </a:r>
          </a:p>
          <a:p>
            <a:r>
              <a:rPr lang="en-US" sz="2400" b="0" i="0" dirty="0">
                <a:solidFill>
                  <a:srgbClr val="000000"/>
                </a:solidFill>
                <a:effectLst/>
                <a:latin typeface="+mj-lt"/>
              </a:rPr>
              <a:t>Friday April 8</a:t>
            </a:r>
            <a:r>
              <a:rPr lang="en-US" sz="2400" b="0" i="0" baseline="30000" dirty="0">
                <a:solidFill>
                  <a:srgbClr val="000000"/>
                </a:solidFill>
                <a:effectLst/>
                <a:latin typeface="+mj-lt"/>
              </a:rPr>
              <a:t>th</a:t>
            </a:r>
            <a:r>
              <a:rPr lang="en-US" sz="2400" b="0" i="0" dirty="0">
                <a:solidFill>
                  <a:srgbClr val="000000"/>
                </a:solidFill>
                <a:effectLst/>
                <a:latin typeface="+mj-lt"/>
              </a:rPr>
              <a:t> – Forms due back to your Homeroom Teacher </a:t>
            </a:r>
          </a:p>
          <a:p>
            <a:r>
              <a:rPr lang="en-US" sz="2400" b="0" i="0" dirty="0">
                <a:solidFill>
                  <a:srgbClr val="000000"/>
                </a:solidFill>
                <a:effectLst/>
                <a:latin typeface="+mj-lt"/>
              </a:rPr>
              <a:t>Monday April 11</a:t>
            </a:r>
            <a:r>
              <a:rPr lang="en-US" sz="2400" b="0" i="0" baseline="30000" dirty="0">
                <a:solidFill>
                  <a:srgbClr val="000000"/>
                </a:solidFill>
                <a:effectLst/>
                <a:latin typeface="+mj-lt"/>
              </a:rPr>
              <a:t>th</a:t>
            </a:r>
            <a:r>
              <a:rPr lang="en-US" sz="2400" b="0" i="0" dirty="0">
                <a:solidFill>
                  <a:srgbClr val="000000"/>
                </a:solidFill>
                <a:effectLst/>
                <a:latin typeface="+mj-lt"/>
              </a:rPr>
              <a:t> – Homeroom Teachers hand in forms to Mrs. Carhart. </a:t>
            </a:r>
          </a:p>
          <a:p>
            <a:r>
              <a:rPr lang="en-US" sz="2400" b="0" i="0" dirty="0">
                <a:solidFill>
                  <a:srgbClr val="000000"/>
                </a:solidFill>
                <a:effectLst/>
                <a:latin typeface="+mj-lt"/>
              </a:rPr>
              <a:t>April/May – Guidance will meet with all current Grade 9, 10 and 11 students to review.  </a:t>
            </a:r>
          </a:p>
          <a:p>
            <a:pPr lvl="8" algn="ctr">
              <a:buClr>
                <a:schemeClr val="folHlink"/>
              </a:buClr>
              <a:buFont typeface="Wingdings" pitchFamily="2" charset="2"/>
              <a:buChar char="Ø"/>
            </a:pPr>
            <a:endParaRPr lang="en-US" sz="3400" dirty="0"/>
          </a:p>
          <a:p>
            <a:pPr>
              <a:buFont typeface="Wingdings" pitchFamily="2" charset="2"/>
              <a:buNone/>
            </a:pPr>
            <a:endParaRPr lang="en-US" sz="4400"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C4B04A-9E9A-43F3-89F9-25DD6FE3F518}"/>
              </a:ext>
            </a:extLst>
          </p:cNvPr>
          <p:cNvPicPr>
            <a:picLocks noChangeAspect="1"/>
          </p:cNvPicPr>
          <p:nvPr/>
        </p:nvPicPr>
        <p:blipFill>
          <a:blip r:embed="rId2"/>
          <a:stretch>
            <a:fillRect/>
          </a:stretch>
        </p:blipFill>
        <p:spPr>
          <a:xfrm>
            <a:off x="3513407" y="1210257"/>
            <a:ext cx="5407734" cy="4131070"/>
          </a:xfrm>
          <a:prstGeom prst="rect">
            <a:avLst/>
          </a:prstGeom>
        </p:spPr>
      </p:pic>
      <p:sp>
        <p:nvSpPr>
          <p:cNvPr id="3" name="TextBox 2">
            <a:extLst>
              <a:ext uri="{FF2B5EF4-FFF2-40B4-BE49-F238E27FC236}">
                <a16:creationId xmlns:a16="http://schemas.microsoft.com/office/drawing/2014/main" id="{DEC12820-F20E-430C-BEDE-DCEAAE669478}"/>
              </a:ext>
            </a:extLst>
          </p:cNvPr>
          <p:cNvSpPr txBox="1"/>
          <p:nvPr/>
        </p:nvSpPr>
        <p:spPr>
          <a:xfrm>
            <a:off x="590844" y="2988506"/>
            <a:ext cx="3302390" cy="1915909"/>
          </a:xfrm>
          <a:prstGeom prst="rect">
            <a:avLst/>
          </a:prstGeom>
          <a:noFill/>
        </p:spPr>
        <p:txBody>
          <a:bodyPr wrap="square" rtlCol="0">
            <a:spAutoFit/>
          </a:bodyPr>
          <a:lstStyle/>
          <a:p>
            <a:r>
              <a:rPr lang="en-US" b="1" dirty="0"/>
              <a:t>Step 1</a:t>
            </a:r>
          </a:p>
          <a:p>
            <a:endParaRPr lang="en-US" b="1" dirty="0"/>
          </a:p>
          <a:p>
            <a:r>
              <a:rPr lang="en-US" b="1" dirty="0"/>
              <a:t>Sign into PowerSchool with your student’s username and password.</a:t>
            </a:r>
          </a:p>
          <a:p>
            <a:endParaRPr lang="en-US" b="1" dirty="0"/>
          </a:p>
          <a:p>
            <a:r>
              <a:rPr lang="en-CA" sz="1050" b="1" dirty="0"/>
              <a:t>https://sisasds.nbed.nb.ca/public/home.html</a:t>
            </a:r>
          </a:p>
        </p:txBody>
      </p:sp>
      <p:pic>
        <p:nvPicPr>
          <p:cNvPr id="5" name="Picture 4" descr="A close up of a sign&#10;&#10;Description automatically generated">
            <a:extLst>
              <a:ext uri="{FF2B5EF4-FFF2-40B4-BE49-F238E27FC236}">
                <a16:creationId xmlns:a16="http://schemas.microsoft.com/office/drawing/2014/main" id="{52EE0392-38C7-47BC-81B5-BDD69B7DE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84" y="1210258"/>
            <a:ext cx="1285805" cy="1646030"/>
          </a:xfrm>
          <a:prstGeom prst="rect">
            <a:avLst/>
          </a:prstGeom>
        </p:spPr>
      </p:pic>
    </p:spTree>
    <p:extLst>
      <p:ext uri="{BB962C8B-B14F-4D97-AF65-F5344CB8AC3E}">
        <p14:creationId xmlns:p14="http://schemas.microsoft.com/office/powerpoint/2010/main" val="229604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1"/>
            <a:ext cx="7467600" cy="487362"/>
          </a:xfrm>
        </p:spPr>
        <p:txBody>
          <a:bodyPr>
            <a:normAutofit fontScale="90000"/>
          </a:bodyPr>
          <a:lstStyle/>
          <a:p>
            <a:pPr eaLnBrk="1" fontAlgn="auto" hangingPunct="1">
              <a:spcAft>
                <a:spcPts val="0"/>
              </a:spcAft>
              <a:defRPr/>
            </a:pPr>
            <a:r>
              <a:rPr lang="en-US" dirty="0"/>
              <a:t>Courses required for Graduation</a:t>
            </a:r>
          </a:p>
        </p:txBody>
      </p:sp>
      <p:sp>
        <p:nvSpPr>
          <p:cNvPr id="36866" name="Content Placeholder 3"/>
          <p:cNvSpPr>
            <a:spLocks noGrp="1"/>
          </p:cNvSpPr>
          <p:nvPr>
            <p:ph sz="half" idx="1"/>
          </p:nvPr>
        </p:nvSpPr>
        <p:spPr>
          <a:xfrm>
            <a:off x="457200" y="381000"/>
            <a:ext cx="8001000" cy="6096000"/>
          </a:xfrm>
        </p:spPr>
        <p:txBody>
          <a:bodyPr/>
          <a:lstStyle/>
          <a:p>
            <a:pPr eaLnBrk="1" hangingPunct="1"/>
            <a:endParaRPr lang="en-US" sz="1800" dirty="0"/>
          </a:p>
          <a:p>
            <a:pPr eaLnBrk="1" hangingPunct="1"/>
            <a:r>
              <a:rPr lang="en-US" sz="1800" dirty="0"/>
              <a:t>English 11 </a:t>
            </a:r>
            <a:r>
              <a:rPr lang="en-US" sz="1800" dirty="0">
                <a:solidFill>
                  <a:srgbClr val="FF0000"/>
                </a:solidFill>
              </a:rPr>
              <a:t>(2 credits, one each semester) </a:t>
            </a:r>
            <a:endParaRPr lang="en-US" dirty="0">
              <a:solidFill>
                <a:srgbClr val="FF0000"/>
              </a:solidFill>
            </a:endParaRPr>
          </a:p>
          <a:p>
            <a:pPr eaLnBrk="1" hangingPunct="1"/>
            <a:r>
              <a:rPr lang="en-US" sz="1800" dirty="0"/>
              <a:t>English 12 </a:t>
            </a:r>
            <a:r>
              <a:rPr lang="en-US" sz="1800" dirty="0">
                <a:solidFill>
                  <a:srgbClr val="FF0000"/>
                </a:solidFill>
              </a:rPr>
              <a:t>(one semester)</a:t>
            </a:r>
          </a:p>
          <a:p>
            <a:pPr eaLnBrk="1" hangingPunct="1"/>
            <a:r>
              <a:rPr lang="en-US" sz="1800" dirty="0"/>
              <a:t>2 </a:t>
            </a:r>
            <a:r>
              <a:rPr lang="en-US" sz="1800" dirty="0" err="1"/>
              <a:t>Maths</a:t>
            </a:r>
            <a:r>
              <a:rPr lang="en-US" sz="1800" dirty="0"/>
              <a:t> </a:t>
            </a:r>
          </a:p>
          <a:p>
            <a:pPr eaLnBrk="1" hangingPunct="1"/>
            <a:r>
              <a:rPr lang="en-US" sz="1800" dirty="0"/>
              <a:t>1 Modern History</a:t>
            </a:r>
          </a:p>
          <a:p>
            <a:pPr eaLnBrk="1" hangingPunct="1"/>
            <a:r>
              <a:rPr lang="en-US" sz="1800" dirty="0"/>
              <a:t>1 Science </a:t>
            </a:r>
          </a:p>
          <a:p>
            <a:pPr eaLnBrk="1" hangingPunct="1"/>
            <a:r>
              <a:rPr lang="en-US" sz="1800" dirty="0"/>
              <a:t>1 Fine Arts/Life Role </a:t>
            </a:r>
          </a:p>
          <a:p>
            <a:pPr eaLnBrk="1" hangingPunct="1"/>
            <a:r>
              <a:rPr lang="en-US" sz="1800" dirty="0"/>
              <a:t>	______________</a:t>
            </a:r>
          </a:p>
          <a:p>
            <a:pPr eaLnBrk="1" hangingPunct="1">
              <a:buFont typeface="Wingdings" pitchFamily="2" charset="2"/>
              <a:buNone/>
            </a:pPr>
            <a:r>
              <a:rPr lang="en-US" sz="1800" dirty="0"/>
              <a:t>	</a:t>
            </a:r>
            <a:r>
              <a:rPr lang="en-US" sz="1800" b="1" dirty="0"/>
              <a:t>8 COMPULSORY CREDITS</a:t>
            </a:r>
          </a:p>
          <a:p>
            <a:pPr eaLnBrk="1" hangingPunct="1">
              <a:buFont typeface="Wingdings" pitchFamily="2" charset="2"/>
              <a:buNone/>
            </a:pPr>
            <a:r>
              <a:rPr lang="en-US" sz="1800" b="1" dirty="0"/>
              <a:t>	+10 OPTIONS</a:t>
            </a:r>
          </a:p>
          <a:p>
            <a:pPr eaLnBrk="1" hangingPunct="1">
              <a:buFont typeface="Wingdings" pitchFamily="2" charset="2"/>
              <a:buNone/>
            </a:pPr>
            <a:r>
              <a:rPr lang="en-US" sz="1800" b="1" dirty="0"/>
              <a:t>	_____________</a:t>
            </a:r>
          </a:p>
          <a:p>
            <a:pPr eaLnBrk="1" hangingPunct="1">
              <a:buFont typeface="Wingdings" pitchFamily="2" charset="2"/>
              <a:buNone/>
            </a:pPr>
            <a:r>
              <a:rPr lang="en-US" sz="1800" b="1" dirty="0"/>
              <a:t>	18 TOTAL</a:t>
            </a:r>
          </a:p>
          <a:p>
            <a:pPr eaLnBrk="1" hangingPunct="1">
              <a:buFont typeface="Wingdings" pitchFamily="2" charset="2"/>
              <a:buNone/>
            </a:pPr>
            <a:r>
              <a:rPr lang="en-US" sz="1800" dirty="0"/>
              <a:t>• 5 Credits must be at the Grade 12 Level</a:t>
            </a:r>
          </a:p>
          <a:p>
            <a:pPr eaLnBrk="1" hangingPunct="1">
              <a:buFont typeface="Wingdings" pitchFamily="2" charset="2"/>
              <a:buNone/>
            </a:pPr>
            <a:r>
              <a:rPr lang="en-US" sz="1800" dirty="0"/>
              <a:t>• Must Pass English Language Proficiency Assessment</a:t>
            </a:r>
          </a:p>
          <a:p>
            <a:pPr eaLnBrk="1" hangingPunct="1">
              <a:buFont typeface="Wingdings" pitchFamily="2" charset="2"/>
              <a:buNone/>
            </a:pPr>
            <a:r>
              <a:rPr lang="en-US" sz="1800" dirty="0"/>
              <a:t>• Students may only count 2 Local Option courses toward graduation.</a:t>
            </a:r>
          </a:p>
          <a:p>
            <a:pPr eaLnBrk="1" hangingPunct="1">
              <a:buFont typeface="Wingdings" pitchFamily="2" charset="2"/>
              <a:buNone/>
            </a:pPr>
            <a:endParaRPr lang="en-US" sz="1800" dirty="0"/>
          </a:p>
          <a:p>
            <a:pPr eaLnBrk="1" hangingPunct="1">
              <a:buFont typeface="Wingdings" pitchFamily="2" charset="2"/>
              <a:buNone/>
            </a:pPr>
            <a:endParaRPr lang="en-US" sz="1800"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B72D0-B7A0-4290-9A7A-CCA5F03E72CF}"/>
              </a:ext>
            </a:extLst>
          </p:cNvPr>
          <p:cNvSpPr txBox="1"/>
          <p:nvPr/>
        </p:nvSpPr>
        <p:spPr>
          <a:xfrm>
            <a:off x="327073" y="2460967"/>
            <a:ext cx="3228536" cy="1938992"/>
          </a:xfrm>
          <a:prstGeom prst="rect">
            <a:avLst/>
          </a:prstGeom>
          <a:noFill/>
        </p:spPr>
        <p:txBody>
          <a:bodyPr wrap="square" rtlCol="0">
            <a:spAutoFit/>
          </a:bodyPr>
          <a:lstStyle/>
          <a:p>
            <a:pPr defTabSz="685800"/>
            <a:r>
              <a:rPr lang="en-CA" sz="2400" b="1">
                <a:solidFill>
                  <a:prstClr val="black"/>
                </a:solidFill>
              </a:rPr>
              <a:t>Step 2</a:t>
            </a:r>
          </a:p>
          <a:p>
            <a:pPr defTabSz="685800"/>
            <a:endParaRPr lang="en-CA" sz="2400" b="1">
              <a:solidFill>
                <a:prstClr val="black"/>
              </a:solidFill>
            </a:endParaRPr>
          </a:p>
          <a:p>
            <a:pPr defTabSz="685800"/>
            <a:r>
              <a:rPr lang="en-CA" sz="2400" b="1">
                <a:solidFill>
                  <a:prstClr val="black"/>
                </a:solidFill>
              </a:rPr>
              <a:t>Click on ARROW on the top left side to access the menu.</a:t>
            </a:r>
            <a:endParaRPr lang="en-CA" sz="2400" b="1" dirty="0">
              <a:solidFill>
                <a:prstClr val="black"/>
              </a:solidFill>
            </a:endParaRPr>
          </a:p>
        </p:txBody>
      </p:sp>
      <p:pic>
        <p:nvPicPr>
          <p:cNvPr id="4" name="Picture 3">
            <a:extLst>
              <a:ext uri="{FF2B5EF4-FFF2-40B4-BE49-F238E27FC236}">
                <a16:creationId xmlns:a16="http://schemas.microsoft.com/office/drawing/2014/main" id="{10E749E9-F244-4C06-BA73-5F9E85740047}"/>
              </a:ext>
            </a:extLst>
          </p:cNvPr>
          <p:cNvPicPr>
            <a:picLocks noChangeAspect="1"/>
          </p:cNvPicPr>
          <p:nvPr/>
        </p:nvPicPr>
        <p:blipFill>
          <a:blip r:embed="rId2"/>
          <a:stretch>
            <a:fillRect/>
          </a:stretch>
        </p:blipFill>
        <p:spPr>
          <a:xfrm>
            <a:off x="5447828" y="2706110"/>
            <a:ext cx="1922921" cy="1612772"/>
          </a:xfrm>
          <a:prstGeom prst="rect">
            <a:avLst/>
          </a:prstGeom>
        </p:spPr>
      </p:pic>
      <p:sp>
        <p:nvSpPr>
          <p:cNvPr id="5" name="Arrow: Down 4">
            <a:extLst>
              <a:ext uri="{FF2B5EF4-FFF2-40B4-BE49-F238E27FC236}">
                <a16:creationId xmlns:a16="http://schemas.microsoft.com/office/drawing/2014/main" id="{96DDCC7A-D06D-40F4-A901-98BFD2CA6075}"/>
              </a:ext>
            </a:extLst>
          </p:cNvPr>
          <p:cNvSpPr/>
          <p:nvPr/>
        </p:nvSpPr>
        <p:spPr>
          <a:xfrm rot="18888070">
            <a:off x="4967080" y="2926244"/>
            <a:ext cx="363474" cy="73380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4C6CB8DB-F694-46DB-A33A-8D7717EE5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074" y="1078707"/>
            <a:ext cx="819553" cy="1049155"/>
          </a:xfrm>
          <a:prstGeom prst="rect">
            <a:avLst/>
          </a:prstGeom>
        </p:spPr>
      </p:pic>
    </p:spTree>
    <p:extLst>
      <p:ext uri="{BB962C8B-B14F-4D97-AF65-F5344CB8AC3E}">
        <p14:creationId xmlns:p14="http://schemas.microsoft.com/office/powerpoint/2010/main" val="84627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F13B09-C5C5-4981-9A2C-DF766BD49B03}"/>
              </a:ext>
            </a:extLst>
          </p:cNvPr>
          <p:cNvSpPr txBox="1"/>
          <p:nvPr/>
        </p:nvSpPr>
        <p:spPr>
          <a:xfrm>
            <a:off x="457201" y="2965450"/>
            <a:ext cx="2125133" cy="1938992"/>
          </a:xfrm>
          <a:prstGeom prst="rect">
            <a:avLst/>
          </a:prstGeom>
          <a:noFill/>
        </p:spPr>
        <p:txBody>
          <a:bodyPr wrap="square" rtlCol="0">
            <a:spAutoFit/>
          </a:bodyPr>
          <a:lstStyle/>
          <a:p>
            <a:pPr defTabSz="685800"/>
            <a:r>
              <a:rPr lang="en-CA" sz="2400" b="1">
                <a:solidFill>
                  <a:prstClr val="black"/>
                </a:solidFill>
              </a:rPr>
              <a:t>Step 3</a:t>
            </a:r>
          </a:p>
          <a:p>
            <a:pPr defTabSz="685800"/>
            <a:endParaRPr lang="en-CA" sz="2400" b="1">
              <a:solidFill>
                <a:prstClr val="black"/>
              </a:solidFill>
            </a:endParaRPr>
          </a:p>
          <a:p>
            <a:pPr defTabSz="685800"/>
            <a:r>
              <a:rPr lang="en-CA" sz="2400" b="1">
                <a:solidFill>
                  <a:prstClr val="black"/>
                </a:solidFill>
              </a:rPr>
              <a:t>Choose</a:t>
            </a:r>
          </a:p>
          <a:p>
            <a:pPr defTabSz="685800"/>
            <a:r>
              <a:rPr lang="en-CA" sz="2400" b="1">
                <a:solidFill>
                  <a:prstClr val="black"/>
                </a:solidFill>
              </a:rPr>
              <a:t>Class Registration</a:t>
            </a:r>
            <a:endParaRPr lang="en-CA" sz="2400" b="1" dirty="0">
              <a:solidFill>
                <a:prstClr val="black"/>
              </a:solidFill>
            </a:endParaRPr>
          </a:p>
        </p:txBody>
      </p:sp>
      <p:pic>
        <p:nvPicPr>
          <p:cNvPr id="4" name="Picture 3">
            <a:extLst>
              <a:ext uri="{FF2B5EF4-FFF2-40B4-BE49-F238E27FC236}">
                <a16:creationId xmlns:a16="http://schemas.microsoft.com/office/drawing/2014/main" id="{7AFFE27E-7CDB-4202-AEAE-3EFA764DE6EF}"/>
              </a:ext>
            </a:extLst>
          </p:cNvPr>
          <p:cNvPicPr>
            <a:picLocks noChangeAspect="1"/>
          </p:cNvPicPr>
          <p:nvPr/>
        </p:nvPicPr>
        <p:blipFill>
          <a:blip r:embed="rId2"/>
          <a:stretch>
            <a:fillRect/>
          </a:stretch>
        </p:blipFill>
        <p:spPr>
          <a:xfrm>
            <a:off x="4729554" y="1357313"/>
            <a:ext cx="2371725" cy="4143375"/>
          </a:xfrm>
          <a:prstGeom prst="rect">
            <a:avLst/>
          </a:prstGeom>
        </p:spPr>
      </p:pic>
      <p:sp>
        <p:nvSpPr>
          <p:cNvPr id="5" name="Arrow: Right 4">
            <a:extLst>
              <a:ext uri="{FF2B5EF4-FFF2-40B4-BE49-F238E27FC236}">
                <a16:creationId xmlns:a16="http://schemas.microsoft.com/office/drawing/2014/main" id="{EDC89E55-D31A-47D5-A446-E4904D12DCF2}"/>
              </a:ext>
            </a:extLst>
          </p:cNvPr>
          <p:cNvSpPr/>
          <p:nvPr/>
        </p:nvSpPr>
        <p:spPr>
          <a:xfrm>
            <a:off x="3902615" y="3681180"/>
            <a:ext cx="733806" cy="3634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7" name="Picture 6" descr="A close up of a sign&#10;&#10;Description automatically generated">
            <a:extLst>
              <a:ext uri="{FF2B5EF4-FFF2-40B4-BE49-F238E27FC236}">
                <a16:creationId xmlns:a16="http://schemas.microsoft.com/office/drawing/2014/main" id="{34E52457-9B9D-4743-8A65-AEB4962D9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90" y="1002507"/>
            <a:ext cx="938477" cy="1201397"/>
          </a:xfrm>
          <a:prstGeom prst="rect">
            <a:avLst/>
          </a:prstGeom>
        </p:spPr>
      </p:pic>
    </p:spTree>
    <p:extLst>
      <p:ext uri="{BB962C8B-B14F-4D97-AF65-F5344CB8AC3E}">
        <p14:creationId xmlns:p14="http://schemas.microsoft.com/office/powerpoint/2010/main" val="103023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415F60-745D-47BC-87A7-24AC934D625D}"/>
              </a:ext>
            </a:extLst>
          </p:cNvPr>
          <p:cNvSpPr txBox="1"/>
          <p:nvPr/>
        </p:nvSpPr>
        <p:spPr>
          <a:xfrm>
            <a:off x="228600" y="2084917"/>
            <a:ext cx="1718733" cy="4524315"/>
          </a:xfrm>
          <a:prstGeom prst="rect">
            <a:avLst/>
          </a:prstGeom>
          <a:noFill/>
        </p:spPr>
        <p:txBody>
          <a:bodyPr wrap="square" rtlCol="0">
            <a:spAutoFit/>
          </a:bodyPr>
          <a:lstStyle/>
          <a:p>
            <a:pPr defTabSz="685800"/>
            <a:r>
              <a:rPr lang="en-CA" sz="2400" b="1">
                <a:solidFill>
                  <a:prstClr val="black"/>
                </a:solidFill>
              </a:rPr>
              <a:t>A menu will</a:t>
            </a:r>
          </a:p>
          <a:p>
            <a:pPr defTabSz="685800"/>
            <a:r>
              <a:rPr lang="en-CA" sz="2400" b="1">
                <a:solidFill>
                  <a:prstClr val="black"/>
                </a:solidFill>
              </a:rPr>
              <a:t>appear.</a:t>
            </a:r>
          </a:p>
          <a:p>
            <a:pPr defTabSz="685800"/>
            <a:endParaRPr lang="en-CA" sz="2400" b="1">
              <a:solidFill>
                <a:prstClr val="black"/>
              </a:solidFill>
            </a:endParaRPr>
          </a:p>
          <a:p>
            <a:pPr defTabSz="685800"/>
            <a:r>
              <a:rPr lang="en-CA" sz="2400" b="1">
                <a:solidFill>
                  <a:prstClr val="black"/>
                </a:solidFill>
              </a:rPr>
              <a:t>It will be grouped similar to what is on the course registration sheet.</a:t>
            </a:r>
            <a:endParaRPr lang="en-CA" sz="2400" b="1" dirty="0">
              <a:solidFill>
                <a:prstClr val="black"/>
              </a:solidFill>
            </a:endParaRPr>
          </a:p>
        </p:txBody>
      </p:sp>
      <p:pic>
        <p:nvPicPr>
          <p:cNvPr id="4" name="Picture 3" descr="A close up of a sign&#10;&#10;Description automatically generated">
            <a:extLst>
              <a:ext uri="{FF2B5EF4-FFF2-40B4-BE49-F238E27FC236}">
                <a16:creationId xmlns:a16="http://schemas.microsoft.com/office/drawing/2014/main" id="{3C441F66-4F61-4A24-B59E-CC620756E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257" y="1078706"/>
            <a:ext cx="739710" cy="946944"/>
          </a:xfrm>
          <a:prstGeom prst="rect">
            <a:avLst/>
          </a:prstGeom>
        </p:spPr>
      </p:pic>
      <p:pic>
        <p:nvPicPr>
          <p:cNvPr id="5" name="Picture 4">
            <a:extLst>
              <a:ext uri="{FF2B5EF4-FFF2-40B4-BE49-F238E27FC236}">
                <a16:creationId xmlns:a16="http://schemas.microsoft.com/office/drawing/2014/main" id="{36BDDD47-ED94-4A08-8864-70EAE4ACF98F}"/>
              </a:ext>
            </a:extLst>
          </p:cNvPr>
          <p:cNvPicPr>
            <a:picLocks noChangeAspect="1"/>
          </p:cNvPicPr>
          <p:nvPr/>
        </p:nvPicPr>
        <p:blipFill>
          <a:blip r:embed="rId3"/>
          <a:stretch>
            <a:fillRect/>
          </a:stretch>
        </p:blipFill>
        <p:spPr>
          <a:xfrm>
            <a:off x="1947333" y="1466662"/>
            <a:ext cx="7196667" cy="3924677"/>
          </a:xfrm>
          <a:prstGeom prst="rect">
            <a:avLst/>
          </a:prstGeom>
        </p:spPr>
      </p:pic>
    </p:spTree>
    <p:extLst>
      <p:ext uri="{BB962C8B-B14F-4D97-AF65-F5344CB8AC3E}">
        <p14:creationId xmlns:p14="http://schemas.microsoft.com/office/powerpoint/2010/main" val="301805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025" y="1371460"/>
            <a:ext cx="6205610" cy="1200329"/>
          </a:xfrm>
          <a:prstGeom prst="rect">
            <a:avLst/>
          </a:prstGeom>
          <a:noFill/>
        </p:spPr>
        <p:txBody>
          <a:bodyPr wrap="square" rtlCol="0">
            <a:spAutoFit/>
          </a:bodyPr>
          <a:lstStyle/>
          <a:p>
            <a:r>
              <a:rPr lang="en-CA" sz="2400" b="1" dirty="0"/>
              <a:t>Step 4  ----  Click on the Pencil (edit button). It will bring up the selection screen.</a:t>
            </a:r>
          </a:p>
        </p:txBody>
      </p:sp>
      <p:pic>
        <p:nvPicPr>
          <p:cNvPr id="8" name="Picture 7">
            <a:extLst>
              <a:ext uri="{FF2B5EF4-FFF2-40B4-BE49-F238E27FC236}">
                <a16:creationId xmlns:a16="http://schemas.microsoft.com/office/drawing/2014/main" id="{0650EC94-9BCD-47B4-A2D6-A8D1FB7DEFA6}"/>
              </a:ext>
            </a:extLst>
          </p:cNvPr>
          <p:cNvPicPr>
            <a:picLocks noChangeAspect="1"/>
          </p:cNvPicPr>
          <p:nvPr/>
        </p:nvPicPr>
        <p:blipFill rotWithShape="1">
          <a:blip r:embed="rId2"/>
          <a:srcRect t="12300" b="-24569"/>
          <a:stretch/>
        </p:blipFill>
        <p:spPr>
          <a:xfrm>
            <a:off x="3929933" y="2438920"/>
            <a:ext cx="3585380" cy="1616252"/>
          </a:xfrm>
          <a:prstGeom prst="rect">
            <a:avLst/>
          </a:prstGeom>
        </p:spPr>
      </p:pic>
      <p:sp>
        <p:nvSpPr>
          <p:cNvPr id="9" name="Right Arrow 2">
            <a:extLst>
              <a:ext uri="{FF2B5EF4-FFF2-40B4-BE49-F238E27FC236}">
                <a16:creationId xmlns:a16="http://schemas.microsoft.com/office/drawing/2014/main" id="{F3F34FFC-B493-4B6C-A536-0DCD3E8D0570}"/>
              </a:ext>
            </a:extLst>
          </p:cNvPr>
          <p:cNvSpPr/>
          <p:nvPr/>
        </p:nvSpPr>
        <p:spPr>
          <a:xfrm rot="2937334">
            <a:off x="6209338" y="2444074"/>
            <a:ext cx="676130" cy="315284"/>
          </a:xfrm>
          <a:prstGeom prst="right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7" name="Right Arrow 2">
            <a:extLst>
              <a:ext uri="{FF2B5EF4-FFF2-40B4-BE49-F238E27FC236}">
                <a16:creationId xmlns:a16="http://schemas.microsoft.com/office/drawing/2014/main" id="{0D70AFD8-757B-466E-ADF8-074ABEBC14AF}"/>
              </a:ext>
            </a:extLst>
          </p:cNvPr>
          <p:cNvSpPr/>
          <p:nvPr/>
        </p:nvSpPr>
        <p:spPr>
          <a:xfrm rot="2168319">
            <a:off x="7655970" y="4390525"/>
            <a:ext cx="676130" cy="31528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5" name="Picture 4" descr="A close up of a sign&#10;&#10;Description automatically generated">
            <a:extLst>
              <a:ext uri="{FF2B5EF4-FFF2-40B4-BE49-F238E27FC236}">
                <a16:creationId xmlns:a16="http://schemas.microsoft.com/office/drawing/2014/main" id="{B0527903-768F-4F33-B2CC-A03E8752A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37" y="1078707"/>
            <a:ext cx="725363" cy="928577"/>
          </a:xfrm>
          <a:prstGeom prst="rect">
            <a:avLst/>
          </a:prstGeom>
        </p:spPr>
      </p:pic>
      <p:pic>
        <p:nvPicPr>
          <p:cNvPr id="11" name="Picture 10">
            <a:extLst>
              <a:ext uri="{FF2B5EF4-FFF2-40B4-BE49-F238E27FC236}">
                <a16:creationId xmlns:a16="http://schemas.microsoft.com/office/drawing/2014/main" id="{0DBD080E-8CC6-4F37-9E3B-13DD8BF2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37" y="4829224"/>
            <a:ext cx="8066420" cy="657317"/>
          </a:xfrm>
          <a:prstGeom prst="rect">
            <a:avLst/>
          </a:prstGeom>
        </p:spPr>
      </p:pic>
    </p:spTree>
    <p:extLst>
      <p:ext uri="{BB962C8B-B14F-4D97-AF65-F5344CB8AC3E}">
        <p14:creationId xmlns:p14="http://schemas.microsoft.com/office/powerpoint/2010/main" val="2514067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42" y="2008413"/>
            <a:ext cx="2514644" cy="3416320"/>
          </a:xfrm>
          <a:prstGeom prst="rect">
            <a:avLst/>
          </a:prstGeom>
          <a:noFill/>
        </p:spPr>
        <p:txBody>
          <a:bodyPr wrap="square" rtlCol="0">
            <a:spAutoFit/>
          </a:bodyPr>
          <a:lstStyle/>
          <a:p>
            <a:r>
              <a:rPr lang="en-CA" sz="2400" b="1" dirty="0"/>
              <a:t>Step 5</a:t>
            </a:r>
          </a:p>
          <a:p>
            <a:endParaRPr lang="en-CA" sz="2400" b="1" dirty="0"/>
          </a:p>
          <a:p>
            <a:r>
              <a:rPr lang="en-CA" sz="2400" b="1" dirty="0"/>
              <a:t>Students will</a:t>
            </a:r>
          </a:p>
          <a:p>
            <a:r>
              <a:rPr lang="en-CA" sz="2400" b="1" dirty="0"/>
              <a:t>select courses.</a:t>
            </a:r>
          </a:p>
          <a:p>
            <a:endParaRPr lang="en-CA" sz="2400" b="1" dirty="0"/>
          </a:p>
          <a:p>
            <a:r>
              <a:rPr lang="en-CA" sz="2400" b="1" dirty="0"/>
              <a:t>Follow instructions at the top of </a:t>
            </a:r>
            <a:r>
              <a:rPr lang="en-CA" sz="2400" b="1"/>
              <a:t>each category.</a:t>
            </a:r>
            <a:endParaRPr lang="en-CA" sz="2400" b="1" dirty="0"/>
          </a:p>
        </p:txBody>
      </p:sp>
      <p:pic>
        <p:nvPicPr>
          <p:cNvPr id="3" name="Picture 2" descr="A close up of a sign&#10;&#10;Description automatically generated">
            <a:extLst>
              <a:ext uri="{FF2B5EF4-FFF2-40B4-BE49-F238E27FC236}">
                <a16:creationId xmlns:a16="http://schemas.microsoft.com/office/drawing/2014/main" id="{7806D164-5FFA-4252-AF87-5DA4FC71F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42" y="943240"/>
            <a:ext cx="921544" cy="117971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7806ADE-84DC-4E36-B519-B7B248DCB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551" y="1802385"/>
            <a:ext cx="4515480" cy="3422334"/>
          </a:xfrm>
          <a:prstGeom prst="rect">
            <a:avLst/>
          </a:prstGeom>
        </p:spPr>
      </p:pic>
      <p:sp>
        <p:nvSpPr>
          <p:cNvPr id="8" name="Right Arrow 2">
            <a:extLst>
              <a:ext uri="{FF2B5EF4-FFF2-40B4-BE49-F238E27FC236}">
                <a16:creationId xmlns:a16="http://schemas.microsoft.com/office/drawing/2014/main" id="{17CC9558-6ED1-47A0-8A59-F8215918452A}"/>
              </a:ext>
            </a:extLst>
          </p:cNvPr>
          <p:cNvSpPr/>
          <p:nvPr/>
        </p:nvSpPr>
        <p:spPr>
          <a:xfrm rot="963719">
            <a:off x="3405667" y="3373248"/>
            <a:ext cx="705500" cy="28060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77261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4456" y="3903482"/>
            <a:ext cx="6415088" cy="1414463"/>
          </a:xfrm>
          <a:prstGeom prst="rect">
            <a:avLst/>
          </a:prstGeom>
        </p:spPr>
      </p:pic>
      <p:sp>
        <p:nvSpPr>
          <p:cNvPr id="3" name="Right Arrow 2"/>
          <p:cNvSpPr/>
          <p:nvPr/>
        </p:nvSpPr>
        <p:spPr>
          <a:xfrm rot="17468896">
            <a:off x="6895871" y="5387406"/>
            <a:ext cx="740225" cy="39412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4" name="TextBox 3"/>
          <p:cNvSpPr txBox="1"/>
          <p:nvPr/>
        </p:nvSpPr>
        <p:spPr>
          <a:xfrm>
            <a:off x="1785819" y="1164785"/>
            <a:ext cx="5797485" cy="2677656"/>
          </a:xfrm>
          <a:prstGeom prst="rect">
            <a:avLst/>
          </a:prstGeom>
          <a:noFill/>
        </p:spPr>
        <p:txBody>
          <a:bodyPr wrap="square" rtlCol="0">
            <a:spAutoFit/>
          </a:bodyPr>
          <a:lstStyle/>
          <a:p>
            <a:r>
              <a:rPr lang="en-CA" sz="2400" b="1" dirty="0"/>
              <a:t>Step 6</a:t>
            </a:r>
          </a:p>
          <a:p>
            <a:endParaRPr lang="en-CA" sz="2400" b="1" dirty="0"/>
          </a:p>
          <a:p>
            <a:r>
              <a:rPr lang="en-CA" sz="2400" b="1" dirty="0"/>
              <a:t>As you finish each grouping, click okay at the end for the course to be listed as a choice. </a:t>
            </a:r>
          </a:p>
          <a:p>
            <a:endParaRPr lang="en-CA" sz="2400" b="1" dirty="0"/>
          </a:p>
          <a:p>
            <a:r>
              <a:rPr lang="en-CA" sz="2400" b="1" dirty="0">
                <a:solidFill>
                  <a:srgbClr val="FF0000"/>
                </a:solidFill>
              </a:rPr>
              <a:t>(You MUST hit Okay)</a:t>
            </a:r>
          </a:p>
        </p:txBody>
      </p:sp>
      <p:pic>
        <p:nvPicPr>
          <p:cNvPr id="7" name="Picture 6" descr="A close up of a sign&#10;&#10;Description automatically generated">
            <a:extLst>
              <a:ext uri="{FF2B5EF4-FFF2-40B4-BE49-F238E27FC236}">
                <a16:creationId xmlns:a16="http://schemas.microsoft.com/office/drawing/2014/main" id="{E2566624-9ED1-4C48-9C98-E3777517A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23" y="1019440"/>
            <a:ext cx="832303" cy="1065477"/>
          </a:xfrm>
          <a:prstGeom prst="rect">
            <a:avLst/>
          </a:prstGeom>
        </p:spPr>
      </p:pic>
    </p:spTree>
    <p:extLst>
      <p:ext uri="{BB962C8B-B14F-4D97-AF65-F5344CB8AC3E}">
        <p14:creationId xmlns:p14="http://schemas.microsoft.com/office/powerpoint/2010/main" val="128477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4237" y="1500629"/>
            <a:ext cx="6723668" cy="1938992"/>
          </a:xfrm>
          <a:prstGeom prst="rect">
            <a:avLst/>
          </a:prstGeom>
          <a:noFill/>
        </p:spPr>
        <p:txBody>
          <a:bodyPr wrap="square" rtlCol="0">
            <a:spAutoFit/>
          </a:bodyPr>
          <a:lstStyle/>
          <a:p>
            <a:r>
              <a:rPr lang="en-CA" sz="2400" b="1" dirty="0"/>
              <a:t>A box will  then appear with the selected choice.</a:t>
            </a:r>
          </a:p>
          <a:p>
            <a:endParaRPr lang="en-CA" sz="2400" b="1" dirty="0"/>
          </a:p>
          <a:p>
            <a:r>
              <a:rPr lang="en-CA" sz="2400" b="1" dirty="0"/>
              <a:t>Students should work through each grouping as required/desired.</a:t>
            </a:r>
          </a:p>
        </p:txBody>
      </p:sp>
      <p:sp>
        <p:nvSpPr>
          <p:cNvPr id="3" name="Right Arrow 2"/>
          <p:cNvSpPr/>
          <p:nvPr/>
        </p:nvSpPr>
        <p:spPr>
          <a:xfrm rot="7635127">
            <a:off x="5468165" y="3128541"/>
            <a:ext cx="740225" cy="39412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7" name="Picture 6" descr="A close up of a sign&#10;&#10;Description automatically generated">
            <a:extLst>
              <a:ext uri="{FF2B5EF4-FFF2-40B4-BE49-F238E27FC236}">
                <a16:creationId xmlns:a16="http://schemas.microsoft.com/office/drawing/2014/main" id="{446CCED4-3958-4C2A-B707-E5D5007800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23" y="985812"/>
            <a:ext cx="1006211" cy="1288106"/>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E883AB41-58C3-4832-B265-3651CADB9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53" y="3685004"/>
            <a:ext cx="8237894" cy="1371791"/>
          </a:xfrm>
          <a:prstGeom prst="rect">
            <a:avLst/>
          </a:prstGeom>
        </p:spPr>
      </p:pic>
    </p:spTree>
    <p:extLst>
      <p:ext uri="{BB962C8B-B14F-4D97-AF65-F5344CB8AC3E}">
        <p14:creationId xmlns:p14="http://schemas.microsoft.com/office/powerpoint/2010/main" val="316056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569" y="1900799"/>
            <a:ext cx="8215460" cy="1569660"/>
          </a:xfrm>
          <a:prstGeom prst="rect">
            <a:avLst/>
          </a:prstGeom>
          <a:noFill/>
        </p:spPr>
        <p:txBody>
          <a:bodyPr wrap="square" rtlCol="0">
            <a:spAutoFit/>
          </a:bodyPr>
          <a:lstStyle/>
          <a:p>
            <a:r>
              <a:rPr lang="en-CA" sz="2400" b="1" dirty="0"/>
              <a:t>Step 7</a:t>
            </a:r>
          </a:p>
          <a:p>
            <a:endParaRPr lang="en-CA" sz="2400" b="1" dirty="0"/>
          </a:p>
          <a:p>
            <a:r>
              <a:rPr lang="en-CA" sz="2400" b="1" dirty="0"/>
              <a:t>Students MUST choose 2 alternates!!! (Used all the time)!!!</a:t>
            </a:r>
          </a:p>
        </p:txBody>
      </p:sp>
      <p:sp>
        <p:nvSpPr>
          <p:cNvPr id="3" name="Right Arrow 2"/>
          <p:cNvSpPr/>
          <p:nvPr/>
        </p:nvSpPr>
        <p:spPr>
          <a:xfrm rot="2922117">
            <a:off x="412991" y="3243615"/>
            <a:ext cx="891500" cy="29195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7" name="Picture 6" descr="A close up of a sign&#10;&#10;Description automatically generated">
            <a:extLst>
              <a:ext uri="{FF2B5EF4-FFF2-40B4-BE49-F238E27FC236}">
                <a16:creationId xmlns:a16="http://schemas.microsoft.com/office/drawing/2014/main" id="{E58E48C2-D0D6-4B12-ADAB-746653451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05" y="1041249"/>
            <a:ext cx="757514" cy="969737"/>
          </a:xfrm>
          <a:prstGeom prst="rect">
            <a:avLst/>
          </a:prstGeom>
        </p:spPr>
      </p:pic>
      <p:pic>
        <p:nvPicPr>
          <p:cNvPr id="9" name="Picture 8">
            <a:extLst>
              <a:ext uri="{FF2B5EF4-FFF2-40B4-BE49-F238E27FC236}">
                <a16:creationId xmlns:a16="http://schemas.microsoft.com/office/drawing/2014/main" id="{A3234CC1-0707-468C-BB32-D6F3D4ED2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41" y="3779957"/>
            <a:ext cx="8109288" cy="700185"/>
          </a:xfrm>
          <a:prstGeom prst="rect">
            <a:avLst/>
          </a:prstGeom>
        </p:spPr>
      </p:pic>
      <p:pic>
        <p:nvPicPr>
          <p:cNvPr id="11" name="Picture 10">
            <a:extLst>
              <a:ext uri="{FF2B5EF4-FFF2-40B4-BE49-F238E27FC236}">
                <a16:creationId xmlns:a16="http://schemas.microsoft.com/office/drawing/2014/main" id="{746A66D1-2605-49B9-8833-93F4B0CBE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0" y="4480142"/>
            <a:ext cx="8109288" cy="700185"/>
          </a:xfrm>
          <a:prstGeom prst="rect">
            <a:avLst/>
          </a:prstGeom>
        </p:spPr>
      </p:pic>
    </p:spTree>
    <p:extLst>
      <p:ext uri="{BB962C8B-B14F-4D97-AF65-F5344CB8AC3E}">
        <p14:creationId xmlns:p14="http://schemas.microsoft.com/office/powerpoint/2010/main" val="68865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4933" y="2326823"/>
            <a:ext cx="2866982" cy="1938992"/>
          </a:xfrm>
          <a:prstGeom prst="rect">
            <a:avLst/>
          </a:prstGeom>
          <a:noFill/>
        </p:spPr>
        <p:txBody>
          <a:bodyPr wrap="square" rtlCol="0">
            <a:spAutoFit/>
          </a:bodyPr>
          <a:lstStyle/>
          <a:p>
            <a:r>
              <a:rPr lang="en-CA" sz="2400" b="1" dirty="0"/>
              <a:t>When finished, your selections will </a:t>
            </a:r>
          </a:p>
          <a:p>
            <a:r>
              <a:rPr lang="en-CA" sz="2400" b="1" dirty="0"/>
              <a:t>look something</a:t>
            </a:r>
          </a:p>
          <a:p>
            <a:r>
              <a:rPr lang="en-CA" sz="2400" b="1" dirty="0"/>
              <a:t>like this.</a:t>
            </a:r>
          </a:p>
        </p:txBody>
      </p:sp>
      <p:pic>
        <p:nvPicPr>
          <p:cNvPr id="6" name="Picture 5" descr="A close up of a sign&#10;&#10;Description automatically generated">
            <a:extLst>
              <a:ext uri="{FF2B5EF4-FFF2-40B4-BE49-F238E27FC236}">
                <a16:creationId xmlns:a16="http://schemas.microsoft.com/office/drawing/2014/main" id="{C788340D-63B0-4AE3-97BB-B8C5CC22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34" y="1078707"/>
            <a:ext cx="974972" cy="1248116"/>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3FD817AA-DB59-467E-B1C3-6E47C687F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039" y="2326822"/>
            <a:ext cx="5605828" cy="3258005"/>
          </a:xfrm>
          <a:prstGeom prst="rect">
            <a:avLst/>
          </a:prstGeom>
        </p:spPr>
      </p:pic>
    </p:spTree>
    <p:extLst>
      <p:ext uri="{BB962C8B-B14F-4D97-AF65-F5344CB8AC3E}">
        <p14:creationId xmlns:p14="http://schemas.microsoft.com/office/powerpoint/2010/main" val="1642152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99CB53-7B45-46F7-8CC0-8BBFA6D6B505}"/>
              </a:ext>
            </a:extLst>
          </p:cNvPr>
          <p:cNvSpPr txBox="1"/>
          <p:nvPr/>
        </p:nvSpPr>
        <p:spPr>
          <a:xfrm>
            <a:off x="1336876" y="1187129"/>
            <a:ext cx="7135793" cy="3508653"/>
          </a:xfrm>
          <a:prstGeom prst="rect">
            <a:avLst/>
          </a:prstGeom>
          <a:noFill/>
        </p:spPr>
        <p:txBody>
          <a:bodyPr wrap="square" rtlCol="0">
            <a:spAutoFit/>
          </a:bodyPr>
          <a:lstStyle/>
          <a:p>
            <a:r>
              <a:rPr lang="en-US" dirty="0"/>
              <a:t>It is important to note***</a:t>
            </a:r>
          </a:p>
          <a:p>
            <a:endParaRPr lang="en-US" dirty="0"/>
          </a:p>
          <a:p>
            <a:r>
              <a:rPr lang="en-US" dirty="0"/>
              <a:t>Total Credit hours for Grade 10 students should be 2, unless they are repeating a course at the grade 9 level.</a:t>
            </a:r>
          </a:p>
          <a:p>
            <a:endParaRPr lang="en-US" dirty="0"/>
          </a:p>
          <a:p>
            <a:r>
              <a:rPr lang="en-US" dirty="0"/>
              <a:t>Total Credit hours for Grade 11 students should be 10, unless they are repeating a course at the grade 10 level.</a:t>
            </a:r>
          </a:p>
          <a:p>
            <a:endParaRPr lang="en-US" dirty="0"/>
          </a:p>
          <a:p>
            <a:r>
              <a:rPr lang="en-US" dirty="0"/>
              <a:t>Total Credit hours requested for Grade 12 students should be 10.</a:t>
            </a:r>
          </a:p>
          <a:p>
            <a:endParaRPr lang="en-US" dirty="0"/>
          </a:p>
          <a:p>
            <a:r>
              <a:rPr lang="en-US" dirty="0"/>
              <a:t>When you have finished your course selection, </a:t>
            </a:r>
            <a:r>
              <a:rPr lang="en-US" sz="2100" b="1" dirty="0"/>
              <a:t>you MUST hit the Submit button</a:t>
            </a:r>
          </a:p>
        </p:txBody>
      </p:sp>
      <p:pic>
        <p:nvPicPr>
          <p:cNvPr id="4" name="Picture 3">
            <a:extLst>
              <a:ext uri="{FF2B5EF4-FFF2-40B4-BE49-F238E27FC236}">
                <a16:creationId xmlns:a16="http://schemas.microsoft.com/office/drawing/2014/main" id="{02785E30-8A21-4DEF-BA62-6B906C66C730}"/>
              </a:ext>
            </a:extLst>
          </p:cNvPr>
          <p:cNvPicPr>
            <a:picLocks noChangeAspect="1"/>
          </p:cNvPicPr>
          <p:nvPr/>
        </p:nvPicPr>
        <p:blipFill>
          <a:blip r:embed="rId2"/>
          <a:stretch>
            <a:fillRect/>
          </a:stretch>
        </p:blipFill>
        <p:spPr>
          <a:xfrm>
            <a:off x="182273" y="4733322"/>
            <a:ext cx="8779453" cy="1117099"/>
          </a:xfrm>
          <a:prstGeom prst="rect">
            <a:avLst/>
          </a:prstGeom>
        </p:spPr>
      </p:pic>
      <p:sp>
        <p:nvSpPr>
          <p:cNvPr id="5" name="Arrow: Up 4">
            <a:extLst>
              <a:ext uri="{FF2B5EF4-FFF2-40B4-BE49-F238E27FC236}">
                <a16:creationId xmlns:a16="http://schemas.microsoft.com/office/drawing/2014/main" id="{9B86D4A5-F304-4BD8-AAF0-D3CE3CBF2AED}"/>
              </a:ext>
            </a:extLst>
          </p:cNvPr>
          <p:cNvSpPr/>
          <p:nvPr/>
        </p:nvSpPr>
        <p:spPr>
          <a:xfrm rot="3084540">
            <a:off x="7982823" y="4895468"/>
            <a:ext cx="363474" cy="73380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1C22AB02-1931-4135-9644-48F8A4C5E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74" y="1026621"/>
            <a:ext cx="857753" cy="1098058"/>
          </a:xfrm>
          <a:prstGeom prst="rect">
            <a:avLst/>
          </a:prstGeom>
        </p:spPr>
      </p:pic>
    </p:spTree>
    <p:extLst>
      <p:ext uri="{BB962C8B-B14F-4D97-AF65-F5344CB8AC3E}">
        <p14:creationId xmlns:p14="http://schemas.microsoft.com/office/powerpoint/2010/main" val="182368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t>Course Levels</a:t>
            </a:r>
          </a:p>
        </p:txBody>
      </p:sp>
      <p:sp>
        <p:nvSpPr>
          <p:cNvPr id="18434" name="Content Placeholder 2"/>
          <p:cNvSpPr>
            <a:spLocks noGrp="1"/>
          </p:cNvSpPr>
          <p:nvPr>
            <p:ph idx="1"/>
          </p:nvPr>
        </p:nvSpPr>
        <p:spPr>
          <a:xfrm>
            <a:off x="457200" y="1524000"/>
            <a:ext cx="7467600" cy="4873625"/>
          </a:xfrm>
        </p:spPr>
        <p:txBody>
          <a:bodyPr anchor="ctr"/>
          <a:lstStyle/>
          <a:p>
            <a:pPr algn="ctr" eaLnBrk="1" hangingPunct="1">
              <a:buSzTx/>
              <a:buFont typeface="Wingdings" pitchFamily="2" charset="2"/>
              <a:buNone/>
            </a:pPr>
            <a:r>
              <a:rPr lang="en-US" sz="8800"/>
              <a:t>English 112</a:t>
            </a:r>
          </a:p>
        </p:txBody>
      </p:sp>
      <p:sp>
        <p:nvSpPr>
          <p:cNvPr id="4" name="Rectangle 3"/>
          <p:cNvSpPr/>
          <p:nvPr/>
        </p:nvSpPr>
        <p:spPr>
          <a:xfrm>
            <a:off x="6629400" y="3505200"/>
            <a:ext cx="685800" cy="1143000"/>
          </a:xfrm>
          <a:prstGeom prst="rect">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486400" y="3505200"/>
            <a:ext cx="1095375" cy="1143000"/>
          </a:xfrm>
          <a:prstGeom prst="rect">
            <a:avLst/>
          </a:prstGeom>
          <a:solidFill>
            <a:schemeClr val="bg2">
              <a:lumMod val="5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Callout 5"/>
          <p:cNvSpPr/>
          <p:nvPr/>
        </p:nvSpPr>
        <p:spPr>
          <a:xfrm>
            <a:off x="5486400" y="1752600"/>
            <a:ext cx="1066800" cy="1600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lumMod val="85000"/>
                    <a:lumOff val="15000"/>
                  </a:schemeClr>
                </a:solidFill>
              </a:rPr>
              <a:t>Year</a:t>
            </a:r>
          </a:p>
        </p:txBody>
      </p:sp>
      <p:sp>
        <p:nvSpPr>
          <p:cNvPr id="18438" name="Down Arrow Callout 5"/>
          <p:cNvSpPr>
            <a:spLocks noChangeArrowheads="1"/>
          </p:cNvSpPr>
          <p:nvPr/>
        </p:nvSpPr>
        <p:spPr bwMode="auto">
          <a:xfrm rot="10800000">
            <a:off x="6324600" y="4724400"/>
            <a:ext cx="1066800" cy="1600200"/>
          </a:xfrm>
          <a:prstGeom prst="downArrowCallout">
            <a:avLst>
              <a:gd name="adj1" fmla="val 25000"/>
              <a:gd name="adj2" fmla="val 25000"/>
              <a:gd name="adj3" fmla="val 25000"/>
              <a:gd name="adj4" fmla="val 64977"/>
            </a:avLst>
          </a:prstGeom>
          <a:solidFill>
            <a:schemeClr val="accent1"/>
          </a:solidFill>
          <a:ln w="25400" algn="ctr">
            <a:solidFill>
              <a:srgbClr val="BB6126"/>
            </a:solidFill>
            <a:miter lim="800000"/>
            <a:headEnd/>
            <a:tailEnd/>
          </a:ln>
        </p:spPr>
        <p:txBody>
          <a:bodyPr rot="10800000" anchor="ctr"/>
          <a:lstStyle/>
          <a:p>
            <a:pPr algn="ctr"/>
            <a:endParaRPr lang="en-US" sz="2400" b="1">
              <a:solidFill>
                <a:srgbClr val="262626"/>
              </a:solidFill>
              <a:latin typeface="Century Schoolbook" pitchFamily="18" charset="0"/>
            </a:endParaRPr>
          </a:p>
        </p:txBody>
      </p:sp>
      <p:sp>
        <p:nvSpPr>
          <p:cNvPr id="18439" name="Text Box 9"/>
          <p:cNvSpPr txBox="1">
            <a:spLocks noChangeArrowheads="1"/>
          </p:cNvSpPr>
          <p:nvPr/>
        </p:nvSpPr>
        <p:spPr bwMode="auto">
          <a:xfrm>
            <a:off x="6324600" y="5562600"/>
            <a:ext cx="1047750" cy="457200"/>
          </a:xfrm>
          <a:prstGeom prst="rect">
            <a:avLst/>
          </a:prstGeom>
          <a:noFill/>
          <a:ln w="9525">
            <a:noFill/>
            <a:miter lim="800000"/>
            <a:headEnd/>
            <a:tailEnd/>
          </a:ln>
        </p:spPr>
        <p:txBody>
          <a:bodyPr wrap="none">
            <a:spAutoFit/>
          </a:bodyPr>
          <a:lstStyle/>
          <a:p>
            <a:r>
              <a:rPr lang="en-US" sz="2400" b="1">
                <a:latin typeface="Century Schoolbook" pitchFamily="18" charset="0"/>
              </a:rPr>
              <a:t>Level</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743" y="1556126"/>
            <a:ext cx="6038204" cy="830997"/>
          </a:xfrm>
          <a:prstGeom prst="rect">
            <a:avLst/>
          </a:prstGeom>
          <a:noFill/>
        </p:spPr>
        <p:txBody>
          <a:bodyPr wrap="square" rtlCol="0">
            <a:spAutoFit/>
          </a:bodyPr>
          <a:lstStyle/>
          <a:p>
            <a:r>
              <a:rPr lang="en-CA" sz="2400" b="1" dirty="0"/>
              <a:t>A successful course selection will look like this.</a:t>
            </a:r>
          </a:p>
        </p:txBody>
      </p:sp>
      <p:pic>
        <p:nvPicPr>
          <p:cNvPr id="6" name="Picture 5" descr="A close up of a sign&#10;&#10;Description automatically generated">
            <a:extLst>
              <a:ext uri="{FF2B5EF4-FFF2-40B4-BE49-F238E27FC236}">
                <a16:creationId xmlns:a16="http://schemas.microsoft.com/office/drawing/2014/main" id="{008612CF-812F-4574-8201-4576CEE74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32" y="972587"/>
            <a:ext cx="911669" cy="116707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FC2BF4D-B81E-4CE8-8F52-50AB743CD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1" y="2343322"/>
            <a:ext cx="7005711" cy="3036518"/>
          </a:xfrm>
          <a:prstGeom prst="rect">
            <a:avLst/>
          </a:prstGeom>
        </p:spPr>
      </p:pic>
    </p:spTree>
    <p:extLst>
      <p:ext uri="{BB962C8B-B14F-4D97-AF65-F5344CB8AC3E}">
        <p14:creationId xmlns:p14="http://schemas.microsoft.com/office/powerpoint/2010/main" val="1156996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FDA95-EAD9-4830-8C49-2ABBACDE85CB}"/>
              </a:ext>
            </a:extLst>
          </p:cNvPr>
          <p:cNvSpPr/>
          <p:nvPr/>
        </p:nvSpPr>
        <p:spPr>
          <a:xfrm>
            <a:off x="858741" y="2670394"/>
            <a:ext cx="7506222" cy="2354491"/>
          </a:xfrm>
          <a:prstGeom prst="rect">
            <a:avLst/>
          </a:prstGeom>
        </p:spPr>
        <p:txBody>
          <a:bodyPr wrap="square">
            <a:spAutoFit/>
          </a:bodyPr>
          <a:lstStyle/>
          <a:p>
            <a:pPr algn="ctr"/>
            <a:r>
              <a:rPr lang="en-CA" sz="3300" b="1" dirty="0"/>
              <a:t>Congratulations Seabee!!</a:t>
            </a:r>
          </a:p>
          <a:p>
            <a:pPr algn="ctr"/>
            <a:r>
              <a:rPr lang="en-CA" sz="3300" b="1" dirty="0"/>
              <a:t> Your Course Selection is now complete</a:t>
            </a:r>
          </a:p>
          <a:p>
            <a:endParaRPr lang="en-CA" sz="2400" b="1" dirty="0"/>
          </a:p>
          <a:p>
            <a:endParaRPr lang="en-CA" sz="2400" b="1" dirty="0"/>
          </a:p>
        </p:txBody>
      </p:sp>
      <p:pic>
        <p:nvPicPr>
          <p:cNvPr id="5" name="Picture 4">
            <a:extLst>
              <a:ext uri="{FF2B5EF4-FFF2-40B4-BE49-F238E27FC236}">
                <a16:creationId xmlns:a16="http://schemas.microsoft.com/office/drawing/2014/main" id="{4ADE74EF-1E2A-4D6C-8861-ACD8CDCF0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69" y="1002506"/>
            <a:ext cx="1175544" cy="1504880"/>
          </a:xfrm>
          <a:prstGeom prst="rect">
            <a:avLst/>
          </a:prstGeom>
        </p:spPr>
      </p:pic>
    </p:spTree>
    <p:extLst>
      <p:ext uri="{BB962C8B-B14F-4D97-AF65-F5344CB8AC3E}">
        <p14:creationId xmlns:p14="http://schemas.microsoft.com/office/powerpoint/2010/main" val="425672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5600" cap="none"/>
              <a:t>Course Levels</a:t>
            </a:r>
          </a:p>
        </p:txBody>
      </p:sp>
      <p:sp>
        <p:nvSpPr>
          <p:cNvPr id="20482" name="Content Placeholder 2"/>
          <p:cNvSpPr>
            <a:spLocks noGrp="1"/>
          </p:cNvSpPr>
          <p:nvPr>
            <p:ph idx="1"/>
          </p:nvPr>
        </p:nvSpPr>
        <p:spPr>
          <a:xfrm>
            <a:off x="381000" y="1676400"/>
            <a:ext cx="8382000" cy="4873625"/>
          </a:xfrm>
        </p:spPr>
        <p:txBody>
          <a:bodyPr/>
          <a:lstStyle/>
          <a:p>
            <a:pPr eaLnBrk="1" hangingPunct="1">
              <a:buSzTx/>
              <a:buFont typeface="Wingdings" pitchFamily="2" charset="2"/>
              <a:buBlip>
                <a:blip r:embed="rId2"/>
              </a:buBlip>
            </a:pPr>
            <a:r>
              <a:rPr lang="en-US" sz="4800" u="sng" dirty="0"/>
              <a:t>Level 1</a:t>
            </a:r>
            <a:r>
              <a:rPr lang="en-US" sz="4800" dirty="0"/>
              <a:t> = University Prep</a:t>
            </a:r>
          </a:p>
          <a:p>
            <a:pPr eaLnBrk="1" hangingPunct="1">
              <a:buSzTx/>
              <a:buFont typeface="Wingdings" pitchFamily="2" charset="2"/>
              <a:buNone/>
            </a:pPr>
            <a:endParaRPr lang="en-US" sz="3200" dirty="0"/>
          </a:p>
          <a:p>
            <a:pPr eaLnBrk="1" hangingPunct="1">
              <a:buSzTx/>
              <a:buFont typeface="Wingdings" pitchFamily="2" charset="2"/>
              <a:buBlip>
                <a:blip r:embed="rId2"/>
              </a:buBlip>
            </a:pPr>
            <a:r>
              <a:rPr lang="en-US" sz="4800" u="sng" dirty="0"/>
              <a:t>Level 2</a:t>
            </a:r>
            <a:r>
              <a:rPr lang="en-US" sz="4800" dirty="0"/>
              <a:t> = </a:t>
            </a:r>
            <a:r>
              <a:rPr lang="en-US" sz="3600" dirty="0"/>
              <a:t>University/College Prep</a:t>
            </a:r>
            <a:endParaRPr lang="en-US" sz="4800" dirty="0"/>
          </a:p>
          <a:p>
            <a:pPr eaLnBrk="1" hangingPunct="1">
              <a:buSzTx/>
              <a:buFont typeface="Wingdings" pitchFamily="2" charset="2"/>
              <a:buNone/>
            </a:pPr>
            <a:endParaRPr lang="en-US" sz="3200" dirty="0"/>
          </a:p>
          <a:p>
            <a:pPr eaLnBrk="1" hangingPunct="1">
              <a:buSzTx/>
              <a:buFont typeface="Wingdings" pitchFamily="2" charset="2"/>
              <a:buBlip>
                <a:blip r:embed="rId2"/>
              </a:buBlip>
            </a:pPr>
            <a:r>
              <a:rPr lang="en-US" sz="4800" u="sng" dirty="0"/>
              <a:t>Level 3</a:t>
            </a:r>
            <a:r>
              <a:rPr lang="en-US" sz="4800" dirty="0"/>
              <a:t> = College Prep</a:t>
            </a:r>
          </a:p>
          <a:p>
            <a:pPr eaLnBrk="1" hangingPunct="1">
              <a:buSzTx/>
              <a:buFont typeface="Wingdings" pitchFamily="2" charset="2"/>
              <a:buNone/>
            </a:pPr>
            <a:endParaRPr lang="en-US" sz="4800" dirty="0"/>
          </a:p>
          <a:p>
            <a:pPr eaLnBrk="1" hangingPunct="1">
              <a:buSzTx/>
              <a:buFont typeface="Wingdings" pitchFamily="2" charset="2"/>
              <a:buNone/>
            </a:pPr>
            <a:endParaRPr lang="en-US" sz="4800" dirty="0"/>
          </a:p>
          <a:p>
            <a:pPr eaLnBrk="1" hangingPunct="1">
              <a:buSzTx/>
              <a:buFont typeface="Wingdings" pitchFamily="2" charset="2"/>
              <a:buNone/>
            </a:pPr>
            <a:endParaRPr lang="en-US" sz="4800"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147484" y="614516"/>
            <a:ext cx="8283575" cy="6063198"/>
          </a:xfrm>
          <a:prstGeom prst="rect">
            <a:avLst/>
          </a:prstGeom>
          <a:noFill/>
          <a:ln w="9525">
            <a:noFill/>
            <a:miter lim="800000"/>
            <a:headEnd/>
            <a:tailEnd/>
          </a:ln>
        </p:spPr>
        <p:txBody>
          <a:bodyPr>
            <a:spAutoFit/>
          </a:bodyPr>
          <a:lstStyle/>
          <a:p>
            <a:r>
              <a:rPr lang="en-US" sz="4800" b="1" dirty="0">
                <a:latin typeface="Century Schoolbook" pitchFamily="18" charset="0"/>
              </a:rPr>
              <a:t>Level 0 = One level only</a:t>
            </a:r>
          </a:p>
          <a:p>
            <a:r>
              <a:rPr lang="en-US" sz="2800" b="1" dirty="0">
                <a:latin typeface="Century Schoolbook" pitchFamily="18" charset="0"/>
              </a:rPr>
              <a:t>   </a:t>
            </a:r>
          </a:p>
          <a:p>
            <a:r>
              <a:rPr lang="en-US" sz="2800" b="1" dirty="0">
                <a:latin typeface="Century Schoolbook" pitchFamily="18" charset="0"/>
              </a:rPr>
              <a:t>   </a:t>
            </a:r>
            <a:r>
              <a:rPr lang="en-US" sz="2800" b="1" u="sng" dirty="0">
                <a:latin typeface="Century Schoolbook" pitchFamily="18" charset="0"/>
              </a:rPr>
              <a:t>Writing 110</a:t>
            </a:r>
          </a:p>
          <a:p>
            <a:pPr marL="290513" lvl="1" indent="-1588">
              <a:buFontTx/>
              <a:buChar char="-"/>
            </a:pPr>
            <a:r>
              <a:rPr lang="en-US" sz="2800" b="1" dirty="0">
                <a:latin typeface="Century Schoolbook" pitchFamily="18" charset="0"/>
              </a:rPr>
              <a:t> Everyone can take this course</a:t>
            </a:r>
          </a:p>
          <a:p>
            <a:pPr marL="290513" lvl="1" indent="-1588">
              <a:buFontTx/>
              <a:buChar char="-"/>
            </a:pPr>
            <a:r>
              <a:rPr lang="en-US" sz="2800" b="1" dirty="0">
                <a:latin typeface="Century Schoolbook" pitchFamily="18" charset="0"/>
              </a:rPr>
              <a:t> Some 120 courses can count as university admissions electives </a:t>
            </a:r>
          </a:p>
          <a:p>
            <a:pPr marL="288925" lvl="1"/>
            <a:endParaRPr lang="en-US" sz="2800" b="1" dirty="0">
              <a:latin typeface="Century Schoolbook" pitchFamily="18" charset="0"/>
            </a:endParaRPr>
          </a:p>
          <a:p>
            <a:pPr marL="290513" lvl="1" indent="-1588"/>
            <a:endParaRPr lang="en-US" sz="2800" b="1" dirty="0">
              <a:latin typeface="Century Schoolbook" pitchFamily="18" charset="0"/>
            </a:endParaRPr>
          </a:p>
          <a:p>
            <a:pPr marL="290513" lvl="1" indent="-1588"/>
            <a:r>
              <a:rPr lang="en-US" sz="2800" b="1" u="sng" dirty="0">
                <a:latin typeface="Century Schoolbook" pitchFamily="18" charset="0"/>
              </a:rPr>
              <a:t>AP English 120</a:t>
            </a:r>
          </a:p>
          <a:p>
            <a:pPr marL="290513" lvl="1" indent="-1588">
              <a:buFontTx/>
              <a:buChar char="-"/>
            </a:pPr>
            <a:r>
              <a:rPr lang="en-US" sz="2800" b="1" dirty="0">
                <a:latin typeface="Century Schoolbook" pitchFamily="18" charset="0"/>
              </a:rPr>
              <a:t> Special course. AP means ‘Advanced </a:t>
            </a:r>
          </a:p>
          <a:p>
            <a:pPr marL="290513" lvl="1" indent="-1588"/>
            <a:r>
              <a:rPr lang="en-US" sz="2800" b="1" dirty="0">
                <a:latin typeface="Century Schoolbook" pitchFamily="18" charset="0"/>
              </a:rPr>
              <a:t>  Placement’ and a university level course</a:t>
            </a:r>
          </a:p>
          <a:p>
            <a:pPr marL="290513" lvl="1" indent="-1588"/>
            <a:r>
              <a:rPr lang="en-US" sz="2800" b="1" dirty="0">
                <a:latin typeface="Century Schoolbook" pitchFamily="18" charset="0"/>
              </a:rPr>
              <a:t> </a:t>
            </a:r>
          </a:p>
          <a:p>
            <a:endParaRPr lang="en-US" sz="3200" b="1" dirty="0">
              <a:latin typeface="Century Schoolbook" pitchFamily="18"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30161"/>
            <a:ext cx="7467600" cy="762000"/>
          </a:xfrm>
        </p:spPr>
        <p:txBody>
          <a:bodyPr wrap="square" lIns="91440" tIns="45720" rIns="91440" bIns="45720" numCol="1" anchorCtr="0" compatLnSpc="1">
            <a:prstTxWarp prst="textNoShape">
              <a:avLst/>
            </a:prstTxWarp>
          </a:bodyPr>
          <a:lstStyle/>
          <a:p>
            <a:pPr algn="ctr" eaLnBrk="1" hangingPunct="1"/>
            <a:r>
              <a:rPr lang="en-US" sz="4000" b="1" cap="none" dirty="0"/>
              <a:t>Course Pre-Requisites</a:t>
            </a:r>
          </a:p>
        </p:txBody>
      </p:sp>
      <p:sp>
        <p:nvSpPr>
          <p:cNvPr id="23554" name="Text Box 5"/>
          <p:cNvSpPr txBox="1">
            <a:spLocks noChangeArrowheads="1"/>
          </p:cNvSpPr>
          <p:nvPr/>
        </p:nvSpPr>
        <p:spPr bwMode="auto">
          <a:xfrm>
            <a:off x="114300" y="1430410"/>
            <a:ext cx="8153400" cy="4832092"/>
          </a:xfrm>
          <a:prstGeom prst="rect">
            <a:avLst/>
          </a:prstGeom>
          <a:noFill/>
          <a:ln w="9525">
            <a:noFill/>
            <a:miter lim="800000"/>
            <a:headEnd/>
            <a:tailEnd/>
          </a:ln>
        </p:spPr>
        <p:txBody>
          <a:bodyPr lIns="91440" tIns="45720" rIns="91440" bIns="45720" anchor="t">
            <a:spAutoFit/>
          </a:bodyPr>
          <a:lstStyle/>
          <a:p>
            <a:r>
              <a:rPr lang="en-US" sz="2000" b="1" dirty="0">
                <a:latin typeface="Century Schoolbook"/>
              </a:rPr>
              <a:t>Keep in mind that you need to successfully complete some courses before you are able to take other… </a:t>
            </a:r>
            <a:endParaRPr lang="en-US" sz="2000" b="1" dirty="0">
              <a:latin typeface="Century Schoolbook" pitchFamily="18" charset="0"/>
            </a:endParaRPr>
          </a:p>
          <a:p>
            <a:endParaRPr lang="en-US" sz="2000" b="1" dirty="0">
              <a:latin typeface="Century Schoolbook" pitchFamily="18" charset="0"/>
            </a:endParaRPr>
          </a:p>
          <a:p>
            <a:r>
              <a:rPr lang="en-US" sz="2000" b="1" dirty="0">
                <a:latin typeface="Century Schoolbook" pitchFamily="18" charset="0"/>
              </a:rPr>
              <a:t>Examples:</a:t>
            </a:r>
          </a:p>
          <a:p>
            <a:endParaRPr lang="en-US" sz="2000" dirty="0">
              <a:latin typeface="Century Schoolbook" pitchFamily="18" charset="0"/>
            </a:endParaRPr>
          </a:p>
          <a:p>
            <a:r>
              <a:rPr lang="en-US" sz="2000" dirty="0">
                <a:latin typeface="Century Schoolbook"/>
              </a:rPr>
              <a:t>You need courses in Grade 10 to take some courses in Grade 11</a:t>
            </a:r>
          </a:p>
          <a:p>
            <a:pPr marL="800100" lvl="1" indent="-342900">
              <a:buFont typeface="Arial" panose="020B0604020202020204" pitchFamily="34" charset="0"/>
              <a:buChar char="•"/>
            </a:pPr>
            <a:r>
              <a:rPr lang="en-US" sz="2000" dirty="0">
                <a:latin typeface="Century Schoolbook"/>
              </a:rPr>
              <a:t>You need Science 10, GMF 10 and NRF 10 to take Chemistry 11 or Physics 11. </a:t>
            </a:r>
            <a:endParaRPr lang="en-US" sz="2000" dirty="0">
              <a:latin typeface="Century Schoolbook" pitchFamily="18" charset="0"/>
            </a:endParaRPr>
          </a:p>
          <a:p>
            <a:pPr marL="800100" lvl="1" indent="-342900">
              <a:buFont typeface="Arial" panose="020B0604020202020204" pitchFamily="34" charset="0"/>
              <a:buChar char="•"/>
            </a:pPr>
            <a:r>
              <a:rPr lang="en-US" sz="2000" dirty="0">
                <a:latin typeface="Century Schoolbook"/>
              </a:rPr>
              <a:t>You need Social Studies 10 to take Modern History 11. </a:t>
            </a:r>
          </a:p>
          <a:p>
            <a:pPr lvl="1"/>
            <a:endParaRPr lang="en-US" sz="2000" dirty="0">
              <a:latin typeface="Century Schoolbook"/>
            </a:endParaRPr>
          </a:p>
          <a:p>
            <a:pPr lvl="1"/>
            <a:r>
              <a:rPr lang="en-US" sz="2000" dirty="0">
                <a:latin typeface="Century Schoolbook"/>
              </a:rPr>
              <a:t>Other Grade 11 and 12 courses have prerequisites</a:t>
            </a:r>
            <a:endParaRPr lang="en-US" sz="2000" dirty="0">
              <a:cs typeface="Arial" charset="0"/>
            </a:endParaRPr>
          </a:p>
          <a:p>
            <a:pPr marL="800100" lvl="1" indent="-342900">
              <a:buFont typeface="Arial" panose="020B0604020202020204" pitchFamily="34" charset="0"/>
              <a:buChar char="•"/>
            </a:pPr>
            <a:r>
              <a:rPr lang="en-US" sz="2000" dirty="0">
                <a:latin typeface="Century Schoolbook"/>
              </a:rPr>
              <a:t>	You need Chemistry 112 to take Chemistry 122</a:t>
            </a:r>
          </a:p>
          <a:p>
            <a:pPr marL="800100" lvl="1" indent="-342900">
              <a:buFont typeface="Arial" panose="020B0604020202020204" pitchFamily="34" charset="0"/>
              <a:buChar char="•"/>
            </a:pPr>
            <a:r>
              <a:rPr lang="en-US" sz="2000" dirty="0">
                <a:latin typeface="Century Schoolbook"/>
              </a:rPr>
              <a:t>	You need Modern History 11 to take World Issues 120. </a:t>
            </a:r>
            <a:endParaRPr lang="en-US" sz="2000" dirty="0">
              <a:latin typeface="Century Schoolbook" pitchFamily="18" charset="0"/>
            </a:endParaRPr>
          </a:p>
          <a:p>
            <a:pPr marL="742950" lvl="1" indent="-285750"/>
            <a:endParaRPr lang="en-US" sz="2400" dirty="0">
              <a:latin typeface="Century Schoolbook" pitchFamily="18" charset="0"/>
            </a:endParaRPr>
          </a:p>
          <a:p>
            <a:pPr marL="742950" lvl="1" indent="-285750"/>
            <a:endParaRPr lang="en-US" sz="2400" dirty="0">
              <a:latin typeface="Century Schoolbook" pitchFamily="18"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A9CDB4-EA0C-45DD-BA65-9F11636DE350}"/>
              </a:ext>
            </a:extLst>
          </p:cNvPr>
          <p:cNvSpPr txBox="1"/>
          <p:nvPr/>
        </p:nvSpPr>
        <p:spPr>
          <a:xfrm>
            <a:off x="375720" y="2044827"/>
            <a:ext cx="3285067" cy="1569660"/>
          </a:xfrm>
          <a:prstGeom prst="rect">
            <a:avLst/>
          </a:prstGeom>
          <a:noFill/>
        </p:spPr>
        <p:txBody>
          <a:bodyPr wrap="square" rtlCol="0">
            <a:spAutoFit/>
          </a:bodyPr>
          <a:lstStyle/>
          <a:p>
            <a:r>
              <a:rPr lang="en-US" sz="2400" b="1" dirty="0"/>
              <a:t>Here is a list of prerequisites to help in your course selections.</a:t>
            </a:r>
          </a:p>
        </p:txBody>
      </p:sp>
      <p:sp>
        <p:nvSpPr>
          <p:cNvPr id="8" name="TextBox 7">
            <a:extLst>
              <a:ext uri="{FF2B5EF4-FFF2-40B4-BE49-F238E27FC236}">
                <a16:creationId xmlns:a16="http://schemas.microsoft.com/office/drawing/2014/main" id="{7B3F4B97-FC4C-4B65-A096-92B1CD5C7DBC}"/>
              </a:ext>
            </a:extLst>
          </p:cNvPr>
          <p:cNvSpPr txBox="1"/>
          <p:nvPr/>
        </p:nvSpPr>
        <p:spPr>
          <a:xfrm>
            <a:off x="321734" y="3501281"/>
            <a:ext cx="3285067" cy="1938992"/>
          </a:xfrm>
          <a:prstGeom prst="rect">
            <a:avLst/>
          </a:prstGeom>
          <a:noFill/>
        </p:spPr>
        <p:txBody>
          <a:bodyPr wrap="square" rtlCol="0">
            <a:spAutoFit/>
          </a:bodyPr>
          <a:lstStyle/>
          <a:p>
            <a:r>
              <a:rPr lang="en-US" sz="2400" b="1" dirty="0"/>
              <a:t>In order to take a level one/AP course, students need a 75% or better in the course prerequisite.</a:t>
            </a:r>
          </a:p>
        </p:txBody>
      </p:sp>
      <p:pic>
        <p:nvPicPr>
          <p:cNvPr id="4" name="Picture 3">
            <a:extLst>
              <a:ext uri="{FF2B5EF4-FFF2-40B4-BE49-F238E27FC236}">
                <a16:creationId xmlns:a16="http://schemas.microsoft.com/office/drawing/2014/main" id="{36FEFC1E-FA82-4D0C-B30B-ABB7EB9A1ADD}"/>
              </a:ext>
            </a:extLst>
          </p:cNvPr>
          <p:cNvPicPr>
            <a:picLocks noChangeAspect="1"/>
          </p:cNvPicPr>
          <p:nvPr/>
        </p:nvPicPr>
        <p:blipFill>
          <a:blip r:embed="rId2"/>
          <a:stretch>
            <a:fillRect/>
          </a:stretch>
        </p:blipFill>
        <p:spPr>
          <a:xfrm>
            <a:off x="4386404" y="1009178"/>
            <a:ext cx="4381877" cy="4825214"/>
          </a:xfrm>
          <a:prstGeom prst="rect">
            <a:avLst/>
          </a:prstGeom>
        </p:spPr>
      </p:pic>
      <p:pic>
        <p:nvPicPr>
          <p:cNvPr id="9" name="Picture 8" descr="A close up of a sign&#10;&#10;Description automatically generated">
            <a:extLst>
              <a:ext uri="{FF2B5EF4-FFF2-40B4-BE49-F238E27FC236}">
                <a16:creationId xmlns:a16="http://schemas.microsoft.com/office/drawing/2014/main" id="{BDE5C56C-1E55-4314-888D-4DABD9E01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3" y="1009178"/>
            <a:ext cx="809003" cy="1035649"/>
          </a:xfrm>
          <a:prstGeom prst="rect">
            <a:avLst/>
          </a:prstGeom>
        </p:spPr>
      </p:pic>
    </p:spTree>
    <p:extLst>
      <p:ext uri="{BB962C8B-B14F-4D97-AF65-F5344CB8AC3E}">
        <p14:creationId xmlns:p14="http://schemas.microsoft.com/office/powerpoint/2010/main" val="232864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sz="half" idx="1"/>
          </p:nvPr>
        </p:nvSpPr>
        <p:spPr>
          <a:xfrm>
            <a:off x="176981" y="2276169"/>
            <a:ext cx="7713406" cy="2590800"/>
          </a:xfrm>
        </p:spPr>
        <p:txBody>
          <a:bodyPr/>
          <a:lstStyle/>
          <a:p>
            <a:pPr>
              <a:buClr>
                <a:schemeClr val="tx1"/>
              </a:buClr>
              <a:buSzTx/>
              <a:buFont typeface="Wingdings" pitchFamily="2" charset="2"/>
              <a:buChar char="Ø"/>
            </a:pPr>
            <a:r>
              <a:rPr lang="en-US" sz="3200" b="1" dirty="0"/>
              <a:t>Students in Grade 11 may take courses that begin with the number 12 – provided they have the pre-requisites for them.</a:t>
            </a:r>
          </a:p>
        </p:txBody>
      </p:sp>
    </p:spTree>
  </p:cSld>
  <p:clrMapOvr>
    <a:masterClrMapping/>
  </p:clrMapOvr>
  <p:transition>
    <p:fade thruBlk="1"/>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87805D5420AB4C873C07D0880E63FA" ma:contentTypeVersion="0" ma:contentTypeDescription="Create a new document." ma:contentTypeScope="" ma:versionID="8277fd1e11e48a173ba53b96e59f0e6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928FF4-4B48-4D4B-A408-7188D344A352}"/>
</file>

<file path=customXml/itemProps2.xml><?xml version="1.0" encoding="utf-8"?>
<ds:datastoreItem xmlns:ds="http://schemas.openxmlformats.org/officeDocument/2006/customXml" ds:itemID="{95A00E9F-7A61-4A64-8617-D0CACE110E0E}"/>
</file>

<file path=customXml/itemProps3.xml><?xml version="1.0" encoding="utf-8"?>
<ds:datastoreItem xmlns:ds="http://schemas.openxmlformats.org/officeDocument/2006/customXml" ds:itemID="{DF3A0157-E0CB-4F09-848C-2322CCF3BEB3}"/>
</file>

<file path=docProps/app.xml><?xml version="1.0" encoding="utf-8"?>
<Properties xmlns="http://schemas.openxmlformats.org/officeDocument/2006/extended-properties" xmlns:vt="http://schemas.openxmlformats.org/officeDocument/2006/docPropsVTypes">
  <Template>Facet</Template>
  <TotalTime>230</TotalTime>
  <Words>1522</Words>
  <Application>Microsoft Office PowerPoint</Application>
  <PresentationFormat>On-screen Show (4:3)</PresentationFormat>
  <Paragraphs>206</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Century Schoolbook</vt:lpstr>
      <vt:lpstr>Trebuchet MS</vt:lpstr>
      <vt:lpstr>Wingdings</vt:lpstr>
      <vt:lpstr>Wingdings 2</vt:lpstr>
      <vt:lpstr>Wingdings 3</vt:lpstr>
      <vt:lpstr>Facet</vt:lpstr>
      <vt:lpstr>PowerPoint Presentation</vt:lpstr>
      <vt:lpstr>PowerPoint Presentation</vt:lpstr>
      <vt:lpstr>Courses required for Graduation</vt:lpstr>
      <vt:lpstr>Course Levels</vt:lpstr>
      <vt:lpstr>Course Levels</vt:lpstr>
      <vt:lpstr>PowerPoint Presentation</vt:lpstr>
      <vt:lpstr>Course Pre-Requisites</vt:lpstr>
      <vt:lpstr>PowerPoint Presentation</vt:lpstr>
      <vt:lpstr>PowerPoint Presentation</vt:lpstr>
      <vt:lpstr>YOU NEED TO REQUEST</vt:lpstr>
      <vt:lpstr>YOU MUST REQUEST …</vt:lpstr>
      <vt:lpstr>STUDENTS REQUIRE 2 MATH CREDITS TO GRADUATE</vt:lpstr>
      <vt:lpstr>Mathematics Pathways</vt:lpstr>
      <vt:lpstr>PowerPoint Presentation</vt:lpstr>
      <vt:lpstr>YOU MUST REGISTER FOR</vt:lpstr>
      <vt:lpstr>Sciences</vt:lpstr>
      <vt:lpstr>PowerPoint Presentation</vt:lpstr>
      <vt:lpstr>ELECTIVES</vt:lpstr>
      <vt:lpstr>French Immersion Certificate</vt:lpstr>
      <vt:lpstr>ADVANCED PLACEMENT (AP)</vt:lpstr>
      <vt:lpstr>ESSENTIAL SKILLS - </vt:lpstr>
      <vt:lpstr>CO-OP </vt:lpstr>
      <vt:lpstr>PowerPoint Presentation</vt:lpstr>
      <vt:lpstr>FLEXIBLE OPTIONS</vt:lpstr>
      <vt:lpstr>PERSONAL INTEREST COURSES</vt:lpstr>
      <vt:lpstr>PowerPoint Presentation</vt:lpstr>
      <vt:lpstr>Course Selection Process</vt:lpstr>
      <vt:lpstr>COURSE REQUEST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Selections</dc:title>
  <dc:creator>DT06</dc:creator>
  <cp:lastModifiedBy>Brown, Joel (ASD-S)</cp:lastModifiedBy>
  <cp:revision>20</cp:revision>
  <cp:lastPrinted>2012-03-12T14:36:21Z</cp:lastPrinted>
  <dcterms:created xsi:type="dcterms:W3CDTF">2009-02-14T14:40:30Z</dcterms:created>
  <dcterms:modified xsi:type="dcterms:W3CDTF">2022-03-21T17:03:06Z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0x0101000C87805D5420AB4C873C07D0880E63FA</vt:lpwstr>
  </property>
</Properties>
</file>