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s/slide2.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s/slide12.xml" ContentType="application/vnd.openxmlformats-officedocument.presentationml.slide+xml"/>
  <Override PartName="/ppt/slides/slide18.xml" ContentType="application/vnd.openxmlformats-officedocument.presentationml.slide+xml"/>
  <Override PartName="/ppt/slides/slide17.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15.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slideLayouts/slideLayout5.xml" ContentType="application/vnd.openxmlformats-officedocument.presentationml.slideLayout+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Layouts/slideLayout8.xml" ContentType="application/vnd.openxmlformats-officedocument.presentationml.slideLayout+xml"/>
  <Override PartName="/ppt/notesSlides/notesSlide3.xml" ContentType="application/vnd.openxmlformats-officedocument.presentationml.notesSlide+xml"/>
  <Override PartName="/ppt/slideLayouts/slideLayout10.xml" ContentType="application/vnd.openxmlformats-officedocument.presentationml.slideLayout+xml"/>
  <Override PartName="/ppt/notesSlides/notesSlide9.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notesSlides/notesSlide17.xml" ContentType="application/vnd.openxmlformats-officedocument.presentationml.notesSlide+xml"/>
  <Override PartName="/ppt/notesSlides/notesSlide16.xml" ContentType="application/vnd.openxmlformats-officedocument.presentationml.notesSlide+xml"/>
  <Override PartName="/ppt/notesSlides/notesSlide15.xml" ContentType="application/vnd.openxmlformats-officedocument.presentationml.notesSlide+xml"/>
  <Override PartName="/ppt/notesSlides/notesSlide11.xml" ContentType="application/vnd.openxmlformats-officedocument.presentationml.notesSlide+xml"/>
  <Override PartName="/ppt/notesSlides/notesSlide10.xml" ContentType="application/vnd.openxmlformats-officedocument.presentationml.notesSlide+xml"/>
  <Override PartName="/ppt/notesSlides/notesSlide12.xml" ContentType="application/vnd.openxmlformats-officedocument.presentationml.notesSlide+xml"/>
  <Override PartName="/ppt/notesSlides/notesSlide14.xml" ContentType="application/vnd.openxmlformats-officedocument.presentationml.notesSlide+xml"/>
  <Override PartName="/ppt/notesSlides/notesSlide13.xml" ContentType="application/vnd.openxmlformats-officedocument.presentationml.notesSlide+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ppt/revisionInfo.xml" ContentType="application/vnd.ms-powerpoint.revisioninfo+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8" r:id="rId1"/>
  </p:sldMasterIdLst>
  <p:notesMasterIdLst>
    <p:notesMasterId r:id="rId20"/>
  </p:notesMasterIdLst>
  <p:sldIdLst>
    <p:sldId id="256" r:id="rId2"/>
    <p:sldId id="257"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25" autoAdjust="0"/>
    <p:restoredTop sz="67951" autoAdjust="0"/>
  </p:normalViewPr>
  <p:slideViewPr>
    <p:cSldViewPr snapToGrid="0">
      <p:cViewPr varScale="1">
        <p:scale>
          <a:sx n="41" d="100"/>
          <a:sy n="41" d="100"/>
        </p:scale>
        <p:origin x="330" y="48"/>
      </p:cViewPr>
      <p:guideLst/>
    </p:cSldViewPr>
  </p:slideViewPr>
  <p:notesTextViewPr>
    <p:cViewPr>
      <p:scale>
        <a:sx n="1" d="1"/>
        <a:sy n="1" d="1"/>
      </p:scale>
      <p:origin x="0" y="0"/>
    </p:cViewPr>
  </p:notesTextViewPr>
  <p:notesViewPr>
    <p:cSldViewPr snapToGrid="0">
      <p:cViewPr varScale="1">
        <p:scale>
          <a:sx n="47" d="100"/>
          <a:sy n="47" d="100"/>
        </p:scale>
        <p:origin x="1248"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ustomXml" Target="../customXml/item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28" Type="http://schemas.openxmlformats.org/officeDocument/2006/relationships/customXml" Target="../customXml/item3.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 Id="rId27" Type="http://schemas.openxmlformats.org/officeDocument/2006/relationships/customXml" Target="../customXml/item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E4F1C-18BD-416B-8A38-9744EF7AFB33}" type="datetimeFigureOut">
              <a:rPr lang="en-US" smtClean="0"/>
              <a:t>9/20/2018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1DE623-AE87-41C8-8277-2C55ECC84F6D}" type="slidenum">
              <a:rPr lang="en-US" smtClean="0"/>
              <a:t>‹#›</a:t>
            </a:fld>
            <a:endParaRPr lang="en-US"/>
          </a:p>
        </p:txBody>
      </p:sp>
    </p:spTree>
    <p:extLst>
      <p:ext uri="{BB962C8B-B14F-4D97-AF65-F5344CB8AC3E}">
        <p14:creationId xmlns:p14="http://schemas.microsoft.com/office/powerpoint/2010/main" val="2531066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a:t>
            </a:r>
            <a:r>
              <a:rPr lang="en-CA" b="1" dirty="0"/>
              <a:t>Department of Education and Early Childhood Development</a:t>
            </a:r>
            <a:r>
              <a:rPr lang="en-CA" dirty="0"/>
              <a:t> sets the provincial standards and expectations for achievement. </a:t>
            </a:r>
            <a:endParaRPr lang="en-US" dirty="0"/>
          </a:p>
          <a:p>
            <a:r>
              <a:rPr lang="en-CA" dirty="0"/>
              <a:t> </a:t>
            </a:r>
            <a:endParaRPr lang="en-US" dirty="0"/>
          </a:p>
          <a:p>
            <a:r>
              <a:rPr lang="en-CA" b="1" dirty="0"/>
              <a:t>District Education Councils</a:t>
            </a:r>
            <a:r>
              <a:rPr lang="en-CA" dirty="0"/>
              <a:t> ensure that the District operates effectively and efficiently and reflects community desires and needs. </a:t>
            </a:r>
            <a:endParaRPr lang="en-US" dirty="0"/>
          </a:p>
          <a:p>
            <a:r>
              <a:rPr lang="en-CA" dirty="0"/>
              <a:t> </a:t>
            </a:r>
            <a:endParaRPr lang="en-US" dirty="0"/>
          </a:p>
          <a:p>
            <a:r>
              <a:rPr lang="en-CA" dirty="0"/>
              <a:t>The </a:t>
            </a:r>
            <a:r>
              <a:rPr lang="en-CA" b="1" dirty="0"/>
              <a:t>Parent School Support Committee</a:t>
            </a:r>
            <a:r>
              <a:rPr lang="en-CA" dirty="0"/>
              <a:t> is involved in the improvement of your home school.  The PSSC has an important position working with both the DEC and the school to provide guidance in setting education goals and the learning environment of students. </a:t>
            </a:r>
            <a:endParaRPr lang="en-US" dirty="0"/>
          </a:p>
          <a:p>
            <a:r>
              <a:rPr lang="en-CA" dirty="0"/>
              <a:t> </a:t>
            </a:r>
            <a:endParaRPr lang="en-US" dirty="0"/>
          </a:p>
          <a:p>
            <a:r>
              <a:rPr lang="en-CA" dirty="0"/>
              <a:t>The </a:t>
            </a:r>
            <a:r>
              <a:rPr lang="en-CA" b="1" dirty="0"/>
              <a:t>School District</a:t>
            </a:r>
            <a:r>
              <a:rPr lang="en-CA" dirty="0"/>
              <a:t> is run by the Superintendent hired by the DEC.  The Superintendent assumes responsibility for all of the other employees and is the operational leader of the District. </a:t>
            </a:r>
            <a:endParaRPr lang="en-US" dirty="0"/>
          </a:p>
          <a:p>
            <a:r>
              <a:rPr lang="en-CA" dirty="0"/>
              <a:t> </a:t>
            </a:r>
            <a:endParaRPr lang="en-US" dirty="0"/>
          </a:p>
          <a:p>
            <a:r>
              <a:rPr lang="en-CA" dirty="0"/>
              <a:t>The </a:t>
            </a:r>
            <a:r>
              <a:rPr lang="en-CA" b="1" dirty="0"/>
              <a:t>School</a:t>
            </a:r>
            <a:r>
              <a:rPr lang="en-CA" dirty="0"/>
              <a:t> is run by the Principal who is the educational leader and administrator responsible for the school, teachers and school employees.  The Principal is accountable to the Superintendent and must oversee the educational progress of students in the school. </a:t>
            </a:r>
            <a:endParaRPr lang="en-US" dirty="0"/>
          </a:p>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2</a:t>
            </a:fld>
            <a:endParaRPr lang="en-US"/>
          </a:p>
        </p:txBody>
      </p:sp>
    </p:spTree>
    <p:extLst>
      <p:ext uri="{BB962C8B-B14F-4D97-AF65-F5344CB8AC3E}">
        <p14:creationId xmlns:p14="http://schemas.microsoft.com/office/powerpoint/2010/main" val="19767117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200" dirty="0">
                <a:latin typeface="Arial" panose="020B0604020202020204" pitchFamily="34" charset="0"/>
                <a:cs typeface="Arial" panose="020B0604020202020204" pitchFamily="34" charset="0"/>
              </a:rPr>
              <a:t>The PSSC may play a role in consulting with parents to ensure school policies reflect community values and expectations for the school. </a:t>
            </a:r>
          </a:p>
        </p:txBody>
      </p:sp>
      <p:sp>
        <p:nvSpPr>
          <p:cNvPr id="4" name="Slide Number Placeholder 3"/>
          <p:cNvSpPr>
            <a:spLocks noGrp="1"/>
          </p:cNvSpPr>
          <p:nvPr>
            <p:ph type="sldNum" sz="quarter" idx="10"/>
          </p:nvPr>
        </p:nvSpPr>
        <p:spPr/>
        <p:txBody>
          <a:bodyPr/>
          <a:lstStyle/>
          <a:p>
            <a:fld id="{951DE623-AE87-41C8-8277-2C55ECC84F6D}" type="slidenum">
              <a:rPr lang="en-US" smtClean="0"/>
              <a:t>11</a:t>
            </a:fld>
            <a:endParaRPr lang="en-US"/>
          </a:p>
        </p:txBody>
      </p:sp>
    </p:spTree>
    <p:extLst>
      <p:ext uri="{BB962C8B-B14F-4D97-AF65-F5344CB8AC3E}">
        <p14:creationId xmlns:p14="http://schemas.microsoft.com/office/powerpoint/2010/main" val="45040820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200" dirty="0">
                <a:latin typeface="Arial" panose="020B0604020202020204" pitchFamily="34" charset="0"/>
                <a:cs typeface="Arial" panose="020B0604020202020204" pitchFamily="34" charset="0"/>
              </a:rPr>
              <a:t>The PSSC is not the principal’s boss.  However, the Superintendent may seek their input to determine how well they are interacting with the PSSC.   This is your Committee’s opportunity to provide feedback if you feel the principal is going above and beyond to connect with parents or if you have concerns that the administrators are not listening to PSSC concerns. </a:t>
            </a:r>
          </a:p>
          <a:p>
            <a:pPr marL="0" indent="0">
              <a:buNone/>
            </a:pPr>
            <a:endParaRPr lang="en-CA" sz="1200" dirty="0">
              <a:latin typeface="Arial" panose="020B0604020202020204" pitchFamily="34" charset="0"/>
              <a:cs typeface="Arial" panose="020B0604020202020204" pitchFamily="34" charset="0"/>
            </a:endParaRPr>
          </a:p>
          <a:p>
            <a:pPr marL="0" indent="0">
              <a:buNone/>
            </a:pPr>
            <a:r>
              <a:rPr lang="en-CA" sz="1200" dirty="0">
                <a:latin typeface="Arial" panose="020B0604020202020204" pitchFamily="34" charset="0"/>
                <a:cs typeface="Arial" panose="020B0604020202020204" pitchFamily="34" charset="0"/>
              </a:rPr>
              <a:t>All member of the PSSC are bound by confidentiality in any personnel matters.   Even if the performance review is completely positive,  the response to the superintendent and all conversation surrounding performance evaluations must be kept confidential. </a:t>
            </a:r>
          </a:p>
        </p:txBody>
      </p:sp>
      <p:sp>
        <p:nvSpPr>
          <p:cNvPr id="4" name="Slide Number Placeholder 3"/>
          <p:cNvSpPr>
            <a:spLocks noGrp="1"/>
          </p:cNvSpPr>
          <p:nvPr>
            <p:ph type="sldNum" sz="quarter" idx="10"/>
          </p:nvPr>
        </p:nvSpPr>
        <p:spPr/>
        <p:txBody>
          <a:bodyPr/>
          <a:lstStyle/>
          <a:p>
            <a:fld id="{951DE623-AE87-41C8-8277-2C55ECC84F6D}" type="slidenum">
              <a:rPr lang="en-US" smtClean="0"/>
              <a:t>12</a:t>
            </a:fld>
            <a:endParaRPr lang="en-US"/>
          </a:p>
        </p:txBody>
      </p:sp>
    </p:spTree>
    <p:extLst>
      <p:ext uri="{BB962C8B-B14F-4D97-AF65-F5344CB8AC3E}">
        <p14:creationId xmlns:p14="http://schemas.microsoft.com/office/powerpoint/2010/main" val="365627141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200" dirty="0">
                <a:latin typeface="Arial" panose="020B0604020202020204" pitchFamily="34" charset="0"/>
                <a:cs typeface="Arial" panose="020B0604020202020204" pitchFamily="34" charset="0"/>
              </a:rPr>
              <a:t>DEC members attending your meetings are not there to “oversee” or “approve” PSSC actions.  Their role is to provide a link to the DEC.   They can share information about district initiatives and in turn, can share your successes and concerns with the DEC. </a:t>
            </a:r>
          </a:p>
          <a:p>
            <a:pPr marL="0" indent="0">
              <a:buNone/>
            </a:pPr>
            <a:endParaRPr lang="en-CA" sz="1200" dirty="0">
              <a:latin typeface="Arial" panose="020B0604020202020204" pitchFamily="34" charset="0"/>
              <a:cs typeface="Arial" panose="020B0604020202020204" pitchFamily="34" charset="0"/>
            </a:endParaRPr>
          </a:p>
          <a:p>
            <a:pPr marL="0" indent="0">
              <a:buNone/>
            </a:pPr>
            <a:r>
              <a:rPr lang="en-CA" sz="1200" dirty="0">
                <a:latin typeface="Arial" panose="020B0604020202020204" pitchFamily="34" charset="0"/>
                <a:cs typeface="Arial" panose="020B0604020202020204" pitchFamily="34" charset="0"/>
              </a:rPr>
              <a:t>DEC members represent the entire district, not just the schools in their community.  PSSCs can reach out to any member, or the entire DEC if they have questions or want to share information .</a:t>
            </a:r>
          </a:p>
        </p:txBody>
      </p:sp>
      <p:sp>
        <p:nvSpPr>
          <p:cNvPr id="4" name="Slide Number Placeholder 3"/>
          <p:cNvSpPr>
            <a:spLocks noGrp="1"/>
          </p:cNvSpPr>
          <p:nvPr>
            <p:ph type="sldNum" sz="quarter" idx="10"/>
          </p:nvPr>
        </p:nvSpPr>
        <p:spPr/>
        <p:txBody>
          <a:bodyPr/>
          <a:lstStyle/>
          <a:p>
            <a:fld id="{951DE623-AE87-41C8-8277-2C55ECC84F6D}" type="slidenum">
              <a:rPr lang="en-US" smtClean="0"/>
              <a:t>13</a:t>
            </a:fld>
            <a:endParaRPr lang="en-US"/>
          </a:p>
        </p:txBody>
      </p:sp>
    </p:spTree>
    <p:extLst>
      <p:ext uri="{BB962C8B-B14F-4D97-AF65-F5344CB8AC3E}">
        <p14:creationId xmlns:p14="http://schemas.microsoft.com/office/powerpoint/2010/main" val="145950614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a:solidFill>
                  <a:schemeClr val="tx1"/>
                </a:solidFill>
                <a:effectLst/>
                <a:latin typeface="+mn-lt"/>
                <a:ea typeface="+mn-ea"/>
                <a:cs typeface="+mn-cs"/>
              </a:rPr>
              <a:t>Not PSSC</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Teacher and Staff issues</a:t>
            </a:r>
            <a:r>
              <a:rPr lang="en-CA" sz="1200" kern="1200" dirty="0">
                <a:solidFill>
                  <a:schemeClr val="tx1"/>
                </a:solidFill>
                <a:effectLst/>
                <a:latin typeface="+mn-lt"/>
                <a:ea typeface="+mn-ea"/>
                <a:cs typeface="+mn-cs"/>
              </a:rPr>
              <a:t> – PSSCs are not involved in hiring or evaluating teaching staff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Individual student behaviour or academic issues</a:t>
            </a:r>
            <a:r>
              <a:rPr lang="en-CA" sz="1200" kern="1200" dirty="0">
                <a:solidFill>
                  <a:schemeClr val="tx1"/>
                </a:solidFill>
                <a:effectLst/>
                <a:latin typeface="+mn-lt"/>
                <a:ea typeface="+mn-ea"/>
                <a:cs typeface="+mn-cs"/>
              </a:rPr>
              <a:t> – </a:t>
            </a:r>
            <a:r>
              <a:rPr lang="en-US" sz="1200" kern="1200" dirty="0">
                <a:solidFill>
                  <a:schemeClr val="tx1"/>
                </a:solidFill>
                <a:effectLst/>
                <a:latin typeface="+mn-lt"/>
                <a:ea typeface="+mn-ea"/>
                <a:cs typeface="+mn-cs"/>
              </a:rPr>
              <a:t>Individual student issues are not the responsibility of the PSSC. Parents/guardians should first speak with their child’s teacher. If the problem is not resolved, they should meet with the Principal  and if necessary, the matter could be directed to the Superintendent at the District Office. </a:t>
            </a:r>
          </a:p>
          <a:p>
            <a:r>
              <a:rPr lang="en-CA" sz="1200" b="1" kern="1200" dirty="0">
                <a:solidFill>
                  <a:schemeClr val="tx1"/>
                </a:solidFill>
                <a:effectLst/>
                <a:latin typeface="+mn-lt"/>
                <a:ea typeface="+mn-ea"/>
                <a:cs typeface="+mn-cs"/>
              </a:rPr>
              <a:t>Day-to-day operations</a:t>
            </a:r>
            <a:r>
              <a:rPr lang="en-CA" sz="1200" kern="1200" dirty="0">
                <a:solidFill>
                  <a:schemeClr val="tx1"/>
                </a:solidFill>
                <a:effectLst/>
                <a:latin typeface="+mn-lt"/>
                <a:ea typeface="+mn-ea"/>
                <a:cs typeface="+mn-cs"/>
              </a:rPr>
              <a:t> – The PSSC does not manage day-to-day operations which are the responsibility of the Principal.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Fundraisers</a:t>
            </a:r>
            <a:r>
              <a:rPr lang="en-CA" sz="1200" kern="1200" dirty="0">
                <a:solidFill>
                  <a:schemeClr val="tx1"/>
                </a:solidFill>
                <a:effectLst/>
                <a:latin typeface="+mn-lt"/>
                <a:ea typeface="+mn-ea"/>
                <a:cs typeface="+mn-cs"/>
              </a:rPr>
              <a:t> - Individual members may participate and support the activities of the students or the Home and School Association, but the PSSC does not use their time or resources for fundraising.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14</a:t>
            </a:fld>
            <a:endParaRPr lang="en-US"/>
          </a:p>
        </p:txBody>
      </p:sp>
    </p:spTree>
    <p:extLst>
      <p:ext uri="{BB962C8B-B14F-4D97-AF65-F5344CB8AC3E}">
        <p14:creationId xmlns:p14="http://schemas.microsoft.com/office/powerpoint/2010/main" val="2805649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1" kern="1200" dirty="0">
                <a:solidFill>
                  <a:schemeClr val="tx1"/>
                </a:solidFill>
                <a:effectLst/>
                <a:latin typeface="+mn-lt"/>
                <a:ea typeface="+mn-ea"/>
                <a:cs typeface="+mn-cs"/>
              </a:rPr>
              <a:t>Funding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District Education Council provides funding for PSSC operations and may set specific guidelines on how these funds are spent. </a:t>
            </a:r>
          </a:p>
          <a:p>
            <a:r>
              <a:rPr lang="en-US" sz="1200" kern="1200" dirty="0">
                <a:solidFill>
                  <a:schemeClr val="tx1"/>
                </a:solidFill>
                <a:effectLst/>
                <a:latin typeface="+mn-lt"/>
                <a:ea typeface="+mn-ea"/>
                <a:cs typeface="+mn-cs"/>
              </a:rPr>
              <a:t> </a:t>
            </a:r>
          </a:p>
          <a:p>
            <a:r>
              <a:rPr lang="en-US" sz="1200" kern="1200" dirty="0">
                <a:solidFill>
                  <a:schemeClr val="tx1"/>
                </a:solidFill>
                <a:effectLst/>
                <a:latin typeface="+mn-lt"/>
                <a:ea typeface="+mn-ea"/>
                <a:cs typeface="+mn-cs"/>
              </a:rPr>
              <a:t>Generally, the amount of money is determined by the number of students in the school. The DEC may set minimum and maximum amounts on these formulas to ensure fairness in situations where some schools have either very small or very large student populations.</a:t>
            </a: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PSSC funding can only be used for expenses that relate to the mandate of the PSSC. These may include:</a:t>
            </a: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Reimbursement of appropriate PSSC travel expenses. </a:t>
            </a:r>
          </a:p>
          <a:p>
            <a:pPr lvl="0"/>
            <a:r>
              <a:rPr lang="en-US" sz="1200" kern="1200" dirty="0">
                <a:solidFill>
                  <a:schemeClr val="tx1"/>
                </a:solidFill>
                <a:effectLst/>
                <a:latin typeface="+mn-lt"/>
                <a:ea typeface="+mn-ea"/>
                <a:cs typeface="+mn-cs"/>
              </a:rPr>
              <a:t>Covering costs for PSSC meetings and PSSC-sponsored education workshops for parents, including equipment rental, office supplies, food and beverages, registration fees and honoraria for speakers.</a:t>
            </a:r>
          </a:p>
          <a:p>
            <a:pPr lvl="0"/>
            <a:r>
              <a:rPr lang="en-CA" sz="1200" kern="1200" dirty="0">
                <a:solidFill>
                  <a:schemeClr val="tx1"/>
                </a:solidFill>
                <a:effectLst/>
                <a:latin typeface="+mn-lt"/>
                <a:ea typeface="+mn-ea"/>
                <a:cs typeface="+mn-cs"/>
              </a:rPr>
              <a:t>Communication costs directly related to PSSC responsibilities including long-distance telephone calls, fax, talk mail, postage, courier services, printing/copying and office supplies.  </a:t>
            </a:r>
          </a:p>
          <a:p>
            <a:pPr lvl="0"/>
            <a:endParaRPr lang="en-CA" sz="1200" kern="1200" dirty="0">
              <a:solidFill>
                <a:schemeClr val="tx1"/>
              </a:solidFill>
              <a:effectLst/>
              <a:latin typeface="+mn-lt"/>
              <a:ea typeface="+mn-ea"/>
              <a:cs typeface="+mn-cs"/>
            </a:endParaRPr>
          </a:p>
          <a:p>
            <a:pPr lvl="0"/>
            <a:r>
              <a:rPr lang="en-CA" sz="1200" kern="1200" dirty="0">
                <a:solidFill>
                  <a:schemeClr val="tx1"/>
                </a:solidFill>
                <a:effectLst/>
                <a:latin typeface="+mn-lt"/>
                <a:ea typeface="+mn-ea"/>
                <a:cs typeface="+mn-cs"/>
              </a:rPr>
              <a:t>It is important to note that the PSSC decides how it will spend it’s funds. The money is intended to help the PSSC with their work and not to off-set regular school costs such as equipment purchases, photocopying or teacher appreciation dinners.  Principals may make suggestions but cannot require that funds be used on school expenses such as photocopy paper. </a:t>
            </a:r>
          </a:p>
          <a:p>
            <a:pPr lvl="0"/>
            <a:endParaRPr lang="en-CA" sz="1200" kern="1200" dirty="0">
              <a:solidFill>
                <a:schemeClr val="tx1"/>
              </a:solidFill>
              <a:effectLst/>
              <a:latin typeface="+mn-lt"/>
              <a:ea typeface="+mn-ea"/>
              <a:cs typeface="+mn-cs"/>
            </a:endParaRPr>
          </a:p>
          <a:p>
            <a:pPr lvl="0"/>
            <a:r>
              <a:rPr lang="en-CA" sz="1200" kern="1200" dirty="0">
                <a:solidFill>
                  <a:schemeClr val="tx1"/>
                </a:solidFill>
                <a:effectLst/>
                <a:latin typeface="+mn-lt"/>
                <a:ea typeface="+mn-ea"/>
                <a:cs typeface="+mn-cs"/>
              </a:rPr>
              <a:t>The PSSC should discuss how you could use the funds to help connect with parents and ensure they are involved in shaping school culture and aware of the work you are doing on their behalf. .</a:t>
            </a:r>
            <a:endParaRPr lang="en-US"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15</a:t>
            </a:fld>
            <a:endParaRPr lang="en-US"/>
          </a:p>
        </p:txBody>
      </p:sp>
    </p:spTree>
    <p:extLst>
      <p:ext uri="{BB962C8B-B14F-4D97-AF65-F5344CB8AC3E}">
        <p14:creationId xmlns:p14="http://schemas.microsoft.com/office/powerpoint/2010/main" val="1138744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16</a:t>
            </a:fld>
            <a:endParaRPr lang="en-US"/>
          </a:p>
        </p:txBody>
      </p:sp>
    </p:spTree>
    <p:extLst>
      <p:ext uri="{BB962C8B-B14F-4D97-AF65-F5344CB8AC3E}">
        <p14:creationId xmlns:p14="http://schemas.microsoft.com/office/powerpoint/2010/main" val="2553128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17</a:t>
            </a:fld>
            <a:endParaRPr lang="en-US"/>
          </a:p>
        </p:txBody>
      </p:sp>
    </p:spTree>
    <p:extLst>
      <p:ext uri="{BB962C8B-B14F-4D97-AF65-F5344CB8AC3E}">
        <p14:creationId xmlns:p14="http://schemas.microsoft.com/office/powerpoint/2010/main" val="16929093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18</a:t>
            </a:fld>
            <a:endParaRPr lang="en-US"/>
          </a:p>
        </p:txBody>
      </p:sp>
    </p:spTree>
    <p:extLst>
      <p:ext uri="{BB962C8B-B14F-4D97-AF65-F5344CB8AC3E}">
        <p14:creationId xmlns:p14="http://schemas.microsoft.com/office/powerpoint/2010/main" val="33996093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sz="1200" dirty="0"/>
              <a:t>Your school’s mission statement should reflect  current community values and expectations for education.</a:t>
            </a:r>
          </a:p>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3</a:t>
            </a:fld>
            <a:endParaRPr lang="en-US"/>
          </a:p>
        </p:txBody>
      </p:sp>
    </p:spTree>
    <p:extLst>
      <p:ext uri="{BB962C8B-B14F-4D97-AF65-F5344CB8AC3E}">
        <p14:creationId xmlns:p14="http://schemas.microsoft.com/office/powerpoint/2010/main" val="2211580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CA" dirty="0"/>
              <a:t>The PSSC are an important piece of the governance structure under the Education Act.  This law and it’s regulations provide the opportunity for parents to help shape the school’s culture and priorities and sets out guidelines for the size of the PSSC, elections and appointments, and the duties of the PSSC. </a:t>
            </a:r>
            <a:endParaRPr lang="en-US" dirty="0"/>
          </a:p>
          <a:p>
            <a:endParaRPr lang="en-US" dirty="0"/>
          </a:p>
        </p:txBody>
      </p:sp>
      <p:sp>
        <p:nvSpPr>
          <p:cNvPr id="4" name="Slide Number Placeholder 3"/>
          <p:cNvSpPr>
            <a:spLocks noGrp="1"/>
          </p:cNvSpPr>
          <p:nvPr>
            <p:ph type="sldNum" sz="quarter" idx="10"/>
          </p:nvPr>
        </p:nvSpPr>
        <p:spPr/>
        <p:txBody>
          <a:bodyPr/>
          <a:lstStyle/>
          <a:p>
            <a:fld id="{951DE623-AE87-41C8-8277-2C55ECC84F6D}" type="slidenum">
              <a:rPr lang="en-US" smtClean="0"/>
              <a:t>4</a:t>
            </a:fld>
            <a:endParaRPr lang="en-US"/>
          </a:p>
        </p:txBody>
      </p:sp>
    </p:spTree>
    <p:extLst>
      <p:ext uri="{BB962C8B-B14F-4D97-AF65-F5344CB8AC3E}">
        <p14:creationId xmlns:p14="http://schemas.microsoft.com/office/powerpoint/2010/main" val="5512683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dirty="0"/>
              <a:t>The advisory role of the PSSC means the Principal has a responsibility to share information with the PSSC and to listen to their recommendations, however, the Principal is not bound by the advice from the PSSC and may use their own discretion when implementing the SIP. </a:t>
            </a:r>
          </a:p>
          <a:p>
            <a:endParaRPr lang="en-CA" dirty="0"/>
          </a:p>
          <a:p>
            <a:r>
              <a:rPr lang="en-CA" dirty="0"/>
              <a:t>This section of the Education Act is often misinterpreted to suggest that communication with parents and community or improving quality of learning are responsibilities of the PSSC.  The PSSC’s role is to help the Principal identify areas in need of improvement and to consult on the strategies the principal intends to use to address these concerns.   </a:t>
            </a:r>
          </a:p>
          <a:p>
            <a:endParaRPr lang="en-CA" dirty="0"/>
          </a:p>
          <a:p>
            <a:r>
              <a:rPr lang="en-CA" dirty="0"/>
              <a:t>The PSSC may advise or assist in shaping and sharing the message but the administration is ultimately responsible putting in place communication strategies for ensuring schools are connecting with parents and community to encourage involvement in the school. </a:t>
            </a:r>
          </a:p>
          <a:p>
            <a:endParaRPr lang="en-CA" dirty="0"/>
          </a:p>
        </p:txBody>
      </p:sp>
      <p:sp>
        <p:nvSpPr>
          <p:cNvPr id="4" name="Slide Number Placeholder 3"/>
          <p:cNvSpPr>
            <a:spLocks noGrp="1"/>
          </p:cNvSpPr>
          <p:nvPr>
            <p:ph type="sldNum" sz="quarter" idx="10"/>
          </p:nvPr>
        </p:nvSpPr>
        <p:spPr/>
        <p:txBody>
          <a:bodyPr/>
          <a:lstStyle/>
          <a:p>
            <a:fld id="{951DE623-AE87-41C8-8277-2C55ECC84F6D}" type="slidenum">
              <a:rPr lang="en-US" smtClean="0"/>
              <a:t>5</a:t>
            </a:fld>
            <a:endParaRPr lang="en-US"/>
          </a:p>
        </p:txBody>
      </p:sp>
    </p:spTree>
    <p:extLst>
      <p:ext uri="{BB962C8B-B14F-4D97-AF65-F5344CB8AC3E}">
        <p14:creationId xmlns:p14="http://schemas.microsoft.com/office/powerpoint/2010/main" val="4257775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a:latin typeface="Arial" panose="020B0604020202020204" pitchFamily="34" charset="0"/>
                <a:ea typeface="Times New Roman" panose="02020603050405020304" pitchFamily="18" charset="0"/>
                <a:cs typeface="Arial" panose="020B0604020202020204" pitchFamily="34" charset="0"/>
              </a:rPr>
              <a:t>The School Improvement Plan is a tool used by schools to ensure there is continuous, incremental improvement in the learning of all students over time. </a:t>
            </a:r>
          </a:p>
          <a:p>
            <a:endParaRPr lang="en-CA" dirty="0"/>
          </a:p>
          <a:p>
            <a:pPr marL="0" marR="0" lvl="0" indent="0" algn="l" defTabSz="914400" rtl="0" eaLnBrk="1" fontAlgn="auto" latinLnBrk="0" hangingPunct="1">
              <a:lnSpc>
                <a:spcPct val="100000"/>
              </a:lnSpc>
              <a:spcBef>
                <a:spcPts val="0"/>
              </a:spcBef>
              <a:spcAft>
                <a:spcPts val="0"/>
              </a:spcAft>
              <a:buClrTx/>
              <a:buSzTx/>
              <a:buFontTx/>
              <a:buNone/>
              <a:tabLst/>
              <a:defRPr/>
            </a:pPr>
            <a:r>
              <a:rPr lang="en-CA" altLang="en-US" dirty="0">
                <a:latin typeface="Arial" panose="020B0604020202020204" pitchFamily="34" charset="0"/>
                <a:ea typeface="Times New Roman" panose="02020603050405020304" pitchFamily="18" charset="0"/>
                <a:cs typeface="Arial" panose="020B0604020202020204" pitchFamily="34" charset="0"/>
              </a:rPr>
              <a:t>The</a:t>
            </a:r>
            <a:r>
              <a:rPr lang="en-US" altLang="en-US" dirty="0">
                <a:latin typeface="Arial" panose="020B0604020202020204" pitchFamily="34" charset="0"/>
                <a:ea typeface="Times New Roman" panose="02020603050405020304" pitchFamily="18" charset="0"/>
                <a:cs typeface="Arial" panose="020B0604020202020204" pitchFamily="34" charset="0"/>
              </a:rPr>
              <a:t> Principal and experienced PSSC members will provide an overview of your school’s plan, where your school is in the current 3-year cycle and the areas of focus identified by the previous PSSC.</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CA"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If the school is in Year 2 or 3 of its Improvement Plan, the plan is reviewed and monitoring reports are given on any changes that may have been made.  PSSC members should expect at least two monitoring reports per year. </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altLang="en-US" sz="1600" b="0" i="0" u="none" strike="noStrike" cap="none" normalizeH="0" baseline="0" dirty="0">
              <a:ln>
                <a:noFill/>
              </a:ln>
              <a:solidFill>
                <a:schemeClr val="tx1"/>
              </a:solidFill>
              <a:effectLst/>
            </a:endParaRPr>
          </a:p>
          <a:p>
            <a:endParaRPr lang="en-CA" dirty="0"/>
          </a:p>
        </p:txBody>
      </p:sp>
      <p:sp>
        <p:nvSpPr>
          <p:cNvPr id="4" name="Slide Number Placeholder 3"/>
          <p:cNvSpPr>
            <a:spLocks noGrp="1"/>
          </p:cNvSpPr>
          <p:nvPr>
            <p:ph type="sldNum" sz="quarter" idx="10"/>
          </p:nvPr>
        </p:nvSpPr>
        <p:spPr/>
        <p:txBody>
          <a:bodyPr/>
          <a:lstStyle/>
          <a:p>
            <a:fld id="{951DE623-AE87-41C8-8277-2C55ECC84F6D}" type="slidenum">
              <a:rPr lang="en-US" smtClean="0"/>
              <a:t>6</a:t>
            </a:fld>
            <a:endParaRPr lang="en-US"/>
          </a:p>
        </p:txBody>
      </p:sp>
    </p:spTree>
    <p:extLst>
      <p:ext uri="{BB962C8B-B14F-4D97-AF65-F5344CB8AC3E}">
        <p14:creationId xmlns:p14="http://schemas.microsoft.com/office/powerpoint/2010/main" val="19907601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CA" sz="1200" b="1" kern="1200" dirty="0">
                <a:solidFill>
                  <a:schemeClr val="tx1"/>
                </a:solidFill>
                <a:effectLst/>
                <a:latin typeface="+mn-lt"/>
                <a:ea typeface="+mn-ea"/>
                <a:cs typeface="+mn-cs"/>
              </a:rPr>
              <a:t>Purpose:</a:t>
            </a:r>
            <a:r>
              <a:rPr lang="en-CA" sz="1200" kern="1200" dirty="0">
                <a:solidFill>
                  <a:schemeClr val="tx1"/>
                </a:solidFill>
                <a:effectLst/>
                <a:latin typeface="+mn-lt"/>
                <a:ea typeface="+mn-ea"/>
                <a:cs typeface="+mn-cs"/>
              </a:rPr>
              <a:t>  The plan shows the link between the school mission and the areas targeted for improvement.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Goals:</a:t>
            </a:r>
            <a:r>
              <a:rPr lang="en-CA" sz="1200" kern="1200" dirty="0">
                <a:solidFill>
                  <a:schemeClr val="tx1"/>
                </a:solidFill>
                <a:effectLst/>
                <a:latin typeface="+mn-lt"/>
                <a:ea typeface="+mn-ea"/>
                <a:cs typeface="+mn-cs"/>
              </a:rPr>
              <a:t> The learning areas targeted for improvement, for example, literacy.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Measures:</a:t>
            </a:r>
            <a:r>
              <a:rPr lang="en-CA" sz="1200" kern="1200" dirty="0">
                <a:solidFill>
                  <a:schemeClr val="tx1"/>
                </a:solidFill>
                <a:effectLst/>
                <a:latin typeface="+mn-lt"/>
                <a:ea typeface="+mn-ea"/>
                <a:cs typeface="+mn-cs"/>
              </a:rPr>
              <a:t>  These describe how the success of the plan will be measured, for example, numeracy or literacy assessments.</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Standards:</a:t>
            </a:r>
            <a:r>
              <a:rPr lang="en-CA" sz="1200" kern="1200" dirty="0">
                <a:solidFill>
                  <a:schemeClr val="tx1"/>
                </a:solidFill>
                <a:effectLst/>
                <a:latin typeface="+mn-lt"/>
                <a:ea typeface="+mn-ea"/>
                <a:cs typeface="+mn-cs"/>
              </a:rPr>
              <a:t>  These indicate how well the school must do on each of the measures to be considered successful.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Objectives:  </a:t>
            </a:r>
            <a:r>
              <a:rPr lang="en-CA" sz="1200" kern="1200" dirty="0">
                <a:solidFill>
                  <a:schemeClr val="tx1"/>
                </a:solidFill>
                <a:effectLst/>
                <a:latin typeface="+mn-lt"/>
                <a:ea typeface="+mn-ea"/>
                <a:cs typeface="+mn-cs"/>
              </a:rPr>
              <a:t>The school identifies the specific results to be achieved in a specific amount of time.  Objectives are not changed for the life of the plan.</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Actions:</a:t>
            </a:r>
            <a:r>
              <a:rPr lang="en-CA" sz="1200" kern="1200" dirty="0">
                <a:solidFill>
                  <a:schemeClr val="tx1"/>
                </a:solidFill>
                <a:effectLst/>
                <a:latin typeface="+mn-lt"/>
                <a:ea typeface="+mn-ea"/>
                <a:cs typeface="+mn-cs"/>
              </a:rPr>
              <a:t>  These are the strategies used to reach the objectives.  The School Improvement Plan includes actions, dates on which each action begins and ends, and the individual responsible for making it happen.  While objectives never change, actions can be changed and changes in circumstances may result in actions being added, modified or replaced.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Resources:</a:t>
            </a:r>
            <a:r>
              <a:rPr lang="en-CA" sz="1200" kern="1200" dirty="0">
                <a:solidFill>
                  <a:schemeClr val="tx1"/>
                </a:solidFill>
                <a:effectLst/>
                <a:latin typeface="+mn-lt"/>
                <a:ea typeface="+mn-ea"/>
                <a:cs typeface="+mn-cs"/>
              </a:rPr>
              <a:t>  The plan identifies the realistic, available resources necessary to put the actions into effect including time, funding or personnel.  Once the plan has been put into place, these resources cannot be reallocated to other uses unless Actions can be completed without this support.</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Monitoring:</a:t>
            </a:r>
            <a:r>
              <a:rPr lang="en-CA" sz="1200" kern="1200" dirty="0">
                <a:solidFill>
                  <a:schemeClr val="tx1"/>
                </a:solidFill>
                <a:effectLst/>
                <a:latin typeface="+mn-lt"/>
                <a:ea typeface="+mn-ea"/>
                <a:cs typeface="+mn-cs"/>
              </a:rPr>
              <a:t>  The plan identifies who is responsible for monitoring the progress of the plan, and how often monitoring reports will be given. </a:t>
            </a:r>
            <a:endParaRPr lang="en-US" sz="1200" kern="1200" dirty="0">
              <a:solidFill>
                <a:schemeClr val="tx1"/>
              </a:solidFill>
              <a:effectLst/>
              <a:latin typeface="+mn-lt"/>
              <a:ea typeface="+mn-ea"/>
              <a:cs typeface="+mn-cs"/>
            </a:endParaRPr>
          </a:p>
          <a:p>
            <a:r>
              <a:rPr lang="en-C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r>
              <a:rPr lang="en-CA" sz="1200" b="1" kern="1200" dirty="0">
                <a:solidFill>
                  <a:schemeClr val="tx1"/>
                </a:solidFill>
                <a:effectLst/>
                <a:latin typeface="+mn-lt"/>
                <a:ea typeface="+mn-ea"/>
                <a:cs typeface="+mn-cs"/>
              </a:rPr>
              <a:t>Assessment and Evaluation:</a:t>
            </a:r>
            <a:r>
              <a:rPr lang="en-CA" sz="1200" kern="1200" dirty="0">
                <a:solidFill>
                  <a:schemeClr val="tx1"/>
                </a:solidFill>
                <a:effectLst/>
                <a:latin typeface="+mn-lt"/>
                <a:ea typeface="+mn-ea"/>
                <a:cs typeface="+mn-cs"/>
              </a:rPr>
              <a:t>  The plan identifies who is responsible for collecting the data required to make a judgment on the plan’s success.  It indicates who makes the final evaluation and how the evaluation results are to be distributed. </a:t>
            </a:r>
            <a:endParaRPr lang="en-US" sz="1200" kern="1200" dirty="0">
              <a:solidFill>
                <a:schemeClr val="tx1"/>
              </a:solidFill>
              <a:effectLst/>
              <a:latin typeface="+mn-lt"/>
              <a:ea typeface="+mn-ea"/>
              <a:cs typeface="+mn-cs"/>
            </a:endParaRPr>
          </a:p>
          <a:p>
            <a:endParaRPr lang="en-CA" dirty="0"/>
          </a:p>
          <a:p>
            <a:r>
              <a:rPr lang="en-CA" dirty="0"/>
              <a:t>Throughout the three years of the plan, the PSSC will receive information on how the plan is being implemented and the achievements towards the established goals. </a:t>
            </a:r>
          </a:p>
          <a:p>
            <a:endParaRPr lang="en-CA" dirty="0"/>
          </a:p>
          <a:p>
            <a:endParaRPr lang="en-CA" dirty="0"/>
          </a:p>
        </p:txBody>
      </p:sp>
      <p:sp>
        <p:nvSpPr>
          <p:cNvPr id="4" name="Slide Number Placeholder 3"/>
          <p:cNvSpPr>
            <a:spLocks noGrp="1"/>
          </p:cNvSpPr>
          <p:nvPr>
            <p:ph type="sldNum" sz="quarter" idx="10"/>
          </p:nvPr>
        </p:nvSpPr>
        <p:spPr/>
        <p:txBody>
          <a:bodyPr/>
          <a:lstStyle/>
          <a:p>
            <a:fld id="{951DE623-AE87-41C8-8277-2C55ECC84F6D}" type="slidenum">
              <a:rPr lang="en-US" smtClean="0"/>
              <a:t>7</a:t>
            </a:fld>
            <a:endParaRPr lang="en-US"/>
          </a:p>
        </p:txBody>
      </p:sp>
    </p:spTree>
    <p:extLst>
      <p:ext uri="{BB962C8B-B14F-4D97-AF65-F5344CB8AC3E}">
        <p14:creationId xmlns:p14="http://schemas.microsoft.com/office/powerpoint/2010/main" val="168307499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Each school is required to have a Positive Learning and Working Environment Plan (PLEP).  </a:t>
            </a:r>
            <a:r>
              <a:rPr lang="en-CA" dirty="0"/>
              <a:t>Your principal will provide you with a copy of your school’s PLWEP and provide updates on the schools’ current initiatives. </a:t>
            </a:r>
          </a:p>
        </p:txBody>
      </p:sp>
      <p:sp>
        <p:nvSpPr>
          <p:cNvPr id="4" name="Slide Number Placeholder 3"/>
          <p:cNvSpPr>
            <a:spLocks noGrp="1"/>
          </p:cNvSpPr>
          <p:nvPr>
            <p:ph type="sldNum" sz="quarter" idx="10"/>
          </p:nvPr>
        </p:nvSpPr>
        <p:spPr/>
        <p:txBody>
          <a:bodyPr/>
          <a:lstStyle/>
          <a:p>
            <a:fld id="{951DE623-AE87-41C8-8277-2C55ECC84F6D}" type="slidenum">
              <a:rPr lang="en-US" smtClean="0"/>
              <a:t>8</a:t>
            </a:fld>
            <a:endParaRPr lang="en-US"/>
          </a:p>
        </p:txBody>
      </p:sp>
    </p:spTree>
    <p:extLst>
      <p:ext uri="{BB962C8B-B14F-4D97-AF65-F5344CB8AC3E}">
        <p14:creationId xmlns:p14="http://schemas.microsoft.com/office/powerpoint/2010/main" val="2662337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CA" sz="1200" dirty="0">
                <a:latin typeface="Arial" panose="020B0604020202020204" pitchFamily="34" charset="0"/>
                <a:cs typeface="Arial" panose="020B0604020202020204" pitchFamily="34" charset="0"/>
              </a:rPr>
              <a:t>A school’s principal and vice principals have a lot of authority to shape the priorities and culture of a school, therefore it is important that the PSSC have a role in the selection of the school administrators.  </a:t>
            </a:r>
          </a:p>
        </p:txBody>
      </p:sp>
      <p:sp>
        <p:nvSpPr>
          <p:cNvPr id="4" name="Slide Number Placeholder 3"/>
          <p:cNvSpPr>
            <a:spLocks noGrp="1"/>
          </p:cNvSpPr>
          <p:nvPr>
            <p:ph type="sldNum" sz="quarter" idx="10"/>
          </p:nvPr>
        </p:nvSpPr>
        <p:spPr/>
        <p:txBody>
          <a:bodyPr/>
          <a:lstStyle/>
          <a:p>
            <a:fld id="{951DE623-AE87-41C8-8277-2C55ECC84F6D}" type="slidenum">
              <a:rPr lang="en-US" smtClean="0"/>
              <a:t>9</a:t>
            </a:fld>
            <a:endParaRPr lang="en-US"/>
          </a:p>
        </p:txBody>
      </p:sp>
    </p:spTree>
    <p:extLst>
      <p:ext uri="{BB962C8B-B14F-4D97-AF65-F5344CB8AC3E}">
        <p14:creationId xmlns:p14="http://schemas.microsoft.com/office/powerpoint/2010/main" val="16137723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CA" sz="12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951DE623-AE87-41C8-8277-2C55ECC84F6D}" type="slidenum">
              <a:rPr lang="en-US" smtClean="0"/>
              <a:t>10</a:t>
            </a:fld>
            <a:endParaRPr lang="en-US"/>
          </a:p>
        </p:txBody>
      </p:sp>
    </p:spTree>
    <p:extLst>
      <p:ext uri="{BB962C8B-B14F-4D97-AF65-F5344CB8AC3E}">
        <p14:creationId xmlns:p14="http://schemas.microsoft.com/office/powerpoint/2010/main" val="638067467"/>
      </p:ext>
    </p:extLst>
  </p:cSld>
  <p:clrMapOvr>
    <a:masterClrMapping/>
  </p:clrMapOvr>
</p:notes>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7CB8B30-27EA-4960-9DAB-04E328C98E23}"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F535BF8B-6353-4027-A70F-EEAECE4658E3}" type="slidenum">
              <a:rPr lang="en-US" smtClean="0"/>
              <a:t>‹#›</a:t>
            </a:fld>
            <a:endParaRPr lang="en-US"/>
          </a:p>
        </p:txBody>
      </p:sp>
    </p:spTree>
    <p:extLst>
      <p:ext uri="{BB962C8B-B14F-4D97-AF65-F5344CB8AC3E}">
        <p14:creationId xmlns:p14="http://schemas.microsoft.com/office/powerpoint/2010/main" val="2303606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CB8B30-27EA-4960-9DAB-04E328C98E23}"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3473701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CB8B30-27EA-4960-9DAB-04E328C98E23}"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1072736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7CB8B30-27EA-4960-9DAB-04E328C98E23}" type="datetimeFigureOut">
              <a:rPr lang="en-US" smtClean="0"/>
              <a:t>9/20/2018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40264120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17CB8B30-27EA-4960-9DAB-04E328C98E23}" type="datetimeFigureOut">
              <a:rPr lang="en-US" smtClean="0"/>
              <a:t>9/20/2018</a:t>
            </a:fld>
            <a:endParaRPr lang="en-US"/>
          </a:p>
        </p:txBody>
      </p:sp>
      <p:sp>
        <p:nvSpPr>
          <p:cNvPr id="5" name="Footer Placeholder 4"/>
          <p:cNvSpPr>
            <a:spLocks noGrp="1"/>
          </p:cNvSpPr>
          <p:nvPr>
            <p:ph type="ftr" sz="quarter" idx="11"/>
          </p:nvPr>
        </p:nvSpPr>
        <p:spPr>
          <a:xfrm>
            <a:off x="2182708" y="6272784"/>
            <a:ext cx="6327648" cy="365125"/>
          </a:xfrm>
        </p:spPr>
        <p:txBody>
          <a:bodyPr/>
          <a:lstStyle/>
          <a:p>
            <a:endParaRPr 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F535BF8B-6353-4027-A70F-EEAECE4658E3}" type="slidenum">
              <a:rPr lang="en-US" smtClean="0"/>
              <a:t>‹#›</a:t>
            </a:fld>
            <a:endParaRPr lang="en-US"/>
          </a:p>
        </p:txBody>
      </p:sp>
    </p:spTree>
    <p:extLst>
      <p:ext uri="{BB962C8B-B14F-4D97-AF65-F5344CB8AC3E}">
        <p14:creationId xmlns:p14="http://schemas.microsoft.com/office/powerpoint/2010/main" val="35412948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7CB8B30-27EA-4960-9DAB-04E328C98E23}"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16692436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7CB8B30-27EA-4960-9DAB-04E328C98E23}" type="datetimeFigureOut">
              <a:rPr lang="en-US" smtClean="0"/>
              <a:t>9/20/2018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1320475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7CB8B30-27EA-4960-9DAB-04E328C98E23}" type="datetimeFigureOut">
              <a:rPr lang="en-US" smtClean="0"/>
              <a:t>9/20/2018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3182735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CB8B30-27EA-4960-9DAB-04E328C98E23}" type="datetimeFigureOut">
              <a:rPr lang="en-US" smtClean="0"/>
              <a:t>9/20/2018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8750342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7CB8B30-27EA-4960-9DAB-04E328C98E23}" type="datetimeFigureOut">
              <a:rPr lang="en-US" smtClean="0"/>
              <a:t>9/20/2018</a:t>
            </a:fld>
            <a:endParaRPr lang="en-US"/>
          </a:p>
        </p:txBody>
      </p:sp>
      <p:sp>
        <p:nvSpPr>
          <p:cNvPr id="6" name="Footer Placeholder 5"/>
          <p:cNvSpPr>
            <a:spLocks noGrp="1"/>
          </p:cNvSpPr>
          <p:nvPr>
            <p:ph type="ftr" sz="quarter" idx="11"/>
          </p:nvPr>
        </p:nvSpPr>
        <p:spPr/>
        <p:txBody>
          <a:bodyPr/>
          <a:lstStyle/>
          <a:p>
            <a:endParaRPr 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542121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7CB8B30-27EA-4960-9DAB-04E328C98E23}" type="datetimeFigureOut">
              <a:rPr lang="en-US" smtClean="0"/>
              <a:t>9/20/2018</a:t>
            </a:fld>
            <a:endParaRPr 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F535BF8B-6353-4027-A70F-EEAECE4658E3}" type="slidenum">
              <a:rPr lang="en-US" smtClean="0"/>
              <a:t>‹#›</a:t>
            </a:fld>
            <a:endParaRPr lang="en-US"/>
          </a:p>
        </p:txBody>
      </p:sp>
    </p:spTree>
    <p:extLst>
      <p:ext uri="{BB962C8B-B14F-4D97-AF65-F5344CB8AC3E}">
        <p14:creationId xmlns:p14="http://schemas.microsoft.com/office/powerpoint/2010/main" val="14067647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17CB8B30-27EA-4960-9DAB-04E328C98E23}" type="datetimeFigureOut">
              <a:rPr lang="en-US" smtClean="0"/>
              <a:t>9/20/2018</a:t>
            </a:fld>
            <a:endParaRPr 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F535BF8B-6353-4027-A70F-EEAECE4658E3}" type="slidenum">
              <a:rPr lang="en-US" smtClean="0"/>
              <a:t>‹#›</a:t>
            </a:fld>
            <a:endParaRPr lang="en-US"/>
          </a:p>
        </p:txBody>
      </p:sp>
    </p:spTree>
    <p:extLst>
      <p:ext uri="{BB962C8B-B14F-4D97-AF65-F5344CB8AC3E}">
        <p14:creationId xmlns:p14="http://schemas.microsoft.com/office/powerpoint/2010/main" val="941408043"/>
      </p:ext>
    </p:extLst>
  </p:cSld>
  <p:clrMap bg1="lt1" tx1="dk1" bg2="lt2" tx2="dk2" accent1="accent1" accent2="accent2" accent3="accent3" accent4="accent4" accent5="accent5" accent6="accent6" hlink="hlink" folHlink="folHlink"/>
  <p:sldLayoutIdLst>
    <p:sldLayoutId id="2147483759" r:id="rId1"/>
    <p:sldLayoutId id="2147483760" r:id="rId2"/>
    <p:sldLayoutId id="2147483761" r:id="rId3"/>
    <p:sldLayoutId id="2147483762" r:id="rId4"/>
    <p:sldLayoutId id="2147483763" r:id="rId5"/>
    <p:sldLayoutId id="2147483764" r:id="rId6"/>
    <p:sldLayoutId id="2147483765" r:id="rId7"/>
    <p:sldLayoutId id="2147483766" r:id="rId8"/>
    <p:sldLayoutId id="2147483767" r:id="rId9"/>
    <p:sldLayoutId id="2147483768" r:id="rId10"/>
    <p:sldLayoutId id="214748376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F6493-4634-451E-BF8A-916280C592F7}"/>
              </a:ext>
            </a:extLst>
          </p:cNvPr>
          <p:cNvSpPr>
            <a:spLocks noGrp="1"/>
          </p:cNvSpPr>
          <p:nvPr>
            <p:ph type="ctrTitle"/>
          </p:nvPr>
        </p:nvSpPr>
        <p:spPr/>
        <p:txBody>
          <a:bodyPr>
            <a:normAutofit/>
          </a:bodyPr>
          <a:lstStyle/>
          <a:p>
            <a:r>
              <a:rPr lang="en-CA" dirty="0"/>
              <a:t>Parent School Support Committees</a:t>
            </a:r>
            <a:endParaRPr lang="en-US" dirty="0"/>
          </a:p>
        </p:txBody>
      </p:sp>
      <p:sp>
        <p:nvSpPr>
          <p:cNvPr id="3" name="Subtitle 2">
            <a:extLst>
              <a:ext uri="{FF2B5EF4-FFF2-40B4-BE49-F238E27FC236}">
                <a16:creationId xmlns:a16="http://schemas.microsoft.com/office/drawing/2014/main" id="{57916AF6-5DD2-42C7-9200-733B552BC261}"/>
              </a:ext>
            </a:extLst>
          </p:cNvPr>
          <p:cNvSpPr>
            <a:spLocks noGrp="1"/>
          </p:cNvSpPr>
          <p:nvPr>
            <p:ph type="subTitle" idx="1"/>
          </p:nvPr>
        </p:nvSpPr>
        <p:spPr/>
        <p:txBody>
          <a:bodyPr/>
          <a:lstStyle/>
          <a:p>
            <a:r>
              <a:rPr lang="en-CA" dirty="0"/>
              <a:t>An Introduction to the PSSC</a:t>
            </a:r>
            <a:endParaRPr lang="en-US" dirty="0"/>
          </a:p>
        </p:txBody>
      </p:sp>
    </p:spTree>
    <p:extLst>
      <p:ext uri="{BB962C8B-B14F-4D97-AF65-F5344CB8AC3E}">
        <p14:creationId xmlns:p14="http://schemas.microsoft.com/office/powerpoint/2010/main" val="33400589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490210"/>
            <a:ext cx="10515600" cy="396875"/>
          </a:xfrm>
        </p:spPr>
        <p:txBody>
          <a:bodyPr>
            <a:noAutofit/>
          </a:bodyPr>
          <a:lstStyle/>
          <a:p>
            <a:r>
              <a:rPr lang="en-CA" sz="3600" dirty="0">
                <a:solidFill>
                  <a:schemeClr val="accent6"/>
                </a:solidFill>
              </a:rPr>
              <a:t>4) School Performance Reports</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357920"/>
            <a:ext cx="10515600" cy="4803394"/>
          </a:xfrm>
        </p:spPr>
        <p:txBody>
          <a:bodyPr>
            <a:normAutofit/>
          </a:bodyPr>
          <a:lstStyle/>
          <a:p>
            <a:pPr marL="0" indent="0">
              <a:buNone/>
            </a:pPr>
            <a:r>
              <a:rPr lang="en-US" sz="2400" dirty="0">
                <a:latin typeface="Arial" panose="020B0604020202020204" pitchFamily="34" charset="0"/>
                <a:cs typeface="Arial" panose="020B0604020202020204" pitchFamily="34" charset="0"/>
              </a:rPr>
              <a:t>The Principal presents the School Report Card to the PSSC, identifying student learning and achievement in the past school year, with an analysis of the results.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The Principal uses the information from the Provincial Report Card to compare the school’s results with those of the district and province. </a:t>
            </a:r>
          </a:p>
          <a:p>
            <a:pPr marL="0" indent="0">
              <a:buNone/>
            </a:pPr>
            <a:endParaRPr lang="en-US" sz="2400" dirty="0">
              <a:latin typeface="Arial" panose="020B0604020202020204" pitchFamily="34" charset="0"/>
              <a:cs typeface="Arial" panose="020B0604020202020204" pitchFamily="34" charset="0"/>
            </a:endParaRPr>
          </a:p>
          <a:p>
            <a:pPr marL="0" indent="0">
              <a:buNone/>
            </a:pPr>
            <a:r>
              <a:rPr lang="en-US" sz="2400" dirty="0">
                <a:latin typeface="Arial" panose="020B0604020202020204" pitchFamily="34" charset="0"/>
                <a:cs typeface="Arial" panose="020B0604020202020204" pitchFamily="34" charset="0"/>
              </a:rPr>
              <a:t>PSSC members should ask questions to ensure they understand the results and how the current SIP will address areas of concern.</a:t>
            </a:r>
          </a:p>
          <a:p>
            <a:pPr marL="0" indent="0">
              <a:buNone/>
            </a:pPr>
            <a:endParaRPr lang="en-CA" sz="2400" dirty="0">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3449317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490210"/>
            <a:ext cx="10515600" cy="396875"/>
          </a:xfrm>
        </p:spPr>
        <p:txBody>
          <a:bodyPr>
            <a:noAutofit/>
          </a:bodyPr>
          <a:lstStyle/>
          <a:p>
            <a:r>
              <a:rPr lang="en-CA" sz="3600" dirty="0">
                <a:solidFill>
                  <a:schemeClr val="accent6"/>
                </a:solidFill>
              </a:rPr>
              <a:t>5) School Policies</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357920"/>
            <a:ext cx="10515600" cy="4803394"/>
          </a:xfrm>
        </p:spPr>
        <p:txBody>
          <a:bodyPr>
            <a:normAutofit/>
          </a:bodyPr>
          <a:lstStyle/>
          <a:p>
            <a:pPr marL="0" indent="0">
              <a:buNone/>
            </a:pPr>
            <a:r>
              <a:rPr lang="en-CA" sz="2400" dirty="0">
                <a:latin typeface="Arial" panose="020B0604020202020204" pitchFamily="34" charset="0"/>
                <a:cs typeface="Arial" panose="020B0604020202020204" pitchFamily="34" charset="0"/>
              </a:rPr>
              <a:t>The principal may make school policies in accordance with district and provincial policies.  The PSSC will provide advice to the principal on the development of the policy, implementation, and how best to ensure students and families are aware of school policy.  The following are some examples of school policies:</a:t>
            </a:r>
          </a:p>
          <a:p>
            <a:pPr marL="1089025"/>
            <a:r>
              <a:rPr lang="en-CA" sz="2400" dirty="0">
                <a:latin typeface="Arial" panose="020B0604020202020204" pitchFamily="34" charset="0"/>
                <a:cs typeface="Arial" panose="020B0604020202020204" pitchFamily="34" charset="0"/>
              </a:rPr>
              <a:t>Dress code</a:t>
            </a:r>
          </a:p>
          <a:p>
            <a:pPr marL="1089025"/>
            <a:r>
              <a:rPr lang="en-CA" sz="2400" dirty="0">
                <a:latin typeface="Arial" panose="020B0604020202020204" pitchFamily="34" charset="0"/>
                <a:cs typeface="Arial" panose="020B0604020202020204" pitchFamily="34" charset="0"/>
              </a:rPr>
              <a:t>Attendance</a:t>
            </a:r>
          </a:p>
          <a:p>
            <a:pPr marL="1089025"/>
            <a:r>
              <a:rPr lang="en-CA" sz="2400" dirty="0">
                <a:latin typeface="Arial" panose="020B0604020202020204" pitchFamily="34" charset="0"/>
                <a:cs typeface="Arial" panose="020B0604020202020204" pitchFamily="34" charset="0"/>
              </a:rPr>
              <a:t>Athletic Code of Conduct</a:t>
            </a:r>
          </a:p>
          <a:p>
            <a:pPr marL="1089025"/>
            <a:r>
              <a:rPr lang="en-CA" sz="2400" dirty="0">
                <a:latin typeface="Arial" panose="020B0604020202020204" pitchFamily="34" charset="0"/>
                <a:cs typeface="Arial" panose="020B0604020202020204" pitchFamily="34" charset="0"/>
              </a:rPr>
              <a:t>Drug and Alcohol</a:t>
            </a:r>
          </a:p>
          <a:p>
            <a:pPr marL="1089025"/>
            <a:r>
              <a:rPr lang="en-CA" sz="2400" dirty="0">
                <a:latin typeface="Arial" panose="020B0604020202020204" pitchFamily="34" charset="0"/>
                <a:cs typeface="Arial" panose="020B0604020202020204" pitchFamily="34" charset="0"/>
              </a:rPr>
              <a:t>Personal Electronic Devices</a:t>
            </a:r>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179FEEEB-4CF5-47FB-87BC-13F7E26B484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183217" y="3593432"/>
            <a:ext cx="2886381" cy="1822629"/>
          </a:xfrm>
          <a:prstGeom prst="rect">
            <a:avLst/>
          </a:prstGeom>
        </p:spPr>
      </p:pic>
    </p:spTree>
    <p:extLst>
      <p:ext uri="{BB962C8B-B14F-4D97-AF65-F5344CB8AC3E}">
        <p14:creationId xmlns:p14="http://schemas.microsoft.com/office/powerpoint/2010/main" val="239141632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490210"/>
            <a:ext cx="10515600" cy="396875"/>
          </a:xfrm>
        </p:spPr>
        <p:txBody>
          <a:bodyPr>
            <a:noAutofit/>
          </a:bodyPr>
          <a:lstStyle/>
          <a:p>
            <a:r>
              <a:rPr lang="en-CA" sz="3600" dirty="0">
                <a:solidFill>
                  <a:schemeClr val="accent6"/>
                </a:solidFill>
              </a:rPr>
              <a:t>6) Principal and Vice-Principal Evaluations</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357919"/>
            <a:ext cx="10515600" cy="4846937"/>
          </a:xfrm>
        </p:spPr>
        <p:txBody>
          <a:bodyPr>
            <a:normAutofit/>
          </a:bodyPr>
          <a:lstStyle/>
          <a:p>
            <a:pPr marL="0" indent="0">
              <a:buNone/>
            </a:pPr>
            <a:r>
              <a:rPr lang="en-CA" sz="2400" dirty="0">
                <a:latin typeface="Arial" panose="020B0604020202020204" pitchFamily="34" charset="0"/>
                <a:cs typeface="Arial" panose="020B0604020202020204" pitchFamily="34" charset="0"/>
              </a:rPr>
              <a:t>The Superintendent may request input from a school’s PSSC when they are conducting a performance evaluation of a principal or vice-principal.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The PSSC will not be asked to provide an overall evaluation, but are specifically giving feedback on the principal/vice-principal’s performance in matters relating to the duties of the PSSC.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Confidentiality is important.  The public must be excluded from any meeting where you are discussing performance evaluations. </a:t>
            </a:r>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23159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544991"/>
            <a:ext cx="10515600" cy="396875"/>
          </a:xfrm>
        </p:spPr>
        <p:txBody>
          <a:bodyPr>
            <a:noAutofit/>
          </a:bodyPr>
          <a:lstStyle/>
          <a:p>
            <a:r>
              <a:rPr lang="en-CA" sz="3600" dirty="0">
                <a:solidFill>
                  <a:schemeClr val="accent6"/>
                </a:solidFill>
              </a:rPr>
              <a:t>7) Communicating with the DEC</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357919"/>
            <a:ext cx="10515600" cy="4846937"/>
          </a:xfrm>
        </p:spPr>
        <p:txBody>
          <a:bodyPr>
            <a:normAutofit/>
          </a:bodyPr>
          <a:lstStyle/>
          <a:p>
            <a:pPr marL="0" indent="0">
              <a:buNone/>
            </a:pPr>
            <a:r>
              <a:rPr lang="en-CA" sz="2400" dirty="0">
                <a:latin typeface="Arial" panose="020B0604020202020204" pitchFamily="34" charset="0"/>
                <a:cs typeface="Arial" panose="020B0604020202020204" pitchFamily="34" charset="0"/>
              </a:rPr>
              <a:t>The District Education Council (DEC) is your link to the district.  While the DEC may assign a specific member to be the liaison for your school, any DEC member may attend and participate in any PSSC meeting in the district.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The PSSC should be aware of the work of the DEC and ensure their Council is aware of how district policies impact matters relating to the duties of the PSSC.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The DEC may consult with the PSSC to provide insight into their work at the district level.  </a:t>
            </a:r>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553207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3BC9-4238-4B57-BF02-1CF14139DABC}"/>
              </a:ext>
            </a:extLst>
          </p:cNvPr>
          <p:cNvSpPr>
            <a:spLocks noGrp="1"/>
          </p:cNvSpPr>
          <p:nvPr>
            <p:ph type="title"/>
          </p:nvPr>
        </p:nvSpPr>
        <p:spPr>
          <a:xfrm>
            <a:off x="569105" y="266918"/>
            <a:ext cx="10058400" cy="1609344"/>
          </a:xfrm>
        </p:spPr>
        <p:txBody>
          <a:bodyPr/>
          <a:lstStyle/>
          <a:p>
            <a:r>
              <a:rPr lang="en-CA" dirty="0">
                <a:solidFill>
                  <a:schemeClr val="accent1"/>
                </a:solidFill>
              </a:rPr>
              <a:t>PSSC Limitations</a:t>
            </a:r>
            <a:endParaRPr lang="en-US" dirty="0">
              <a:solidFill>
                <a:schemeClr val="accent1"/>
              </a:solidFill>
            </a:endParaRPr>
          </a:p>
        </p:txBody>
      </p:sp>
      <p:sp>
        <p:nvSpPr>
          <p:cNvPr id="3" name="Content Placeholder 2">
            <a:extLst>
              <a:ext uri="{FF2B5EF4-FFF2-40B4-BE49-F238E27FC236}">
                <a16:creationId xmlns:a16="http://schemas.microsoft.com/office/drawing/2014/main" id="{978317DD-5F4A-4234-A081-3C82B0F54C7F}"/>
              </a:ext>
            </a:extLst>
          </p:cNvPr>
          <p:cNvSpPr>
            <a:spLocks noGrp="1"/>
          </p:cNvSpPr>
          <p:nvPr>
            <p:ph idx="1"/>
          </p:nvPr>
        </p:nvSpPr>
        <p:spPr>
          <a:xfrm>
            <a:off x="914400" y="1876261"/>
            <a:ext cx="10406743" cy="4328595"/>
          </a:xfrm>
        </p:spPr>
        <p:txBody>
          <a:bodyPr>
            <a:normAutofit/>
          </a:bodyPr>
          <a:lstStyle/>
          <a:p>
            <a:pPr marL="0" indent="0">
              <a:buNone/>
            </a:pPr>
            <a:r>
              <a:rPr lang="en-CA" sz="2400" dirty="0">
                <a:latin typeface="Arial" panose="020B0604020202020204" pitchFamily="34" charset="0"/>
                <a:cs typeface="Arial" panose="020B0604020202020204" pitchFamily="34" charset="0"/>
              </a:rPr>
              <a:t>The PSSC can have great deal of responsibility and influence in the school by providing advice to the principal in the areas of their mandate.  However, there are some matters that fall outside the scope of the PSSC.  Here are some examples: </a:t>
            </a:r>
          </a:p>
          <a:p>
            <a:pPr marL="739775"/>
            <a:r>
              <a:rPr lang="en-CA" sz="2400" dirty="0">
                <a:latin typeface="Arial" panose="020B0604020202020204" pitchFamily="34" charset="0"/>
                <a:cs typeface="Arial" panose="020B0604020202020204" pitchFamily="34" charset="0"/>
              </a:rPr>
              <a:t>Teacher and staff issues</a:t>
            </a:r>
          </a:p>
          <a:p>
            <a:pPr marL="739775"/>
            <a:r>
              <a:rPr lang="en-CA" sz="2400" dirty="0">
                <a:latin typeface="Arial" panose="020B0604020202020204" pitchFamily="34" charset="0"/>
                <a:cs typeface="Arial" panose="020B0604020202020204" pitchFamily="34" charset="0"/>
              </a:rPr>
              <a:t>Individual student behaviour or academic issues</a:t>
            </a:r>
          </a:p>
          <a:p>
            <a:pPr marL="739775"/>
            <a:r>
              <a:rPr lang="en-CA" sz="2400" dirty="0">
                <a:latin typeface="Arial" panose="020B0604020202020204" pitchFamily="34" charset="0"/>
                <a:cs typeface="Arial" panose="020B0604020202020204" pitchFamily="34" charset="0"/>
              </a:rPr>
              <a:t>Day-to-day operations</a:t>
            </a:r>
          </a:p>
          <a:p>
            <a:pPr marL="739775"/>
            <a:r>
              <a:rPr lang="en-CA" sz="2400" dirty="0">
                <a:latin typeface="Arial" panose="020B0604020202020204" pitchFamily="34" charset="0"/>
                <a:cs typeface="Arial" panose="020B0604020202020204" pitchFamily="34" charset="0"/>
              </a:rPr>
              <a:t>Fundraisers</a:t>
            </a:r>
          </a:p>
        </p:txBody>
      </p:sp>
    </p:spTree>
    <p:extLst>
      <p:ext uri="{BB962C8B-B14F-4D97-AF65-F5344CB8AC3E}">
        <p14:creationId xmlns:p14="http://schemas.microsoft.com/office/powerpoint/2010/main" val="4716981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3BC9-4238-4B57-BF02-1CF14139DABC}"/>
              </a:ext>
            </a:extLst>
          </p:cNvPr>
          <p:cNvSpPr>
            <a:spLocks noGrp="1"/>
          </p:cNvSpPr>
          <p:nvPr>
            <p:ph type="title"/>
          </p:nvPr>
        </p:nvSpPr>
        <p:spPr>
          <a:xfrm>
            <a:off x="653143" y="266919"/>
            <a:ext cx="10475105" cy="1609344"/>
          </a:xfrm>
        </p:spPr>
        <p:txBody>
          <a:bodyPr/>
          <a:lstStyle/>
          <a:p>
            <a:r>
              <a:rPr lang="en-CA" dirty="0">
                <a:solidFill>
                  <a:schemeClr val="accent1"/>
                </a:solidFill>
              </a:rPr>
              <a:t>PSSC Funds</a:t>
            </a:r>
            <a:endParaRPr lang="en-US" dirty="0">
              <a:solidFill>
                <a:schemeClr val="accent1"/>
              </a:solidFill>
            </a:endParaRPr>
          </a:p>
        </p:txBody>
      </p:sp>
      <p:sp>
        <p:nvSpPr>
          <p:cNvPr id="3" name="Content Placeholder 2">
            <a:extLst>
              <a:ext uri="{FF2B5EF4-FFF2-40B4-BE49-F238E27FC236}">
                <a16:creationId xmlns:a16="http://schemas.microsoft.com/office/drawing/2014/main" id="{978317DD-5F4A-4234-A081-3C82B0F54C7F}"/>
              </a:ext>
            </a:extLst>
          </p:cNvPr>
          <p:cNvSpPr>
            <a:spLocks noGrp="1"/>
          </p:cNvSpPr>
          <p:nvPr>
            <p:ph idx="1"/>
          </p:nvPr>
        </p:nvSpPr>
        <p:spPr>
          <a:xfrm>
            <a:off x="892629" y="1876263"/>
            <a:ext cx="10472057" cy="4050792"/>
          </a:xfrm>
        </p:spPr>
        <p:txBody>
          <a:bodyPr>
            <a:normAutofit/>
          </a:bodyPr>
          <a:lstStyle/>
          <a:p>
            <a:pPr marL="0" indent="0">
              <a:buNone/>
            </a:pPr>
            <a:r>
              <a:rPr lang="en-CA" sz="2400" dirty="0">
                <a:latin typeface="Arial" panose="020B0604020202020204" pitchFamily="34" charset="0"/>
                <a:cs typeface="Arial" panose="020B0604020202020204" pitchFamily="34" charset="0"/>
              </a:rPr>
              <a:t>The District Education Council provides funding for PSSC operations and may establish policies on how these funds may be spent.  The amount of money is generally determined by the number of students in the school. </a:t>
            </a:r>
          </a:p>
          <a:p>
            <a:pPr marL="0" indent="0">
              <a:buNone/>
            </a:pPr>
            <a:r>
              <a:rPr lang="en-CA" sz="2400" dirty="0">
                <a:latin typeface="Arial" panose="020B0604020202020204" pitchFamily="34" charset="0"/>
                <a:cs typeface="Arial" panose="020B0604020202020204" pitchFamily="34" charset="0"/>
              </a:rPr>
              <a:t>PSSC funding can only be used for expenses that relate to the duties of the PSSC, for example:</a:t>
            </a:r>
          </a:p>
          <a:p>
            <a:pPr marL="631825"/>
            <a:r>
              <a:rPr lang="en-CA" sz="2400" dirty="0">
                <a:latin typeface="Arial" panose="020B0604020202020204" pitchFamily="34" charset="0"/>
                <a:cs typeface="Arial" panose="020B0604020202020204" pitchFamily="34" charset="0"/>
              </a:rPr>
              <a:t>Reimbursement of travel expenses</a:t>
            </a:r>
          </a:p>
          <a:p>
            <a:pPr marL="631825"/>
            <a:r>
              <a:rPr lang="en-CA" sz="2400" dirty="0">
                <a:latin typeface="Arial" panose="020B0604020202020204" pitchFamily="34" charset="0"/>
                <a:cs typeface="Arial" panose="020B0604020202020204" pitchFamily="34" charset="0"/>
              </a:rPr>
              <a:t>Meeting costs</a:t>
            </a:r>
          </a:p>
          <a:p>
            <a:pPr marL="631825"/>
            <a:r>
              <a:rPr lang="en-CA" sz="2400" dirty="0">
                <a:latin typeface="Arial" panose="020B0604020202020204" pitchFamily="34" charset="0"/>
                <a:cs typeface="Arial" panose="020B0604020202020204" pitchFamily="34" charset="0"/>
              </a:rPr>
              <a:t>Communication costs</a:t>
            </a:r>
          </a:p>
        </p:txBody>
      </p:sp>
    </p:spTree>
    <p:extLst>
      <p:ext uri="{BB962C8B-B14F-4D97-AF65-F5344CB8AC3E}">
        <p14:creationId xmlns:p14="http://schemas.microsoft.com/office/powerpoint/2010/main" val="15632836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3BC9-4238-4B57-BF02-1CF14139DABC}"/>
              </a:ext>
            </a:extLst>
          </p:cNvPr>
          <p:cNvSpPr>
            <a:spLocks noGrp="1"/>
          </p:cNvSpPr>
          <p:nvPr>
            <p:ph type="title"/>
          </p:nvPr>
        </p:nvSpPr>
        <p:spPr>
          <a:xfrm>
            <a:off x="631371" y="0"/>
            <a:ext cx="10496877" cy="2093976"/>
          </a:xfrm>
        </p:spPr>
        <p:txBody>
          <a:bodyPr/>
          <a:lstStyle/>
          <a:p>
            <a:r>
              <a:rPr lang="en-CA" dirty="0">
                <a:solidFill>
                  <a:schemeClr val="accent1"/>
                </a:solidFill>
              </a:rPr>
              <a:t>PSSC Members</a:t>
            </a:r>
            <a:endParaRPr lang="en-US" dirty="0">
              <a:solidFill>
                <a:schemeClr val="accent1"/>
              </a:solidFill>
            </a:endParaRPr>
          </a:p>
        </p:txBody>
      </p:sp>
      <p:sp>
        <p:nvSpPr>
          <p:cNvPr id="3" name="Content Placeholder 2">
            <a:extLst>
              <a:ext uri="{FF2B5EF4-FFF2-40B4-BE49-F238E27FC236}">
                <a16:creationId xmlns:a16="http://schemas.microsoft.com/office/drawing/2014/main" id="{978317DD-5F4A-4234-A081-3C82B0F54C7F}"/>
              </a:ext>
            </a:extLst>
          </p:cNvPr>
          <p:cNvSpPr>
            <a:spLocks noGrp="1"/>
          </p:cNvSpPr>
          <p:nvPr>
            <p:ph idx="1"/>
          </p:nvPr>
        </p:nvSpPr>
        <p:spPr>
          <a:xfrm>
            <a:off x="859971" y="1908404"/>
            <a:ext cx="10515600" cy="4274682"/>
          </a:xfrm>
        </p:spPr>
        <p:txBody>
          <a:bodyPr>
            <a:normAutofit/>
          </a:bodyPr>
          <a:lstStyle/>
          <a:p>
            <a:pPr marL="0" indent="0">
              <a:buNone/>
            </a:pPr>
            <a:r>
              <a:rPr lang="en-US" sz="2400" dirty="0">
                <a:latin typeface="Arial" panose="020B0604020202020204" pitchFamily="34" charset="0"/>
                <a:cs typeface="Arial" panose="020B0604020202020204" pitchFamily="34" charset="0"/>
              </a:rPr>
              <a:t>Every PSSC member has a responsibility to ensure the PSSC is working effectively to represent the interests of parents in the school.  Members are expected to:</a:t>
            </a:r>
          </a:p>
          <a:p>
            <a:pPr marL="696913" lvl="0"/>
            <a:r>
              <a:rPr lang="en-US" sz="2400" dirty="0">
                <a:latin typeface="Arial" panose="020B0604020202020204" pitchFamily="34" charset="0"/>
                <a:cs typeface="Arial" panose="020B0604020202020204" pitchFamily="34" charset="0"/>
              </a:rPr>
              <a:t>Participate in all meetings.</a:t>
            </a:r>
          </a:p>
          <a:p>
            <a:pPr marL="696913" lvl="0"/>
            <a:r>
              <a:rPr lang="en-US" sz="2400" dirty="0">
                <a:latin typeface="Arial" panose="020B0604020202020204" pitchFamily="34" charset="0"/>
                <a:cs typeface="Arial" panose="020B0604020202020204" pitchFamily="34" charset="0"/>
              </a:rPr>
              <a:t>Maintain high ethical standards and respect for other members.</a:t>
            </a:r>
          </a:p>
          <a:p>
            <a:pPr marL="696913" lvl="0"/>
            <a:r>
              <a:rPr lang="en-US" sz="2400" dirty="0">
                <a:latin typeface="Arial" panose="020B0604020202020204" pitchFamily="34" charset="0"/>
                <a:cs typeface="Arial" panose="020B0604020202020204" pitchFamily="34" charset="0"/>
              </a:rPr>
              <a:t>Respect the majority decision.</a:t>
            </a:r>
          </a:p>
          <a:p>
            <a:pPr marL="696913" lvl="0"/>
            <a:r>
              <a:rPr lang="en-US" sz="2400" dirty="0">
                <a:latin typeface="Arial" panose="020B0604020202020204" pitchFamily="34" charset="0"/>
                <a:cs typeface="Arial" panose="020B0604020202020204" pitchFamily="34" charset="0"/>
              </a:rPr>
              <a:t>Work collectively towards improving student learning and achievement.</a:t>
            </a:r>
          </a:p>
          <a:p>
            <a:pPr marL="696913" lvl="0"/>
            <a:r>
              <a:rPr lang="en-US" sz="2400" dirty="0">
                <a:latin typeface="Arial" panose="020B0604020202020204" pitchFamily="34" charset="0"/>
                <a:cs typeface="Arial" panose="020B0604020202020204" pitchFamily="34" charset="0"/>
              </a:rPr>
              <a:t>Avoid discussion of individual student issues or personnel issues.</a:t>
            </a:r>
          </a:p>
          <a:p>
            <a:pPr marL="0" indent="0">
              <a:buNone/>
            </a:pPr>
            <a:endParaRPr lang="en-US" dirty="0"/>
          </a:p>
        </p:txBody>
      </p:sp>
    </p:spTree>
    <p:extLst>
      <p:ext uri="{BB962C8B-B14F-4D97-AF65-F5344CB8AC3E}">
        <p14:creationId xmlns:p14="http://schemas.microsoft.com/office/powerpoint/2010/main" val="24140918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3BC9-4238-4B57-BF02-1CF14139DABC}"/>
              </a:ext>
            </a:extLst>
          </p:cNvPr>
          <p:cNvSpPr>
            <a:spLocks noGrp="1"/>
          </p:cNvSpPr>
          <p:nvPr>
            <p:ph type="title"/>
          </p:nvPr>
        </p:nvSpPr>
        <p:spPr>
          <a:xfrm>
            <a:off x="500743" y="430439"/>
            <a:ext cx="10856105" cy="1224189"/>
          </a:xfrm>
        </p:spPr>
        <p:txBody>
          <a:bodyPr/>
          <a:lstStyle/>
          <a:p>
            <a:r>
              <a:rPr lang="en-CA" dirty="0">
                <a:solidFill>
                  <a:schemeClr val="accent1"/>
                </a:solidFill>
              </a:rPr>
              <a:t>PSSC Members</a:t>
            </a:r>
            <a:endParaRPr lang="en-US" dirty="0">
              <a:solidFill>
                <a:schemeClr val="accent1"/>
              </a:solidFill>
            </a:endParaRPr>
          </a:p>
        </p:txBody>
      </p:sp>
      <p:sp>
        <p:nvSpPr>
          <p:cNvPr id="3" name="Content Placeholder 2">
            <a:extLst>
              <a:ext uri="{FF2B5EF4-FFF2-40B4-BE49-F238E27FC236}">
                <a16:creationId xmlns:a16="http://schemas.microsoft.com/office/drawing/2014/main" id="{978317DD-5F4A-4234-A081-3C82B0F54C7F}"/>
              </a:ext>
            </a:extLst>
          </p:cNvPr>
          <p:cNvSpPr>
            <a:spLocks noGrp="1"/>
          </p:cNvSpPr>
          <p:nvPr>
            <p:ph idx="1"/>
          </p:nvPr>
        </p:nvSpPr>
        <p:spPr>
          <a:xfrm>
            <a:off x="899594" y="1860150"/>
            <a:ext cx="10457253" cy="4301163"/>
          </a:xfrm>
        </p:spPr>
        <p:txBody>
          <a:bodyPr>
            <a:normAutofit/>
          </a:bodyPr>
          <a:lstStyle/>
          <a:p>
            <a:pPr marL="0" indent="0">
              <a:buNone/>
            </a:pPr>
            <a:r>
              <a:rPr lang="en-US" sz="2400" dirty="0">
                <a:latin typeface="Arial" panose="020B0604020202020204" pitchFamily="34" charset="0"/>
                <a:cs typeface="Arial" panose="020B0604020202020204" pitchFamily="34" charset="0"/>
              </a:rPr>
              <a:t>Members are expected to:</a:t>
            </a:r>
          </a:p>
          <a:p>
            <a:pPr marL="696913"/>
            <a:r>
              <a:rPr lang="en-US" sz="2400" dirty="0">
                <a:latin typeface="Arial" panose="020B0604020202020204" pitchFamily="34" charset="0"/>
                <a:cs typeface="Arial" panose="020B0604020202020204" pitchFamily="34" charset="0"/>
              </a:rPr>
              <a:t>Resolve issues in the best interest of all students and the whole school. </a:t>
            </a:r>
          </a:p>
          <a:p>
            <a:pPr marL="696913" lvl="0"/>
            <a:r>
              <a:rPr lang="en-US" sz="2400" dirty="0">
                <a:latin typeface="Arial" panose="020B0604020202020204" pitchFamily="34" charset="0"/>
                <a:cs typeface="Arial" panose="020B0604020202020204" pitchFamily="34" charset="0"/>
              </a:rPr>
              <a:t>Build a positive school environment.</a:t>
            </a:r>
          </a:p>
          <a:p>
            <a:pPr marL="696913" lvl="0"/>
            <a:r>
              <a:rPr lang="en-US" sz="2400" dirty="0">
                <a:latin typeface="Arial" panose="020B0604020202020204" pitchFamily="34" charset="0"/>
                <a:cs typeface="Arial" panose="020B0604020202020204" pitchFamily="34" charset="0"/>
              </a:rPr>
              <a:t>Support an open communication process.</a:t>
            </a:r>
          </a:p>
          <a:p>
            <a:pPr marL="696913" lvl="0"/>
            <a:r>
              <a:rPr lang="en-US" sz="2400" dirty="0">
                <a:latin typeface="Arial" panose="020B0604020202020204" pitchFamily="34" charset="0"/>
                <a:cs typeface="Arial" panose="020B0604020202020204" pitchFamily="34" charset="0"/>
              </a:rPr>
              <a:t>Create and encourage successful relationships and support between parents, teachers, students, staff and the community.</a:t>
            </a:r>
          </a:p>
        </p:txBody>
      </p:sp>
    </p:spTree>
    <p:extLst>
      <p:ext uri="{BB962C8B-B14F-4D97-AF65-F5344CB8AC3E}">
        <p14:creationId xmlns:p14="http://schemas.microsoft.com/office/powerpoint/2010/main" val="401535839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9E3BC9-4238-4B57-BF02-1CF14139DABC}"/>
              </a:ext>
            </a:extLst>
          </p:cNvPr>
          <p:cNvSpPr>
            <a:spLocks noGrp="1"/>
          </p:cNvSpPr>
          <p:nvPr>
            <p:ph type="title"/>
          </p:nvPr>
        </p:nvSpPr>
        <p:spPr>
          <a:xfrm>
            <a:off x="587829" y="365125"/>
            <a:ext cx="10765971" cy="1224189"/>
          </a:xfrm>
        </p:spPr>
        <p:txBody>
          <a:bodyPr/>
          <a:lstStyle/>
          <a:p>
            <a:r>
              <a:rPr lang="en-CA" dirty="0">
                <a:solidFill>
                  <a:schemeClr val="accent1"/>
                </a:solidFill>
              </a:rPr>
              <a:t>Questions</a:t>
            </a:r>
            <a:r>
              <a:rPr lang="en-CA" dirty="0"/>
              <a:t>:</a:t>
            </a:r>
            <a:endParaRPr lang="en-US" dirty="0"/>
          </a:p>
        </p:txBody>
      </p:sp>
      <p:sp>
        <p:nvSpPr>
          <p:cNvPr id="3" name="Content Placeholder 2">
            <a:extLst>
              <a:ext uri="{FF2B5EF4-FFF2-40B4-BE49-F238E27FC236}">
                <a16:creationId xmlns:a16="http://schemas.microsoft.com/office/drawing/2014/main" id="{978317DD-5F4A-4234-A081-3C82B0F54C7F}"/>
              </a:ext>
            </a:extLst>
          </p:cNvPr>
          <p:cNvSpPr>
            <a:spLocks noGrp="1"/>
          </p:cNvSpPr>
          <p:nvPr>
            <p:ph idx="1"/>
          </p:nvPr>
        </p:nvSpPr>
        <p:spPr>
          <a:xfrm>
            <a:off x="941614" y="1903693"/>
            <a:ext cx="10412186" cy="4301163"/>
          </a:xfrm>
        </p:spPr>
        <p:txBody>
          <a:bodyPr>
            <a:normAutofit/>
          </a:bodyPr>
          <a:lstStyle/>
          <a:p>
            <a:pPr marL="0" indent="0">
              <a:buNone/>
            </a:pPr>
            <a:r>
              <a:rPr lang="en-US" sz="2400" dirty="0">
                <a:latin typeface="Arial" panose="020B0604020202020204" pitchFamily="34" charset="0"/>
                <a:cs typeface="Arial" panose="020B0604020202020204" pitchFamily="34" charset="0"/>
              </a:rPr>
              <a:t>Your Principal, DEC members, and the DEC Manager are all available to help answer questions about the role of the PSSC.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For more detailed information on PSSC check the following resources:</a:t>
            </a:r>
          </a:p>
          <a:p>
            <a:pPr marL="739775" indent="-217488"/>
            <a:r>
              <a:rPr lang="en-CA" sz="2400" dirty="0">
                <a:latin typeface="Arial" panose="020B0604020202020204" pitchFamily="34" charset="0"/>
                <a:cs typeface="Arial" panose="020B0604020202020204" pitchFamily="34" charset="0"/>
              </a:rPr>
              <a:t>PSSC Handbook</a:t>
            </a:r>
          </a:p>
          <a:p>
            <a:pPr marL="739775" indent="-217488"/>
            <a:r>
              <a:rPr lang="en-CA" sz="2400" dirty="0">
                <a:latin typeface="Arial" panose="020B0604020202020204" pitchFamily="34" charset="0"/>
                <a:cs typeface="Arial" panose="020B0604020202020204" pitchFamily="34" charset="0"/>
              </a:rPr>
              <a:t>Education Act under “Governance” (s.32 and 33)</a:t>
            </a:r>
          </a:p>
          <a:p>
            <a:pPr marL="739775" indent="-217488"/>
            <a:r>
              <a:rPr lang="en-CA" sz="2400" dirty="0">
                <a:latin typeface="Arial" panose="020B0604020202020204" pitchFamily="34" charset="0"/>
                <a:cs typeface="Arial" panose="020B0604020202020204" pitchFamily="34" charset="0"/>
              </a:rPr>
              <a:t>Education Act Governance Structure Regulation (2001-48)</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697007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134787AD-A2E2-4681-BA4F-C9E6E2FAA3A2}"/>
              </a:ext>
            </a:extLst>
          </p:cNvPr>
          <p:cNvSpPr/>
          <p:nvPr/>
        </p:nvSpPr>
        <p:spPr>
          <a:xfrm>
            <a:off x="2836982" y="987055"/>
            <a:ext cx="6025661" cy="1157063"/>
          </a:xfrm>
          <a:prstGeom prst="rect">
            <a:avLst/>
          </a:prstGeom>
          <a:ln>
            <a:solidFill>
              <a:schemeClr val="tx1"/>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CA" sz="2800" b="1" dirty="0"/>
              <a:t>Department of Education and Early Childhood Development</a:t>
            </a:r>
            <a:endParaRPr lang="en-US" sz="2800" b="1" dirty="0"/>
          </a:p>
        </p:txBody>
      </p:sp>
      <p:sp>
        <p:nvSpPr>
          <p:cNvPr id="3" name="Rectangle 2">
            <a:extLst>
              <a:ext uri="{FF2B5EF4-FFF2-40B4-BE49-F238E27FC236}">
                <a16:creationId xmlns:a16="http://schemas.microsoft.com/office/drawing/2014/main" id="{D9FD258F-D7EF-4BA9-A567-1B51AB32E985}"/>
              </a:ext>
            </a:extLst>
          </p:cNvPr>
          <p:cNvSpPr/>
          <p:nvPr/>
        </p:nvSpPr>
        <p:spPr>
          <a:xfrm>
            <a:off x="6471136" y="2941288"/>
            <a:ext cx="2954215" cy="79717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en-CA" sz="2400" b="1" dirty="0"/>
              <a:t>School Districts</a:t>
            </a:r>
            <a:endParaRPr lang="en-US" sz="2400" b="1" dirty="0"/>
          </a:p>
        </p:txBody>
      </p:sp>
      <p:sp>
        <p:nvSpPr>
          <p:cNvPr id="5" name="Rectangle 4">
            <a:extLst>
              <a:ext uri="{FF2B5EF4-FFF2-40B4-BE49-F238E27FC236}">
                <a16:creationId xmlns:a16="http://schemas.microsoft.com/office/drawing/2014/main" id="{3CDAD708-6ABF-43A0-9A95-6CCF1A61004D}"/>
              </a:ext>
            </a:extLst>
          </p:cNvPr>
          <p:cNvSpPr/>
          <p:nvPr/>
        </p:nvSpPr>
        <p:spPr>
          <a:xfrm>
            <a:off x="6471136" y="4581275"/>
            <a:ext cx="2954215" cy="79717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CA" sz="2400" b="1" dirty="0"/>
              <a:t>Schools</a:t>
            </a:r>
            <a:endParaRPr lang="en-US" sz="2400" b="1" dirty="0"/>
          </a:p>
        </p:txBody>
      </p:sp>
      <p:sp>
        <p:nvSpPr>
          <p:cNvPr id="6" name="Rectangle 5">
            <a:extLst>
              <a:ext uri="{FF2B5EF4-FFF2-40B4-BE49-F238E27FC236}">
                <a16:creationId xmlns:a16="http://schemas.microsoft.com/office/drawing/2014/main" id="{0509F798-8C84-4FA4-99B3-484B799A81B1}"/>
              </a:ext>
            </a:extLst>
          </p:cNvPr>
          <p:cNvSpPr/>
          <p:nvPr/>
        </p:nvSpPr>
        <p:spPr>
          <a:xfrm>
            <a:off x="1346137" y="2941288"/>
            <a:ext cx="4503676" cy="797170"/>
          </a:xfrm>
          <a:prstGeom prst="rect">
            <a:avLst/>
          </a:prstGeom>
        </p:spPr>
        <p:style>
          <a:lnRef idx="3">
            <a:schemeClr val="lt1"/>
          </a:lnRef>
          <a:fillRef idx="1">
            <a:schemeClr val="accent3"/>
          </a:fillRef>
          <a:effectRef idx="1">
            <a:schemeClr val="accent3"/>
          </a:effectRef>
          <a:fontRef idx="minor">
            <a:schemeClr val="lt1"/>
          </a:fontRef>
        </p:style>
        <p:txBody>
          <a:bodyPr rtlCol="0" anchor="ctr"/>
          <a:lstStyle/>
          <a:p>
            <a:pPr algn="ctr"/>
            <a:r>
              <a:rPr lang="en-CA" sz="2400" b="1" dirty="0"/>
              <a:t>District Education Councils</a:t>
            </a:r>
            <a:endParaRPr lang="en-US" sz="2400" b="1" dirty="0"/>
          </a:p>
        </p:txBody>
      </p:sp>
      <p:sp>
        <p:nvSpPr>
          <p:cNvPr id="7" name="Rectangle 6">
            <a:extLst>
              <a:ext uri="{FF2B5EF4-FFF2-40B4-BE49-F238E27FC236}">
                <a16:creationId xmlns:a16="http://schemas.microsoft.com/office/drawing/2014/main" id="{EEF33AF3-355B-45A3-A986-EF8CEF247755}"/>
              </a:ext>
            </a:extLst>
          </p:cNvPr>
          <p:cNvSpPr/>
          <p:nvPr/>
        </p:nvSpPr>
        <p:spPr>
          <a:xfrm>
            <a:off x="1346137" y="4646976"/>
            <a:ext cx="4503676" cy="79717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CA" sz="2400" b="1" dirty="0"/>
              <a:t>Parent School </a:t>
            </a:r>
          </a:p>
          <a:p>
            <a:pPr algn="ctr"/>
            <a:r>
              <a:rPr lang="en-CA" sz="2400" b="1" dirty="0"/>
              <a:t>Support Committees</a:t>
            </a:r>
            <a:endParaRPr lang="en-US" sz="2400" b="1" dirty="0"/>
          </a:p>
        </p:txBody>
      </p:sp>
      <p:cxnSp>
        <p:nvCxnSpPr>
          <p:cNvPr id="11" name="Straight Connector 10">
            <a:extLst>
              <a:ext uri="{FF2B5EF4-FFF2-40B4-BE49-F238E27FC236}">
                <a16:creationId xmlns:a16="http://schemas.microsoft.com/office/drawing/2014/main" id="{2C0277B6-0070-40A7-91B4-068DD264FD5F}"/>
              </a:ext>
            </a:extLst>
          </p:cNvPr>
          <p:cNvCxnSpPr>
            <a:cxnSpLocks/>
            <a:endCxn id="5" idx="0"/>
          </p:cNvCxnSpPr>
          <p:nvPr/>
        </p:nvCxnSpPr>
        <p:spPr>
          <a:xfrm>
            <a:off x="7948243" y="3753614"/>
            <a:ext cx="1" cy="827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26000388-1F50-4A23-8361-52D8BA1993BE}"/>
              </a:ext>
            </a:extLst>
          </p:cNvPr>
          <p:cNvCxnSpPr>
            <a:cxnSpLocks/>
          </p:cNvCxnSpPr>
          <p:nvPr/>
        </p:nvCxnSpPr>
        <p:spPr>
          <a:xfrm>
            <a:off x="3597974" y="3778886"/>
            <a:ext cx="1" cy="827661"/>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267E1C70-5BF6-4479-A1B7-1AA030FA8B91}"/>
              </a:ext>
            </a:extLst>
          </p:cNvPr>
          <p:cNvCxnSpPr>
            <a:cxnSpLocks/>
            <a:endCxn id="6" idx="3"/>
          </p:cNvCxnSpPr>
          <p:nvPr/>
        </p:nvCxnSpPr>
        <p:spPr>
          <a:xfrm flipH="1">
            <a:off x="5849813" y="3339873"/>
            <a:ext cx="6213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199B9DB3-4978-479F-B909-4458DF8B75EF}"/>
              </a:ext>
            </a:extLst>
          </p:cNvPr>
          <p:cNvCxnSpPr>
            <a:cxnSpLocks/>
          </p:cNvCxnSpPr>
          <p:nvPr/>
        </p:nvCxnSpPr>
        <p:spPr>
          <a:xfrm flipH="1">
            <a:off x="5890843" y="5045561"/>
            <a:ext cx="6213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8F6DAF8-E835-45C6-BE23-9E378974002A}"/>
              </a:ext>
            </a:extLst>
          </p:cNvPr>
          <p:cNvCxnSpPr>
            <a:cxnSpLocks/>
            <a:stCxn id="6" idx="0"/>
            <a:endCxn id="2" idx="2"/>
          </p:cNvCxnSpPr>
          <p:nvPr/>
        </p:nvCxnSpPr>
        <p:spPr>
          <a:xfrm flipV="1">
            <a:off x="3597975" y="2144118"/>
            <a:ext cx="2251838" cy="797170"/>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C71F5221-3CFC-4420-8104-2C90A8320589}"/>
              </a:ext>
            </a:extLst>
          </p:cNvPr>
          <p:cNvCxnSpPr>
            <a:cxnSpLocks/>
            <a:stCxn id="3" idx="0"/>
            <a:endCxn id="2" idx="2"/>
          </p:cNvCxnSpPr>
          <p:nvPr/>
        </p:nvCxnSpPr>
        <p:spPr>
          <a:xfrm flipH="1" flipV="1">
            <a:off x="5849813" y="2144118"/>
            <a:ext cx="2098431" cy="79717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55559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2ADBD4D1-D573-4ABF-B0F6-1B727F724F29}"/>
              </a:ext>
            </a:extLst>
          </p:cNvPr>
          <p:cNvPicPr>
            <a:picLocks noChangeAspect="1"/>
          </p:cNvPicPr>
          <p:nvPr/>
        </p:nvPicPr>
        <p:blipFill rotWithShape="1">
          <a:blip r:embed="rId3"/>
          <a:srcRect l="53966" t="13276" r="1975" b="3990"/>
          <a:stretch/>
        </p:blipFill>
        <p:spPr>
          <a:xfrm>
            <a:off x="6730427" y="257907"/>
            <a:ext cx="5039544" cy="5779477"/>
          </a:xfrm>
          <a:prstGeom prst="rect">
            <a:avLst/>
          </a:prstGeom>
        </p:spPr>
      </p:pic>
      <p:sp>
        <p:nvSpPr>
          <p:cNvPr id="5" name="TextBox 4">
            <a:extLst>
              <a:ext uri="{FF2B5EF4-FFF2-40B4-BE49-F238E27FC236}">
                <a16:creationId xmlns:a16="http://schemas.microsoft.com/office/drawing/2014/main" id="{08FF7BF5-BF27-495A-B325-9D65DCCCFA77}"/>
              </a:ext>
            </a:extLst>
          </p:cNvPr>
          <p:cNvSpPr txBox="1"/>
          <p:nvPr/>
        </p:nvSpPr>
        <p:spPr>
          <a:xfrm>
            <a:off x="503869" y="488436"/>
            <a:ext cx="6015541" cy="5816977"/>
          </a:xfrm>
          <a:prstGeom prst="rect">
            <a:avLst/>
          </a:prstGeom>
          <a:noFill/>
        </p:spPr>
        <p:txBody>
          <a:bodyPr wrap="square" rtlCol="0">
            <a:spAutoFit/>
          </a:bodyPr>
          <a:lstStyle/>
          <a:p>
            <a:r>
              <a:rPr lang="en-CA" sz="3600" b="1" dirty="0">
                <a:solidFill>
                  <a:schemeClr val="accent1"/>
                </a:solidFill>
              </a:rPr>
              <a:t>Mission Statement</a:t>
            </a:r>
          </a:p>
          <a:p>
            <a:endParaRPr lang="en-CA" sz="2400" b="1" dirty="0"/>
          </a:p>
          <a:p>
            <a:r>
              <a:rPr lang="en-CA" sz="2400" dirty="0"/>
              <a:t>Mission statements are created to help focus an organization on its purpose and ensure that everyone is working towards the same goals.  </a:t>
            </a:r>
          </a:p>
          <a:p>
            <a:endParaRPr lang="en-CA" sz="2400" dirty="0"/>
          </a:p>
          <a:p>
            <a:r>
              <a:rPr lang="en-CA" sz="2400" dirty="0"/>
              <a:t>The Department of Education and Early Childhood Development sets the overall mission of the New Brunswick Public Education and each district education council and school have the opportunity to create their own mission statements that reflect their role in helping reach the goals of the NB Education system. </a:t>
            </a:r>
            <a:endParaRPr lang="en-US" dirty="0"/>
          </a:p>
        </p:txBody>
      </p:sp>
    </p:spTree>
    <p:extLst>
      <p:ext uri="{BB962C8B-B14F-4D97-AF65-F5344CB8AC3E}">
        <p14:creationId xmlns:p14="http://schemas.microsoft.com/office/powerpoint/2010/main" val="38181653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E59EA3-25FB-4516-9039-4D1DBCC144D6}"/>
              </a:ext>
            </a:extLst>
          </p:cNvPr>
          <p:cNvSpPr>
            <a:spLocks noGrp="1"/>
          </p:cNvSpPr>
          <p:nvPr>
            <p:ph type="title"/>
          </p:nvPr>
        </p:nvSpPr>
        <p:spPr>
          <a:xfrm>
            <a:off x="525563" y="201603"/>
            <a:ext cx="10058400" cy="1609344"/>
          </a:xfrm>
        </p:spPr>
        <p:txBody>
          <a:bodyPr/>
          <a:lstStyle/>
          <a:p>
            <a:r>
              <a:rPr lang="en-CA" dirty="0">
                <a:solidFill>
                  <a:schemeClr val="accent1"/>
                </a:solidFill>
              </a:rPr>
              <a:t>Duties of the PSSC</a:t>
            </a:r>
            <a:endParaRPr lang="en-US" dirty="0">
              <a:solidFill>
                <a:schemeClr val="accent1"/>
              </a:solidFill>
            </a:endParaRPr>
          </a:p>
        </p:txBody>
      </p:sp>
      <p:sp>
        <p:nvSpPr>
          <p:cNvPr id="3" name="Content Placeholder 2">
            <a:extLst>
              <a:ext uri="{FF2B5EF4-FFF2-40B4-BE49-F238E27FC236}">
                <a16:creationId xmlns:a16="http://schemas.microsoft.com/office/drawing/2014/main" id="{A4954BA2-CA93-4C9E-887B-A46B6EB86064}"/>
              </a:ext>
            </a:extLst>
          </p:cNvPr>
          <p:cNvSpPr>
            <a:spLocks noGrp="1"/>
          </p:cNvSpPr>
          <p:nvPr>
            <p:ph idx="1"/>
          </p:nvPr>
        </p:nvSpPr>
        <p:spPr>
          <a:xfrm>
            <a:off x="1069848" y="1810947"/>
            <a:ext cx="10058400" cy="4361253"/>
          </a:xfrm>
        </p:spPr>
        <p:txBody>
          <a:bodyPr>
            <a:normAutofit/>
          </a:bodyPr>
          <a:lstStyle/>
          <a:p>
            <a:pPr marL="0" indent="0">
              <a:buNone/>
            </a:pPr>
            <a:r>
              <a:rPr lang="en-CA" sz="2400" dirty="0">
                <a:latin typeface="Arial" panose="020B0604020202020204" pitchFamily="34" charset="0"/>
                <a:cs typeface="Arial" panose="020B0604020202020204" pitchFamily="34" charset="0"/>
              </a:rPr>
              <a:t>The </a:t>
            </a:r>
            <a:r>
              <a:rPr lang="en-CA" sz="2400" i="1" dirty="0">
                <a:latin typeface="Arial" panose="020B0604020202020204" pitchFamily="34" charset="0"/>
                <a:cs typeface="Arial" panose="020B0604020202020204" pitchFamily="34" charset="0"/>
              </a:rPr>
              <a:t>Education Act </a:t>
            </a:r>
            <a:r>
              <a:rPr lang="en-CA" sz="2400" dirty="0">
                <a:latin typeface="Arial" panose="020B0604020202020204" pitchFamily="34" charset="0"/>
                <a:cs typeface="Arial" panose="020B0604020202020204" pitchFamily="34" charset="0"/>
              </a:rPr>
              <a:t>gives the PSSC duties in the following areas:</a:t>
            </a:r>
          </a:p>
          <a:p>
            <a:pPr marL="0" indent="0">
              <a:buNone/>
            </a:pPr>
            <a:endParaRPr lang="en-CA" sz="2400" dirty="0">
              <a:latin typeface="Arial" panose="020B0604020202020204" pitchFamily="34" charset="0"/>
              <a:cs typeface="Arial" panose="020B0604020202020204" pitchFamily="34" charset="0"/>
            </a:endParaRPr>
          </a:p>
          <a:p>
            <a:pPr marL="514350" indent="-514350">
              <a:buAutoNum type="arabicParenR"/>
            </a:pPr>
            <a:r>
              <a:rPr lang="en-CA" sz="2400" dirty="0">
                <a:latin typeface="Arial" panose="020B0604020202020204" pitchFamily="34" charset="0"/>
                <a:cs typeface="Arial" panose="020B0604020202020204" pitchFamily="34" charset="0"/>
              </a:rPr>
              <a:t>School Improvement Plan </a:t>
            </a:r>
          </a:p>
          <a:p>
            <a:pPr marL="514350" indent="-514350">
              <a:buAutoNum type="arabicParenR"/>
            </a:pPr>
            <a:r>
              <a:rPr lang="en-CA" sz="2400" dirty="0">
                <a:latin typeface="Arial" panose="020B0604020202020204" pitchFamily="34" charset="0"/>
                <a:cs typeface="Arial" panose="020B0604020202020204" pitchFamily="34" charset="0"/>
              </a:rPr>
              <a:t>Positive Learning and Working Environment Plan</a:t>
            </a:r>
          </a:p>
          <a:p>
            <a:pPr marL="514350" indent="-514350">
              <a:buAutoNum type="arabicParenR"/>
            </a:pPr>
            <a:r>
              <a:rPr lang="en-CA" sz="2400" dirty="0">
                <a:latin typeface="Arial" panose="020B0604020202020204" pitchFamily="34" charset="0"/>
                <a:cs typeface="Arial" panose="020B0604020202020204" pitchFamily="34" charset="0"/>
              </a:rPr>
              <a:t>Selection of Principal and Vice-Principals</a:t>
            </a:r>
          </a:p>
          <a:p>
            <a:pPr marL="514350" indent="-514350">
              <a:buAutoNum type="arabicParenR"/>
            </a:pPr>
            <a:r>
              <a:rPr lang="en-CA" sz="2400" dirty="0">
                <a:latin typeface="Arial" panose="020B0604020202020204" pitchFamily="34" charset="0"/>
                <a:cs typeface="Arial" panose="020B0604020202020204" pitchFamily="34" charset="0"/>
              </a:rPr>
              <a:t>School Performance Report</a:t>
            </a:r>
          </a:p>
          <a:p>
            <a:pPr marL="514350" indent="-514350">
              <a:buAutoNum type="arabicParenR"/>
            </a:pPr>
            <a:r>
              <a:rPr lang="en-CA" sz="2400" dirty="0">
                <a:latin typeface="Arial" panose="020B0604020202020204" pitchFamily="34" charset="0"/>
                <a:cs typeface="Arial" panose="020B0604020202020204" pitchFamily="34" charset="0"/>
              </a:rPr>
              <a:t>School Policies</a:t>
            </a:r>
          </a:p>
          <a:p>
            <a:pPr marL="514350" indent="-514350">
              <a:buAutoNum type="arabicParenR"/>
            </a:pPr>
            <a:r>
              <a:rPr lang="en-CA" sz="2400" dirty="0">
                <a:latin typeface="Arial" panose="020B0604020202020204" pitchFamily="34" charset="0"/>
                <a:cs typeface="Arial" panose="020B0604020202020204" pitchFamily="34" charset="0"/>
              </a:rPr>
              <a:t>Principal and Vice-Principal Performance Evaluations</a:t>
            </a:r>
          </a:p>
          <a:p>
            <a:pPr marL="514350" indent="-514350">
              <a:buAutoNum type="arabicParenR"/>
            </a:pPr>
            <a:r>
              <a:rPr lang="en-CA" sz="2400" dirty="0">
                <a:latin typeface="Arial" panose="020B0604020202020204" pitchFamily="34" charset="0"/>
                <a:cs typeface="Arial" panose="020B0604020202020204" pitchFamily="34" charset="0"/>
              </a:rPr>
              <a:t>Communicating with the District Education Council</a:t>
            </a:r>
          </a:p>
          <a:p>
            <a:pPr marL="514350" indent="-514350">
              <a:buAutoNum type="arabicParenR"/>
            </a:pPr>
            <a:endParaRPr lang="en-CA" dirty="0"/>
          </a:p>
          <a:p>
            <a:pPr marL="0" indent="0">
              <a:buNone/>
            </a:pPr>
            <a:endParaRPr lang="en-US" dirty="0"/>
          </a:p>
        </p:txBody>
      </p:sp>
    </p:spTree>
    <p:extLst>
      <p:ext uri="{BB962C8B-B14F-4D97-AF65-F5344CB8AC3E}">
        <p14:creationId xmlns:p14="http://schemas.microsoft.com/office/powerpoint/2010/main" val="8334549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80722" y="586805"/>
            <a:ext cx="9603275" cy="784795"/>
          </a:xfrm>
        </p:spPr>
        <p:txBody>
          <a:bodyPr>
            <a:normAutofit/>
          </a:bodyPr>
          <a:lstStyle/>
          <a:p>
            <a:r>
              <a:rPr lang="en-CA" sz="3600" dirty="0">
                <a:solidFill>
                  <a:schemeClr val="accent6"/>
                </a:solidFill>
              </a:rPr>
              <a:t>1) School Improvement Plan</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63751" y="1645618"/>
            <a:ext cx="10522706" cy="4537468"/>
          </a:xfrm>
        </p:spPr>
        <p:txBody>
          <a:bodyPr>
            <a:normAutofit/>
          </a:bodyPr>
          <a:lstStyle/>
          <a:p>
            <a:pPr marL="0" indent="0">
              <a:buNone/>
            </a:pPr>
            <a:r>
              <a:rPr lang="en-CA" sz="2400" dirty="0">
                <a:latin typeface="Arial" panose="020B0604020202020204" pitchFamily="34" charset="0"/>
                <a:cs typeface="Arial" panose="020B0604020202020204" pitchFamily="34" charset="0"/>
              </a:rPr>
              <a:t>The </a:t>
            </a:r>
            <a:r>
              <a:rPr lang="en-CA" sz="2400" i="1" dirty="0">
                <a:latin typeface="Arial" panose="020B0604020202020204" pitchFamily="34" charset="0"/>
                <a:cs typeface="Arial" panose="020B0604020202020204" pitchFamily="34" charset="0"/>
              </a:rPr>
              <a:t>Education Act </a:t>
            </a:r>
            <a:r>
              <a:rPr lang="en-CA" sz="2400" dirty="0">
                <a:latin typeface="Arial" panose="020B0604020202020204" pitchFamily="34" charset="0"/>
                <a:cs typeface="Arial" panose="020B0604020202020204" pitchFamily="34" charset="0"/>
              </a:rPr>
              <a:t>states that PSSC’s have a role in </a:t>
            </a:r>
            <a:r>
              <a:rPr lang="en-CA" sz="2400" u="sng" dirty="0">
                <a:latin typeface="Arial" panose="020B0604020202020204" pitchFamily="34" charset="0"/>
                <a:cs typeface="Arial" panose="020B0604020202020204" pitchFamily="34" charset="0"/>
              </a:rPr>
              <a:t>advising the principal </a:t>
            </a:r>
            <a:r>
              <a:rPr lang="en-CA" sz="2400" dirty="0">
                <a:latin typeface="Arial" panose="020B0604020202020204" pitchFamily="34" charset="0"/>
                <a:cs typeface="Arial" panose="020B0604020202020204" pitchFamily="34" charset="0"/>
              </a:rPr>
              <a:t>with respect to the “establishment, implementation and monitoring” of the School Improvement Plan (SIP).  The SIP may include:</a:t>
            </a:r>
          </a:p>
          <a:p>
            <a:pPr marL="679450" indent="-182563"/>
            <a:r>
              <a:rPr lang="en-CA" sz="2400" dirty="0">
                <a:latin typeface="Arial" panose="020B0604020202020204" pitchFamily="34" charset="0"/>
                <a:cs typeface="Arial" panose="020B0604020202020204" pitchFamily="34" charset="0"/>
              </a:rPr>
              <a:t>School Mission </a:t>
            </a:r>
          </a:p>
          <a:p>
            <a:pPr marL="679450" indent="-182563"/>
            <a:r>
              <a:rPr lang="en-CA" sz="2400" dirty="0">
                <a:latin typeface="Arial" panose="020B0604020202020204" pitchFamily="34" charset="0"/>
                <a:cs typeface="Arial" panose="020B0604020202020204" pitchFamily="34" charset="0"/>
              </a:rPr>
              <a:t>School policies on education, language, and culture</a:t>
            </a:r>
          </a:p>
          <a:p>
            <a:pPr marL="679450" indent="-182563"/>
            <a:r>
              <a:rPr lang="en-CA" sz="2400" dirty="0">
                <a:latin typeface="Arial" panose="020B0604020202020204" pitchFamily="34" charset="0"/>
                <a:cs typeface="Arial" panose="020B0604020202020204" pitchFamily="34" charset="0"/>
              </a:rPr>
              <a:t>Strategies for: </a:t>
            </a:r>
          </a:p>
          <a:p>
            <a:pPr marL="1077913" lvl="1" indent="-182563"/>
            <a:r>
              <a:rPr lang="en-CA" sz="2400" dirty="0">
                <a:latin typeface="Arial" panose="020B0604020202020204" pitchFamily="34" charset="0"/>
                <a:cs typeface="Arial" panose="020B0604020202020204" pitchFamily="34" charset="0"/>
              </a:rPr>
              <a:t>communication with families and community</a:t>
            </a:r>
          </a:p>
          <a:p>
            <a:pPr marL="1077913" lvl="1" indent="-182563"/>
            <a:r>
              <a:rPr lang="en-CA" sz="2400" dirty="0">
                <a:latin typeface="Arial" panose="020B0604020202020204" pitchFamily="34" charset="0"/>
                <a:cs typeface="Arial" panose="020B0604020202020204" pitchFamily="34" charset="0"/>
              </a:rPr>
              <a:t>community partnerships</a:t>
            </a:r>
          </a:p>
          <a:p>
            <a:pPr marL="1077913" lvl="1" indent="-182563"/>
            <a:r>
              <a:rPr lang="en-CA" sz="2400" dirty="0">
                <a:latin typeface="Arial" panose="020B0604020202020204" pitchFamily="34" charset="0"/>
                <a:cs typeface="Arial" panose="020B0604020202020204" pitchFamily="34" charset="0"/>
              </a:rPr>
              <a:t>developing school climate and improving the quality of learning and teaching within the school</a:t>
            </a:r>
          </a:p>
          <a:p>
            <a:pPr marL="1077913" lvl="1" indent="-182563"/>
            <a:r>
              <a:rPr lang="en-CA" sz="2400" dirty="0">
                <a:latin typeface="Arial" panose="020B0604020202020204" pitchFamily="34" charset="0"/>
                <a:cs typeface="Arial" panose="020B0604020202020204" pitchFamily="34" charset="0"/>
              </a:rPr>
              <a:t>establishing a positive student climate</a:t>
            </a:r>
            <a:endParaRPr lang="en-US"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81443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838200" y="490210"/>
            <a:ext cx="10515600" cy="396875"/>
          </a:xfrm>
        </p:spPr>
        <p:txBody>
          <a:bodyPr>
            <a:noAutofit/>
          </a:bodyPr>
          <a:lstStyle/>
          <a:p>
            <a:r>
              <a:rPr lang="en-CA" sz="3600" dirty="0">
                <a:solidFill>
                  <a:schemeClr val="accent6"/>
                </a:solidFill>
              </a:rPr>
              <a:t>1) School Improvement Plan</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410305"/>
            <a:ext cx="10515600" cy="4968724"/>
          </a:xfrm>
        </p:spPr>
        <p:txBody>
          <a:bodyPr>
            <a:normAutofit/>
          </a:bodyPr>
          <a:lstStyle/>
          <a:p>
            <a:pPr marL="0" lvl="0" indent="0" eaLnBrk="0" fontAlgn="base" hangingPunct="0">
              <a:lnSpc>
                <a:spcPct val="100000"/>
              </a:lnSpc>
              <a:spcBef>
                <a:spcPct val="0"/>
              </a:spcBef>
              <a:spcAft>
                <a:spcPct val="0"/>
              </a:spcAft>
              <a:buNone/>
            </a:pPr>
            <a:r>
              <a:rPr lang="en-US" altLang="en-US" sz="2400" dirty="0">
                <a:latin typeface="Arial" panose="020B0604020202020204" pitchFamily="34" charset="0"/>
                <a:ea typeface="Times New Roman" panose="02020603050405020304" pitchFamily="18" charset="0"/>
                <a:cs typeface="Arial" panose="020B0604020202020204" pitchFamily="34" charset="0"/>
              </a:rPr>
              <a:t>School Improvement Plans are generally developed for three-year timeframes.  PSSCs should consider the following questions when advising on the establishment of a School Improvement Plan:</a:t>
            </a:r>
          </a:p>
          <a:p>
            <a:pPr marL="0" lvl="0" indent="0" eaLnBrk="0" fontAlgn="base" hangingPunct="0">
              <a:lnSpc>
                <a:spcPct val="100000"/>
              </a:lnSpc>
              <a:spcBef>
                <a:spcPct val="0"/>
              </a:spcBef>
              <a:spcAft>
                <a:spcPct val="0"/>
              </a:spcAft>
              <a:buNone/>
            </a:pPr>
            <a:endParaRPr kumimoji="0" lang="en-US" altLang="en-US" sz="2400" b="0" i="0" u="none" strike="noStrike" cap="none" normalizeH="0" baseline="0" dirty="0">
              <a:ln>
                <a:noFill/>
              </a:ln>
              <a:solidFill>
                <a:schemeClr val="tx1"/>
              </a:solidFill>
              <a:effectLst/>
            </a:endParaRPr>
          </a:p>
          <a:p>
            <a:pPr lvl="1" algn="just" eaLnBrk="0" fontAlgn="base" hangingPunct="0">
              <a:lnSpc>
                <a:spcPct val="100000"/>
              </a:lnSpc>
              <a:spcBef>
                <a:spcPct val="0"/>
              </a:spcBef>
              <a:spcAft>
                <a:spcPct val="0"/>
              </a:spcAft>
              <a:tabLst>
                <a:tab pos="457200" algn="l"/>
              </a:tabLst>
            </a:pPr>
            <a:r>
              <a:rPr lang="en-US" altLang="en-US" sz="2400" dirty="0">
                <a:latin typeface="Arial" panose="020B0604020202020204" pitchFamily="34" charset="0"/>
                <a:ea typeface="Times New Roman" panose="02020603050405020304" pitchFamily="18" charset="0"/>
                <a:cs typeface="Arial" panose="020B0604020202020204" pitchFamily="34" charset="0"/>
              </a:rPr>
              <a:t>What should the school be able to do for all students? </a:t>
            </a:r>
          </a:p>
          <a:p>
            <a:pPr marL="457200" lvl="1" indent="0" algn="just" eaLnBrk="0" fontAlgn="base" hangingPunct="0">
              <a:lnSpc>
                <a:spcPct val="100000"/>
              </a:lnSpc>
              <a:spcBef>
                <a:spcPct val="0"/>
              </a:spcBef>
              <a:spcAft>
                <a:spcPct val="0"/>
              </a:spcAft>
              <a:buNone/>
              <a:tabLst>
                <a:tab pos="457200" algn="l"/>
              </a:tabLst>
            </a:pPr>
            <a:endParaRPr kumimoji="0" lang="en-US" altLang="en-US" sz="2400" b="0" u="none" strike="noStrike" cap="none" normalizeH="0" baseline="0" dirty="0">
              <a:ln>
                <a:noFill/>
              </a:ln>
              <a:solidFill>
                <a:schemeClr val="tx1"/>
              </a:solidFill>
              <a:effectLst/>
            </a:endParaRPr>
          </a:p>
          <a:p>
            <a:pPr lvl="1" algn="just"/>
            <a:r>
              <a:rPr lang="en-US" altLang="en-US" sz="2400" dirty="0">
                <a:latin typeface="Arial" panose="020B0604020202020204" pitchFamily="34" charset="0"/>
                <a:ea typeface="Times New Roman" panose="02020603050405020304" pitchFamily="18" charset="0"/>
                <a:cs typeface="Arial" panose="020B0604020202020204" pitchFamily="34" charset="0"/>
              </a:rPr>
              <a:t>Is the school successful at doing it now?</a:t>
            </a:r>
          </a:p>
          <a:p>
            <a:pPr marL="457200" lvl="1" indent="0" algn="just">
              <a:buNone/>
            </a:pPr>
            <a:endParaRPr kumimoji="0" lang="en-US" altLang="en-US" sz="2400" b="0" u="none" strike="noStrike" cap="none" normalizeH="0" baseline="0" dirty="0">
              <a:ln>
                <a:noFill/>
              </a:ln>
              <a:solidFill>
                <a:schemeClr val="tx1"/>
              </a:solidFill>
              <a:effectLst/>
            </a:endParaRPr>
          </a:p>
          <a:p>
            <a:pPr lvl="1" algn="just" eaLnBrk="0" fontAlgn="base" hangingPunct="0">
              <a:lnSpc>
                <a:spcPct val="100000"/>
              </a:lnSpc>
              <a:spcBef>
                <a:spcPct val="0"/>
              </a:spcBef>
              <a:spcAft>
                <a:spcPct val="0"/>
              </a:spcAft>
              <a:tabLst>
                <a:tab pos="457200" algn="l"/>
              </a:tabLst>
            </a:pPr>
            <a:r>
              <a:rPr lang="en-US" altLang="en-US" sz="2400" dirty="0">
                <a:latin typeface="Arial" panose="020B0604020202020204" pitchFamily="34" charset="0"/>
                <a:ea typeface="Times New Roman" panose="02020603050405020304" pitchFamily="18" charset="0"/>
                <a:cs typeface="Arial" panose="020B0604020202020204" pitchFamily="34" charset="0"/>
              </a:rPr>
              <a:t>If not, what learning aspects need to be improved, and which should have the priority for improvement?</a:t>
            </a:r>
          </a:p>
          <a:p>
            <a:pPr marL="457200" lvl="1" indent="0" algn="just" eaLnBrk="0" fontAlgn="base" hangingPunct="0">
              <a:lnSpc>
                <a:spcPct val="100000"/>
              </a:lnSpc>
              <a:spcBef>
                <a:spcPct val="0"/>
              </a:spcBef>
              <a:spcAft>
                <a:spcPct val="0"/>
              </a:spcAft>
              <a:buNone/>
              <a:tabLst>
                <a:tab pos="457200" algn="l"/>
              </a:tabLst>
            </a:pPr>
            <a:endParaRPr kumimoji="0" lang="en-US" altLang="en-US" sz="2400" b="0" u="none" strike="noStrike" cap="none" normalizeH="0" baseline="0" dirty="0">
              <a:ln>
                <a:noFill/>
              </a:ln>
              <a:solidFill>
                <a:schemeClr val="tx1"/>
              </a:solidFill>
              <a:effectLst/>
            </a:endParaRPr>
          </a:p>
          <a:p>
            <a:pPr lvl="1" algn="just" eaLnBrk="0" fontAlgn="base" hangingPunct="0">
              <a:lnSpc>
                <a:spcPct val="100000"/>
              </a:lnSpc>
              <a:spcBef>
                <a:spcPct val="0"/>
              </a:spcBef>
              <a:spcAft>
                <a:spcPct val="0"/>
              </a:spcAft>
              <a:tabLst>
                <a:tab pos="457200" algn="l"/>
              </a:tabLst>
            </a:pPr>
            <a:r>
              <a:rPr lang="en-US" altLang="en-US" sz="2400" dirty="0">
                <a:latin typeface="Arial" panose="020B0604020202020204" pitchFamily="34" charset="0"/>
                <a:ea typeface="Times New Roman" panose="02020603050405020304" pitchFamily="18" charset="0"/>
                <a:cs typeface="Arial" panose="020B0604020202020204" pitchFamily="34" charset="0"/>
              </a:rPr>
              <a:t>How will the school get improvement in the identified priority areas?</a:t>
            </a:r>
            <a:endParaRPr kumimoji="0" lang="en-US" altLang="en-US" sz="2400" b="0" u="none" strike="noStrike" cap="none" normalizeH="0" baseline="0" dirty="0">
              <a:ln>
                <a:noFill/>
              </a:ln>
              <a:solidFill>
                <a:schemeClr val="tx1"/>
              </a:solidFill>
              <a:effectLst/>
              <a:latin typeface="Arial" panose="020B0604020202020204" pitchFamily="34" charset="0"/>
            </a:endParaRPr>
          </a:p>
          <a:p>
            <a:pPr marL="0" indent="0">
              <a:buNone/>
            </a:pPr>
            <a:endParaRPr lang="en-US" dirty="0"/>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513894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579053"/>
            <a:ext cx="10515600" cy="396875"/>
          </a:xfrm>
        </p:spPr>
        <p:txBody>
          <a:bodyPr>
            <a:normAutofit fontScale="90000"/>
          </a:bodyPr>
          <a:lstStyle/>
          <a:p>
            <a:r>
              <a:rPr lang="en-CA" sz="4000" dirty="0">
                <a:solidFill>
                  <a:schemeClr val="accent6"/>
                </a:solidFill>
              </a:rPr>
              <a:t>1) School Improvement Plan</a:t>
            </a:r>
            <a:endParaRPr lang="en-US" sz="40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269358"/>
            <a:ext cx="10515600" cy="821065"/>
          </a:xfrm>
        </p:spPr>
        <p:txBody>
          <a:bodyPr>
            <a:normAutofit/>
          </a:bodyPr>
          <a:lstStyle/>
          <a:p>
            <a:pPr marL="0" indent="0">
              <a:buNone/>
            </a:pPr>
            <a:r>
              <a:rPr lang="en-US" sz="2400" dirty="0">
                <a:latin typeface="Arial" panose="020B0604020202020204" pitchFamily="34" charset="0"/>
                <a:cs typeface="Arial" panose="020B0604020202020204" pitchFamily="34" charset="0"/>
              </a:rPr>
              <a:t>In New Brunswick, School Improvement Plans do not have a common form or format.  However, they all contain the following components:</a:t>
            </a:r>
          </a:p>
          <a:p>
            <a:pPr marL="0" indent="0">
              <a:buNone/>
            </a:pPr>
            <a:endParaRPr lang="en-US" dirty="0"/>
          </a:p>
          <a:p>
            <a:pPr marL="0" indent="0">
              <a:buNone/>
            </a:pPr>
            <a:endParaRPr lang="en-US" dirty="0"/>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9" name="TextBox 8">
            <a:extLst>
              <a:ext uri="{FF2B5EF4-FFF2-40B4-BE49-F238E27FC236}">
                <a16:creationId xmlns:a16="http://schemas.microsoft.com/office/drawing/2014/main" id="{ED487843-093F-4A9E-A5F0-516879B41543}"/>
              </a:ext>
            </a:extLst>
          </p:cNvPr>
          <p:cNvSpPr txBox="1"/>
          <p:nvPr/>
        </p:nvSpPr>
        <p:spPr>
          <a:xfrm>
            <a:off x="5878285" y="2280409"/>
            <a:ext cx="4770290" cy="3539430"/>
          </a:xfrm>
          <a:prstGeom prst="rect">
            <a:avLst/>
          </a:prstGeom>
          <a:noFill/>
        </p:spPr>
        <p:txBody>
          <a:bodyPr wrap="square" rtlCol="0">
            <a:spAutoFit/>
          </a:bodyPr>
          <a:lstStyle/>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Actions</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Resources   </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Monitoring</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Assessment and Evaluation</a:t>
            </a:r>
          </a:p>
        </p:txBody>
      </p:sp>
      <p:sp>
        <p:nvSpPr>
          <p:cNvPr id="10" name="TextBox 9">
            <a:extLst>
              <a:ext uri="{FF2B5EF4-FFF2-40B4-BE49-F238E27FC236}">
                <a16:creationId xmlns:a16="http://schemas.microsoft.com/office/drawing/2014/main" id="{A08A1AF6-3024-437B-9004-9E3DB38B4503}"/>
              </a:ext>
            </a:extLst>
          </p:cNvPr>
          <p:cNvSpPr txBox="1"/>
          <p:nvPr/>
        </p:nvSpPr>
        <p:spPr>
          <a:xfrm>
            <a:off x="1025486" y="2280409"/>
            <a:ext cx="4786312" cy="3970318"/>
          </a:xfrm>
          <a:prstGeom prst="rect">
            <a:avLst/>
          </a:prstGeom>
          <a:noFill/>
        </p:spPr>
        <p:txBody>
          <a:bodyPr wrap="square" rtlCol="0">
            <a:spAutoFit/>
          </a:bodyPr>
          <a:lstStyle/>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Purpose </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Goals  </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Measures</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Standards   </a:t>
            </a:r>
          </a:p>
          <a:p>
            <a:pPr marL="342900" lvl="0" indent="-342900">
              <a:buFont typeface="Arial" panose="020B0604020202020204" pitchFamily="34" charset="0"/>
              <a:buChar char="•"/>
            </a:pPr>
            <a:endParaRPr lang="en-US" sz="28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800" dirty="0">
                <a:latin typeface="Arial" panose="020B0604020202020204" pitchFamily="34" charset="0"/>
                <a:cs typeface="Arial" panose="020B0604020202020204" pitchFamily="34" charset="0"/>
              </a:rPr>
              <a:t>Objectives  </a:t>
            </a:r>
            <a:r>
              <a:rPr lang="en-US" dirty="0"/>
              <a:t> </a:t>
            </a:r>
          </a:p>
        </p:txBody>
      </p:sp>
    </p:spTree>
    <p:extLst>
      <p:ext uri="{BB962C8B-B14F-4D97-AF65-F5344CB8AC3E}">
        <p14:creationId xmlns:p14="http://schemas.microsoft.com/office/powerpoint/2010/main" val="3377782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501449"/>
            <a:ext cx="10515600" cy="396875"/>
          </a:xfrm>
        </p:spPr>
        <p:txBody>
          <a:bodyPr>
            <a:noAutofit/>
          </a:bodyPr>
          <a:lstStyle/>
          <a:p>
            <a:r>
              <a:rPr lang="en-CA" sz="3600" dirty="0">
                <a:solidFill>
                  <a:schemeClr val="accent6"/>
                </a:solidFill>
              </a:rPr>
              <a:t>2) Positive Learning and Working Environment Plan</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468322"/>
            <a:ext cx="10515600" cy="856591"/>
          </a:xfrm>
        </p:spPr>
        <p:txBody>
          <a:bodyPr>
            <a:normAutofit/>
          </a:bodyPr>
          <a:lstStyle/>
          <a:p>
            <a:pPr marL="0" indent="0">
              <a:buNone/>
            </a:pPr>
            <a:r>
              <a:rPr lang="en-US" sz="2400" dirty="0">
                <a:latin typeface="Arial" panose="020B0604020202020204" pitchFamily="34" charset="0"/>
                <a:cs typeface="Arial" panose="020B0604020202020204" pitchFamily="34" charset="0"/>
              </a:rPr>
              <a:t>The PSSC can contribute to the development of the PLEWP by providing advice to the principal in these areas:</a:t>
            </a:r>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TextBox 9">
            <a:extLst>
              <a:ext uri="{FF2B5EF4-FFF2-40B4-BE49-F238E27FC236}">
                <a16:creationId xmlns:a16="http://schemas.microsoft.com/office/drawing/2014/main" id="{A08A1AF6-3024-437B-9004-9E3DB38B4503}"/>
              </a:ext>
            </a:extLst>
          </p:cNvPr>
          <p:cNvSpPr txBox="1"/>
          <p:nvPr/>
        </p:nvSpPr>
        <p:spPr>
          <a:xfrm>
            <a:off x="838200" y="2324913"/>
            <a:ext cx="10678886" cy="4031873"/>
          </a:xfrm>
          <a:prstGeom prst="rect">
            <a:avLst/>
          </a:prstGeom>
          <a:noFill/>
        </p:spPr>
        <p:txBody>
          <a:bodyPr wrap="square" rtlCol="0">
            <a:spAutoFit/>
          </a:bodyPr>
          <a:lstStyle/>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What does respectful </a:t>
            </a:r>
            <a:r>
              <a:rPr lang="en-US" sz="2400" dirty="0" err="1">
                <a:latin typeface="Arial" panose="020B0604020202020204" pitchFamily="34" charset="0"/>
                <a:cs typeface="Arial" panose="020B0604020202020204" pitchFamily="34" charset="0"/>
              </a:rPr>
              <a:t>behaviour</a:t>
            </a:r>
            <a:r>
              <a:rPr lang="en-US" sz="2400" dirty="0">
                <a:latin typeface="Arial" panose="020B0604020202020204" pitchFamily="34" charset="0"/>
                <a:cs typeface="Arial" panose="020B0604020202020204" pitchFamily="34" charset="0"/>
              </a:rPr>
              <a:t> look like in our school?</a:t>
            </a:r>
          </a:p>
          <a:p>
            <a:pPr lvl="0"/>
            <a:endParaRPr lang="en-US" sz="16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Does our school currently reflect a positive and inclusive climate for all students and staff?</a:t>
            </a:r>
          </a:p>
          <a:p>
            <a:pPr lvl="0"/>
            <a:endParaRPr lang="en-US" sz="16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CA" sz="2400" dirty="0">
                <a:latin typeface="Arial" panose="020B0604020202020204" pitchFamily="34" charset="0"/>
                <a:cs typeface="Arial" panose="020B0604020202020204" pitchFamily="34" charset="0"/>
              </a:rPr>
              <a:t>How can the school help prevent disrespectful behaviour or misconduct? </a:t>
            </a:r>
          </a:p>
          <a:p>
            <a:pPr lvl="0"/>
            <a:endParaRPr lang="en-CA" sz="16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CA" sz="2400" dirty="0">
                <a:latin typeface="Arial" panose="020B0604020202020204" pitchFamily="34" charset="0"/>
                <a:cs typeface="Arial" panose="020B0604020202020204" pitchFamily="34" charset="0"/>
              </a:rPr>
              <a:t>Do our policies and practices address disrespectful behaviour in a timely manner and teach respect for other people?</a:t>
            </a:r>
          </a:p>
          <a:p>
            <a:pPr marL="342900" lvl="0" indent="-342900">
              <a:buFont typeface="Arial" panose="020B0604020202020204" pitchFamily="34" charset="0"/>
              <a:buChar char="•"/>
            </a:pPr>
            <a:endParaRPr lang="en-US" sz="1600" dirty="0">
              <a:latin typeface="Arial" panose="020B0604020202020204" pitchFamily="34" charset="0"/>
              <a:cs typeface="Arial" panose="020B0604020202020204" pitchFamily="34" charset="0"/>
            </a:endParaRPr>
          </a:p>
          <a:p>
            <a:pPr marL="342900" lvl="0" indent="-342900">
              <a:buFont typeface="Arial" panose="020B0604020202020204" pitchFamily="34" charset="0"/>
              <a:buChar char="•"/>
            </a:pPr>
            <a:r>
              <a:rPr lang="en-US" sz="2400" dirty="0">
                <a:latin typeface="Arial" panose="020B0604020202020204" pitchFamily="34" charset="0"/>
                <a:cs typeface="Arial" panose="020B0604020202020204" pitchFamily="34" charset="0"/>
              </a:rPr>
              <a:t>How do we support students who are being disrespectful and those affected by the disrespectful </a:t>
            </a:r>
            <a:r>
              <a:rPr lang="en-US" sz="2400" dirty="0" err="1">
                <a:latin typeface="Arial" panose="020B0604020202020204" pitchFamily="34" charset="0"/>
                <a:cs typeface="Arial" panose="020B0604020202020204" pitchFamily="34" charset="0"/>
              </a:rPr>
              <a:t>behaviour</a:t>
            </a:r>
            <a:r>
              <a:rPr lang="en-US" sz="2400" dirty="0">
                <a:latin typeface="Arial" panose="020B0604020202020204" pitchFamily="34" charset="0"/>
                <a:cs typeface="Arial" panose="020B0604020202020204" pitchFamily="34" charset="0"/>
              </a:rPr>
              <a:t> of others?  </a:t>
            </a:r>
          </a:p>
        </p:txBody>
      </p:sp>
    </p:spTree>
    <p:extLst>
      <p:ext uri="{BB962C8B-B14F-4D97-AF65-F5344CB8AC3E}">
        <p14:creationId xmlns:p14="http://schemas.microsoft.com/office/powerpoint/2010/main" val="40913853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873B5E-5448-4B28-B387-F84CCF116DDA}"/>
              </a:ext>
            </a:extLst>
          </p:cNvPr>
          <p:cNvSpPr>
            <a:spLocks noGrp="1"/>
          </p:cNvSpPr>
          <p:nvPr>
            <p:ph type="title"/>
          </p:nvPr>
        </p:nvSpPr>
        <p:spPr>
          <a:xfrm>
            <a:off x="553998" y="490210"/>
            <a:ext cx="10515600" cy="396875"/>
          </a:xfrm>
        </p:spPr>
        <p:txBody>
          <a:bodyPr>
            <a:noAutofit/>
          </a:bodyPr>
          <a:lstStyle/>
          <a:p>
            <a:r>
              <a:rPr lang="en-CA" sz="3600" dirty="0">
                <a:solidFill>
                  <a:schemeClr val="accent6"/>
                </a:solidFill>
              </a:rPr>
              <a:t>3) Selection of Principal or Vice-Principal</a:t>
            </a:r>
            <a:endParaRPr lang="en-US" sz="3600" dirty="0">
              <a:solidFill>
                <a:schemeClr val="accent6"/>
              </a:solidFill>
            </a:endParaRPr>
          </a:p>
        </p:txBody>
      </p:sp>
      <p:sp>
        <p:nvSpPr>
          <p:cNvPr id="3" name="Content Placeholder 2">
            <a:extLst>
              <a:ext uri="{FF2B5EF4-FFF2-40B4-BE49-F238E27FC236}">
                <a16:creationId xmlns:a16="http://schemas.microsoft.com/office/drawing/2014/main" id="{294F1431-C150-4F9C-8FCB-BE02BFD60868}"/>
              </a:ext>
            </a:extLst>
          </p:cNvPr>
          <p:cNvSpPr>
            <a:spLocks noGrp="1"/>
          </p:cNvSpPr>
          <p:nvPr>
            <p:ph idx="1"/>
          </p:nvPr>
        </p:nvSpPr>
        <p:spPr>
          <a:xfrm>
            <a:off x="838200" y="1357919"/>
            <a:ext cx="10515600" cy="4868710"/>
          </a:xfrm>
        </p:spPr>
        <p:txBody>
          <a:bodyPr>
            <a:normAutofit/>
          </a:bodyPr>
          <a:lstStyle/>
          <a:p>
            <a:pPr marL="0" indent="0">
              <a:buNone/>
            </a:pPr>
            <a:r>
              <a:rPr lang="en-CA" sz="2400" dirty="0">
                <a:latin typeface="Arial" panose="020B0604020202020204" pitchFamily="34" charset="0"/>
                <a:cs typeface="Arial" panose="020B0604020202020204" pitchFamily="34" charset="0"/>
              </a:rPr>
              <a:t>The Superintendent will invite the PSSC Chair, or another member of the PSSC who is a parent of a child enrolled in the school, to participate in the selection of the principal or any vice-principal of the school. </a:t>
            </a:r>
          </a:p>
          <a:p>
            <a:pPr marL="0" indent="0">
              <a:buNone/>
            </a:pPr>
            <a:endParaRPr lang="en-CA" sz="2400" dirty="0">
              <a:latin typeface="Arial" panose="020B0604020202020204" pitchFamily="34" charset="0"/>
              <a:cs typeface="Arial" panose="020B0604020202020204" pitchFamily="34" charset="0"/>
            </a:endParaRPr>
          </a:p>
          <a:p>
            <a:pPr marL="0" indent="0">
              <a:buNone/>
            </a:pPr>
            <a:r>
              <a:rPr lang="en-CA" sz="2400" dirty="0">
                <a:latin typeface="Arial" panose="020B0604020202020204" pitchFamily="34" charset="0"/>
                <a:cs typeface="Arial" panose="020B0604020202020204" pitchFamily="34" charset="0"/>
              </a:rPr>
              <a:t>The PSSC member participating in the hiring process will be expected to follow hiring protocols and must respect strict confidentiality during the hiring process and after the successful candidate is announced. </a:t>
            </a:r>
            <a:endParaRPr lang="en-US" sz="2400" dirty="0">
              <a:latin typeface="Arial" panose="020B0604020202020204" pitchFamily="34" charset="0"/>
              <a:cs typeface="Arial" panose="020B0604020202020204" pitchFamily="34" charset="0"/>
            </a:endParaRPr>
          </a:p>
        </p:txBody>
      </p:sp>
      <p:sp>
        <p:nvSpPr>
          <p:cNvPr id="7" name="Rectangle 5">
            <a:extLst>
              <a:ext uri="{FF2B5EF4-FFF2-40B4-BE49-F238E27FC236}">
                <a16:creationId xmlns:a16="http://schemas.microsoft.com/office/drawing/2014/main" id="{29DBD24C-6BBE-4210-A12C-8139B2AF459B}"/>
              </a:ext>
            </a:extLst>
          </p:cNvPr>
          <p:cNvSpPr>
            <a:spLocks noChangeArrowheads="1"/>
          </p:cNvSpPr>
          <p:nvPr/>
        </p:nvSpPr>
        <p:spPr bwMode="auto">
          <a:xfrm>
            <a:off x="0" y="-33010"/>
            <a:ext cx="110799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	</a:t>
            </a:r>
            <a:endParaRPr kumimoji="0" lang="en-US" altLang="en-US" sz="11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pic>
        <p:nvPicPr>
          <p:cNvPr id="5" name="Picture 4">
            <a:extLst>
              <a:ext uri="{FF2B5EF4-FFF2-40B4-BE49-F238E27FC236}">
                <a16:creationId xmlns:a16="http://schemas.microsoft.com/office/drawing/2014/main" id="{02434726-8E32-481B-A839-2295E897FC0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059090" y="4441338"/>
            <a:ext cx="2687433" cy="1785291"/>
          </a:xfrm>
          <a:prstGeom prst="rect">
            <a:avLst/>
          </a:prstGeom>
        </p:spPr>
      </p:pic>
    </p:spTree>
    <p:extLst>
      <p:ext uri="{BB962C8B-B14F-4D97-AF65-F5344CB8AC3E}">
        <p14:creationId xmlns:p14="http://schemas.microsoft.com/office/powerpoint/2010/main" val="120407167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9B7560FBA51014492F3587DD2E878D0" ma:contentTypeVersion="" ma:contentTypeDescription="Create a new document." ma:contentTypeScope="" ma:versionID="20434e2d570431d85b4bc1cb59c82cd9">
  <xsd:schema xmlns:xsd="http://www.w3.org/2001/XMLSchema" xmlns:xs="http://www.w3.org/2001/XMLSchema" xmlns:p="http://schemas.microsoft.com/office/2006/metadata/properties" targetNamespace="http://schemas.microsoft.com/office/2006/metadata/properties" ma:root="true" ma:fieldsID="f3e687d5f98ee29b9cfcc2ff24550dc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FC986EA-59D8-4356-A2E5-614787F37901}"/>
</file>

<file path=customXml/itemProps2.xml><?xml version="1.0" encoding="utf-8"?>
<ds:datastoreItem xmlns:ds="http://schemas.openxmlformats.org/officeDocument/2006/customXml" ds:itemID="{3F7AB693-2DB7-4738-81FD-0943BC254E5B}"/>
</file>

<file path=customXml/itemProps3.xml><?xml version="1.0" encoding="utf-8"?>
<ds:datastoreItem xmlns:ds="http://schemas.openxmlformats.org/officeDocument/2006/customXml" ds:itemID="{58A83940-3E85-4776-A597-82AA34A3577D}"/>
</file>

<file path=docProps/app.xml><?xml version="1.0" encoding="utf-8"?>
<Properties xmlns="http://schemas.openxmlformats.org/officeDocument/2006/extended-properties" xmlns:vt="http://schemas.openxmlformats.org/officeDocument/2006/docPropsVTypes">
  <Template>TM03090434[[fn=Wood Type]]</Template>
  <TotalTime>574</TotalTime>
  <Words>1961</Words>
  <Application>Microsoft Office PowerPoint</Application>
  <PresentationFormat>Widescreen</PresentationFormat>
  <Paragraphs>227</Paragraphs>
  <Slides>18</Slides>
  <Notes>17</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Calibri</vt:lpstr>
      <vt:lpstr>Rockwell</vt:lpstr>
      <vt:lpstr>Rockwell Condensed</vt:lpstr>
      <vt:lpstr>Times New Roman</vt:lpstr>
      <vt:lpstr>Wingdings</vt:lpstr>
      <vt:lpstr>Wood Type</vt:lpstr>
      <vt:lpstr>Parent School Support Committees</vt:lpstr>
      <vt:lpstr>PowerPoint Presentation</vt:lpstr>
      <vt:lpstr>PowerPoint Presentation</vt:lpstr>
      <vt:lpstr>Duties of the PSSC</vt:lpstr>
      <vt:lpstr>1) School Improvement Plan</vt:lpstr>
      <vt:lpstr>1) School Improvement Plan</vt:lpstr>
      <vt:lpstr>1) School Improvement Plan</vt:lpstr>
      <vt:lpstr>2) Positive Learning and Working Environment Plan</vt:lpstr>
      <vt:lpstr>3) Selection of Principal or Vice-Principal</vt:lpstr>
      <vt:lpstr>4) School Performance Reports</vt:lpstr>
      <vt:lpstr>5) School Policies</vt:lpstr>
      <vt:lpstr>6) Principal and Vice-Principal Evaluations</vt:lpstr>
      <vt:lpstr>7) Communicating with the DEC</vt:lpstr>
      <vt:lpstr>PSSC Limitations</vt:lpstr>
      <vt:lpstr>PSSC Funds</vt:lpstr>
      <vt:lpstr>PSSC Members</vt:lpstr>
      <vt:lpstr>PSSC Members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School Support Committees</dc:title>
  <dc:creator>Brown, Stacey   (EECD/EDPE)</dc:creator>
  <cp:lastModifiedBy>Brown, Stacey   (EECD/EDPE)</cp:lastModifiedBy>
  <cp:revision>34</cp:revision>
  <dcterms:created xsi:type="dcterms:W3CDTF">2018-09-19T12:12:44Z</dcterms:created>
  <dcterms:modified xsi:type="dcterms:W3CDTF">2018-09-20T13:29:29Z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0x01010059B7560FBA51014492F3587DD2E878D0</vt:lpwstr>
  </property>
</Properties>
</file>