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8" r:id="rId6"/>
    <p:sldId id="286" r:id="rId7"/>
    <p:sldId id="287" r:id="rId8"/>
    <p:sldId id="262" r:id="rId9"/>
    <p:sldId id="261" r:id="rId10"/>
    <p:sldId id="279" r:id="rId11"/>
    <p:sldId id="280" r:id="rId12"/>
    <p:sldId id="270" r:id="rId13"/>
    <p:sldId id="267" r:id="rId14"/>
    <p:sldId id="281" r:id="rId15"/>
    <p:sldId id="272" r:id="rId16"/>
    <p:sldId id="273" r:id="rId17"/>
    <p:sldId id="284" r:id="rId18"/>
    <p:sldId id="285" r:id="rId19"/>
    <p:sldId id="269" r:id="rId20"/>
    <p:sldId id="271"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2636"/>
    <a:srgbClr val="6E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FDDEB1-2CF6-4872-B9AC-F2A8E6EE7F2F}" v="40" dt="2022-03-23T21:32:35.447"/>
    <p1510:client id="{28A08D47-4702-4FDC-982F-430D03C1979E}" v="5" dt="2021-04-16T11:53:43.175"/>
    <p1510:client id="{77F04C32-5BB6-4CAE-AC0D-189FC57699E1}" v="127" dt="2022-03-23T15:58:00.180"/>
    <p1510:client id="{9C402180-63E2-4E96-86E2-A4C34CC45EF9}" v="1" dt="2021-04-15T12:07:02.0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6F426A9-331D-4D08-908A-F7A3045EB52C}"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109691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F426A9-331D-4D08-908A-F7A3045EB52C}"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57586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F426A9-331D-4D08-908A-F7A3045EB52C}"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256818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F426A9-331D-4D08-908A-F7A3045EB52C}"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5057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F426A9-331D-4D08-908A-F7A3045EB52C}"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288278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F426A9-331D-4D08-908A-F7A3045EB52C}"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33509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F426A9-331D-4D08-908A-F7A3045EB52C}" type="datetimeFigureOut">
              <a:rPr lang="en-US" smtClean="0"/>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1025790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F426A9-331D-4D08-908A-F7A3045EB52C}" type="datetimeFigureOut">
              <a:rPr lang="en-US" smtClean="0"/>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3684228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426A9-331D-4D08-908A-F7A3045EB52C}" type="datetimeFigureOut">
              <a:rPr lang="en-US" smtClean="0"/>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1177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426A9-331D-4D08-908A-F7A3045EB52C}"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4126811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426A9-331D-4D08-908A-F7A3045EB52C}"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3023B-514D-4B72-976E-E973DEAABE9A}" type="slidenum">
              <a:rPr lang="en-US" smtClean="0"/>
              <a:t>‹#›</a:t>
            </a:fld>
            <a:endParaRPr lang="en-US"/>
          </a:p>
        </p:txBody>
      </p:sp>
    </p:spTree>
    <p:extLst>
      <p:ext uri="{BB962C8B-B14F-4D97-AF65-F5344CB8AC3E}">
        <p14:creationId xmlns:p14="http://schemas.microsoft.com/office/powerpoint/2010/main" val="2209702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426A9-331D-4D08-908A-F7A3045EB52C}" type="datetimeFigureOut">
              <a:rPr lang="en-US" smtClean="0"/>
              <a:t>3/30/2022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3023B-514D-4B72-976E-E973DEAABE9A}" type="slidenum">
              <a:rPr lang="en-US" smtClean="0"/>
              <a:t>‹#›</a:t>
            </a:fld>
            <a:endParaRPr lang="en-US"/>
          </a:p>
        </p:txBody>
      </p:sp>
    </p:spTree>
    <p:extLst>
      <p:ext uri="{BB962C8B-B14F-4D97-AF65-F5344CB8AC3E}">
        <p14:creationId xmlns:p14="http://schemas.microsoft.com/office/powerpoint/2010/main" val="1936544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6B6A969-5515-469A-BD28-49B1BFAD593B}"/>
              </a:ext>
            </a:extLst>
          </p:cNvPr>
          <p:cNvSpPr/>
          <p:nvPr/>
        </p:nvSpPr>
        <p:spPr>
          <a:xfrm>
            <a:off x="546351" y="280374"/>
            <a:ext cx="11139854" cy="1218087"/>
          </a:xfrm>
          <a:prstGeom prst="rect">
            <a:avLst/>
          </a:prstGeom>
        </p:spPr>
        <p:txBody>
          <a:bodyPr vert="horz" lIns="91440" tIns="45720" rIns="91440" bIns="45720" rtlCol="0" anchor="b">
            <a:normAutofit lnSpcReduction="10000"/>
          </a:bodyPr>
          <a:lstStyle/>
          <a:p>
            <a:pPr algn="ctr" defTabSz="914400">
              <a:lnSpc>
                <a:spcPct val="90000"/>
              </a:lnSpc>
              <a:spcBef>
                <a:spcPct val="0"/>
              </a:spcBef>
              <a:spcAft>
                <a:spcPts val="600"/>
              </a:spcAft>
              <a:defRPr/>
            </a:pPr>
            <a:r>
              <a:rPr kumimoji="0" lang="en-US" sz="4000" b="1" i="0" u="none" strike="noStrike" cap="none" spc="0" normalizeH="0" baseline="0" noProof="0" dirty="0">
                <a:ln>
                  <a:noFill/>
                </a:ln>
                <a:solidFill>
                  <a:srgbClr val="FFFFFF"/>
                </a:solidFill>
                <a:effectLst/>
                <a:uLnTx/>
                <a:uFillTx/>
                <a:latin typeface="Vibrocentric"/>
                <a:ea typeface="+mj-ea"/>
                <a:cs typeface="+mj-cs"/>
              </a:rPr>
              <a:t>Welcome to Course Registration</a:t>
            </a:r>
            <a:r>
              <a:rPr lang="en-US" sz="4000" b="1" dirty="0">
                <a:solidFill>
                  <a:srgbClr val="FFFFFF"/>
                </a:solidFill>
                <a:latin typeface="Vibrocentric"/>
                <a:ea typeface="+mj-ea"/>
                <a:cs typeface="+mj-cs"/>
              </a:rPr>
              <a:t> </a:t>
            </a:r>
            <a:endParaRPr kumimoji="0" lang="en-US" sz="4000" b="1" i="0" u="none" strike="noStrike" cap="none" spc="0" normalizeH="0" baseline="0" noProof="0">
              <a:ln>
                <a:noFill/>
              </a:ln>
              <a:solidFill>
                <a:srgbClr val="FFFFFF"/>
              </a:solidFill>
              <a:effectLst/>
              <a:uLnTx/>
              <a:uFillTx/>
              <a:latin typeface="Vibrocentric" panose="020E0605040201010104" pitchFamily="34" charset="0"/>
              <a:ea typeface="+mj-ea"/>
              <a:cs typeface="+mj-cs"/>
            </a:endParaRPr>
          </a:p>
          <a:p>
            <a:pPr marL="0" marR="0" lvl="0" indent="0" algn="ctr" defTabSz="914400" fontAlgn="auto">
              <a:lnSpc>
                <a:spcPct val="90000"/>
              </a:lnSpc>
              <a:spcBef>
                <a:spcPct val="0"/>
              </a:spcBef>
              <a:spcAft>
                <a:spcPts val="600"/>
              </a:spcAft>
              <a:buClrTx/>
              <a:buSzTx/>
              <a:tabLst/>
              <a:defRPr/>
            </a:pPr>
            <a:r>
              <a:rPr kumimoji="0" lang="en-US" sz="4000" b="1" i="0" u="none" strike="noStrike" cap="none" spc="0" normalizeH="0" baseline="0" noProof="0" dirty="0">
                <a:ln>
                  <a:noFill/>
                </a:ln>
                <a:solidFill>
                  <a:srgbClr val="FFFFFF"/>
                </a:solidFill>
                <a:effectLst/>
                <a:uLnTx/>
                <a:uFillTx/>
                <a:latin typeface="Vibrocentric"/>
                <a:ea typeface="+mj-ea"/>
                <a:cs typeface="+mj-cs"/>
              </a:rPr>
              <a:t>for </a:t>
            </a:r>
            <a:r>
              <a:rPr lang="en-US" sz="4000" b="1" dirty="0">
                <a:solidFill>
                  <a:srgbClr val="FFFFFF"/>
                </a:solidFill>
                <a:latin typeface="Vibrocentric"/>
                <a:ea typeface="+mj-ea"/>
                <a:cs typeface="+mj-cs"/>
              </a:rPr>
              <a:t>2022</a:t>
            </a:r>
            <a:r>
              <a:rPr kumimoji="0" lang="en-US" sz="4000" b="1" i="0" u="none" strike="noStrike" cap="none" spc="0" normalizeH="0" baseline="0" noProof="0" dirty="0">
                <a:ln>
                  <a:noFill/>
                </a:ln>
                <a:solidFill>
                  <a:srgbClr val="FFFFFF"/>
                </a:solidFill>
                <a:effectLst/>
                <a:uLnTx/>
                <a:uFillTx/>
                <a:latin typeface="Vibrocentric"/>
                <a:ea typeface="+mj-ea"/>
                <a:cs typeface="+mj-cs"/>
              </a:rPr>
              <a:t> - </a:t>
            </a:r>
            <a:r>
              <a:rPr lang="en-US" sz="4000" b="1" dirty="0">
                <a:solidFill>
                  <a:srgbClr val="FFFFFF"/>
                </a:solidFill>
                <a:latin typeface="Vibrocentric"/>
                <a:ea typeface="+mj-ea"/>
                <a:cs typeface="+mj-cs"/>
              </a:rPr>
              <a:t>2023</a:t>
            </a:r>
            <a:endParaRPr lang="en-US" sz="4000" b="1" i="0" u="none" strike="noStrike" cap="none" spc="0" normalizeH="0" baseline="0" noProof="0" dirty="0">
              <a:ln>
                <a:noFill/>
              </a:ln>
              <a:solidFill>
                <a:srgbClr val="FFFFFF"/>
              </a:solidFill>
              <a:effectLst/>
              <a:uLnTx/>
              <a:uFillTx/>
              <a:latin typeface="Vibrocentric"/>
              <a:ea typeface="+mj-ea"/>
              <a:cs typeface="+mj-cs"/>
            </a:endParaRPr>
          </a:p>
        </p:txBody>
      </p:sp>
      <p:sp>
        <p:nvSpPr>
          <p:cNvPr id="3" name="Subtitle 2">
            <a:extLst>
              <a:ext uri="{FF2B5EF4-FFF2-40B4-BE49-F238E27FC236}">
                <a16:creationId xmlns:a16="http://schemas.microsoft.com/office/drawing/2014/main" id="{41EB791E-DFCE-4B29-AAC4-2BD27FAAE5A9}"/>
              </a:ext>
            </a:extLst>
          </p:cNvPr>
          <p:cNvSpPr>
            <a:spLocks noGrp="1"/>
          </p:cNvSpPr>
          <p:nvPr>
            <p:ph type="subTitle" idx="1"/>
          </p:nvPr>
        </p:nvSpPr>
        <p:spPr>
          <a:xfrm>
            <a:off x="396881" y="1726227"/>
            <a:ext cx="11438793" cy="420001"/>
          </a:xfrm>
        </p:spPr>
        <p:txBody>
          <a:bodyPr vert="horz" lIns="91440" tIns="45720" rIns="91440" bIns="45720" rtlCol="0">
            <a:normAutofit fontScale="77500" lnSpcReduction="20000"/>
          </a:bodyPr>
          <a:lstStyle/>
          <a:p>
            <a:pPr lvl="0"/>
            <a:endParaRPr lang="en-US" sz="700" b="1">
              <a:solidFill>
                <a:srgbClr val="722C3F"/>
              </a:solidFill>
            </a:endParaRPr>
          </a:p>
          <a:p>
            <a:pPr lvl="0"/>
            <a:r>
              <a:rPr lang="en-US" sz="1500" b="1">
                <a:solidFill>
                  <a:schemeClr val="bg1"/>
                </a:solidFill>
                <a:latin typeface="Arial" panose="020B0604020202020204" pitchFamily="34" charset="0"/>
                <a:cs typeface="Arial" panose="020B0604020202020204" pitchFamily="34" charset="0"/>
              </a:rPr>
              <a:t>https://sisasds.nbed.nb.ca/public/home.html</a:t>
            </a:r>
          </a:p>
          <a:p>
            <a:endParaRPr lang="en-US" sz="700">
              <a:solidFill>
                <a:srgbClr val="722C3F"/>
              </a:solidFill>
            </a:endParaRPr>
          </a:p>
        </p:txBody>
      </p:sp>
      <p:cxnSp>
        <p:nvCxnSpPr>
          <p:cNvPr id="16" name="Straight Connector 15">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9D07B9CA-DD6A-4EAC-858D-4A99301A9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567" y="2529705"/>
            <a:ext cx="5455917" cy="3791862"/>
          </a:xfrm>
          <a:prstGeom prst="rect">
            <a:avLst/>
          </a:prstGeom>
        </p:spPr>
      </p:pic>
      <p:cxnSp>
        <p:nvCxnSpPr>
          <p:cNvPr id="18" name="Straight Connector 17">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Picture 8" descr="A picture containing text, clipart&#10;&#10;Description automatically generated">
            <a:extLst>
              <a:ext uri="{FF2B5EF4-FFF2-40B4-BE49-F238E27FC236}">
                <a16:creationId xmlns:a16="http://schemas.microsoft.com/office/drawing/2014/main" id="{0A5AF679-CDBF-4F26-B7FD-DFE7B477BD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5073" y="2529705"/>
            <a:ext cx="5455917" cy="3791862"/>
          </a:xfrm>
          <a:prstGeom prst="rect">
            <a:avLst/>
          </a:prstGeom>
        </p:spPr>
      </p:pic>
      <p:sp>
        <p:nvSpPr>
          <p:cNvPr id="5" name="Rectangle 4">
            <a:extLst>
              <a:ext uri="{FF2B5EF4-FFF2-40B4-BE49-F238E27FC236}">
                <a16:creationId xmlns:a16="http://schemas.microsoft.com/office/drawing/2014/main" id="{286508C3-0850-407B-92E3-1969C3FB4C0A}"/>
              </a:ext>
            </a:extLst>
          </p:cNvPr>
          <p:cNvSpPr/>
          <p:nvPr/>
        </p:nvSpPr>
        <p:spPr>
          <a:xfrm>
            <a:off x="3196247" y="1498462"/>
            <a:ext cx="5840060" cy="400110"/>
          </a:xfrm>
          <a:prstGeom prst="rect">
            <a:avLst/>
          </a:prstGeom>
        </p:spPr>
        <p:txBody>
          <a:bodyPr wrap="none">
            <a:spAutoFit/>
          </a:bodyPr>
          <a:lstStyle/>
          <a:p>
            <a:pPr marL="0" marR="0" lvl="0" indent="0" defTabSz="914400" eaLnBrk="1" fontAlgn="auto" latinLnBrk="0" hangingPunct="1">
              <a:spcBef>
                <a:spcPts val="0"/>
              </a:spcBef>
              <a:spcAft>
                <a:spcPts val="600"/>
              </a:spcAft>
              <a:buClrTx/>
              <a:buSzTx/>
              <a:buFontTx/>
              <a:buNone/>
              <a:tabLst/>
              <a:defRPr/>
            </a:pPr>
            <a:r>
              <a:rPr kumimoji="0" lang="en-CA" sz="2000" b="0" i="0" u="none" strike="noStrike" kern="0" cap="none" spc="0" normalizeH="0" baseline="0" noProof="0">
                <a:ln>
                  <a:noFill/>
                </a:ln>
                <a:solidFill>
                  <a:schemeClr val="bg1"/>
                </a:solidFill>
                <a:effectLst/>
                <a:uLnTx/>
                <a:uFillTx/>
                <a:latin typeface="Arial" panose="020B0604020202020204" pitchFamily="34" charset="0"/>
                <a:cs typeface="Arial" panose="020B0604020202020204" pitchFamily="34" charset="0"/>
              </a:rPr>
              <a:t>A student’s guide to a successful course selection</a:t>
            </a:r>
          </a:p>
        </p:txBody>
      </p:sp>
    </p:spTree>
    <p:extLst>
      <p:ext uri="{BB962C8B-B14F-4D97-AF65-F5344CB8AC3E}">
        <p14:creationId xmlns:p14="http://schemas.microsoft.com/office/powerpoint/2010/main" val="3024288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415F60-745D-47BC-87A7-24AC934D625D}"/>
              </a:ext>
            </a:extLst>
          </p:cNvPr>
          <p:cNvSpPr txBox="1"/>
          <p:nvPr/>
        </p:nvSpPr>
        <p:spPr>
          <a:xfrm>
            <a:off x="304800" y="1636889"/>
            <a:ext cx="3017822" cy="4524315"/>
          </a:xfrm>
          <a:prstGeom prst="rect">
            <a:avLst/>
          </a:prstGeom>
          <a:noFill/>
        </p:spPr>
        <p:txBody>
          <a:bodyPr wrap="square" rtlCol="0">
            <a:spAutoFit/>
          </a:bodyPr>
          <a:lstStyle/>
          <a:p>
            <a:pPr lvl="0" defTabSz="914400"/>
            <a:r>
              <a:rPr lang="en-CA" sz="3200">
                <a:solidFill>
                  <a:prstClr val="black"/>
                </a:solidFill>
              </a:rPr>
              <a:t>A menu will</a:t>
            </a:r>
          </a:p>
          <a:p>
            <a:pPr lvl="0" defTabSz="914400"/>
            <a:r>
              <a:rPr lang="en-CA" sz="3200">
                <a:solidFill>
                  <a:prstClr val="black"/>
                </a:solidFill>
              </a:rPr>
              <a:t>appear.</a:t>
            </a:r>
          </a:p>
          <a:p>
            <a:pPr lvl="0" defTabSz="914400"/>
            <a:endParaRPr lang="en-CA" sz="3200">
              <a:solidFill>
                <a:prstClr val="black"/>
              </a:solidFill>
            </a:endParaRPr>
          </a:p>
          <a:p>
            <a:pPr lvl="0" defTabSz="914400"/>
            <a:r>
              <a:rPr lang="en-CA" sz="3200">
                <a:solidFill>
                  <a:prstClr val="black"/>
                </a:solidFill>
              </a:rPr>
              <a:t>It will be grouped similar to what is on the course registration sheet.</a:t>
            </a:r>
          </a:p>
        </p:txBody>
      </p:sp>
      <p:pic>
        <p:nvPicPr>
          <p:cNvPr id="5" name="Picture 4">
            <a:extLst>
              <a:ext uri="{FF2B5EF4-FFF2-40B4-BE49-F238E27FC236}">
                <a16:creationId xmlns:a16="http://schemas.microsoft.com/office/drawing/2014/main" id="{50BF5BD3-14F2-40F1-B628-C4DC0D4396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310" y="135802"/>
            <a:ext cx="1590268" cy="1105236"/>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24091ADC-8B6D-4326-9747-4BC5975AE5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290" y="135802"/>
            <a:ext cx="1590267" cy="1105236"/>
          </a:xfrm>
          <a:prstGeom prst="rect">
            <a:avLst/>
          </a:prstGeom>
        </p:spPr>
      </p:pic>
      <p:sp>
        <p:nvSpPr>
          <p:cNvPr id="3" name="TextBox 2">
            <a:extLst>
              <a:ext uri="{FF2B5EF4-FFF2-40B4-BE49-F238E27FC236}">
                <a16:creationId xmlns:a16="http://schemas.microsoft.com/office/drawing/2014/main" id="{E7BDF278-6301-4582-A659-8A8F3FDC88FF}"/>
              </a:ext>
            </a:extLst>
          </p:cNvPr>
          <p:cNvSpPr txBox="1"/>
          <p:nvPr/>
        </p:nvSpPr>
        <p:spPr>
          <a:xfrm>
            <a:off x="5303505" y="2280963"/>
            <a:ext cx="3639160" cy="707886"/>
          </a:xfrm>
          <a:prstGeom prst="rect">
            <a:avLst/>
          </a:prstGeom>
          <a:noFill/>
        </p:spPr>
        <p:txBody>
          <a:bodyPr wrap="square" rtlCol="0">
            <a:spAutoFit/>
          </a:bodyPr>
          <a:lstStyle/>
          <a:p>
            <a:r>
              <a:rPr lang="en-US" sz="4000">
                <a:highlight>
                  <a:srgbClr val="FFFF00"/>
                </a:highlight>
              </a:rPr>
              <a:t>Put in new one!</a:t>
            </a:r>
          </a:p>
        </p:txBody>
      </p:sp>
      <p:pic>
        <p:nvPicPr>
          <p:cNvPr id="4" name="Picture 3">
            <a:extLst>
              <a:ext uri="{FF2B5EF4-FFF2-40B4-BE49-F238E27FC236}">
                <a16:creationId xmlns:a16="http://schemas.microsoft.com/office/drawing/2014/main" id="{318445AD-C8A3-4A9F-9187-4DB607CEE392}"/>
              </a:ext>
            </a:extLst>
          </p:cNvPr>
          <p:cNvPicPr>
            <a:picLocks noChangeAspect="1"/>
          </p:cNvPicPr>
          <p:nvPr/>
        </p:nvPicPr>
        <p:blipFill>
          <a:blip r:embed="rId4"/>
          <a:stretch>
            <a:fillRect/>
          </a:stretch>
        </p:blipFill>
        <p:spPr>
          <a:xfrm>
            <a:off x="3580342" y="974159"/>
            <a:ext cx="8236688" cy="5102048"/>
          </a:xfrm>
          <a:prstGeom prst="rect">
            <a:avLst/>
          </a:prstGeom>
        </p:spPr>
      </p:pic>
    </p:spTree>
    <p:extLst>
      <p:ext uri="{BB962C8B-B14F-4D97-AF65-F5344CB8AC3E}">
        <p14:creationId xmlns:p14="http://schemas.microsoft.com/office/powerpoint/2010/main" val="3018051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046" y="4653503"/>
            <a:ext cx="2371831" cy="1648422"/>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500" y="4653503"/>
            <a:ext cx="2371830" cy="1648422"/>
          </a:xfrm>
          <a:prstGeom prst="rect">
            <a:avLst/>
          </a:prstGeom>
        </p:spPr>
      </p:pic>
      <p:sp>
        <p:nvSpPr>
          <p:cNvPr id="14" name="TextBox 13">
            <a:extLst>
              <a:ext uri="{FF2B5EF4-FFF2-40B4-BE49-F238E27FC236}">
                <a16:creationId xmlns:a16="http://schemas.microsoft.com/office/drawing/2014/main" id="{29CD39A6-13D1-4395-9433-38652EAAFA34}"/>
              </a:ext>
            </a:extLst>
          </p:cNvPr>
          <p:cNvSpPr txBox="1"/>
          <p:nvPr/>
        </p:nvSpPr>
        <p:spPr>
          <a:xfrm>
            <a:off x="6369581" y="251368"/>
            <a:ext cx="5244872" cy="3046988"/>
          </a:xfrm>
          <a:prstGeom prst="rect">
            <a:avLst/>
          </a:prstGeom>
          <a:noFill/>
        </p:spPr>
        <p:txBody>
          <a:bodyPr wrap="square" rtlCol="0">
            <a:spAutoFit/>
          </a:bodyPr>
          <a:lstStyle/>
          <a:p>
            <a:r>
              <a:rPr lang="en-CA" sz="3200" b="1" u="sng"/>
              <a:t>Step 5</a:t>
            </a:r>
          </a:p>
          <a:p>
            <a:endParaRPr lang="en-CA" sz="3200" b="1"/>
          </a:p>
          <a:p>
            <a:r>
              <a:rPr lang="en-CA" sz="3200"/>
              <a:t>Students will select courses.</a:t>
            </a:r>
          </a:p>
          <a:p>
            <a:endParaRPr lang="en-CA" sz="3200"/>
          </a:p>
          <a:p>
            <a:r>
              <a:rPr lang="en-CA" sz="3200"/>
              <a:t>Follow instructions at the top of each category.</a:t>
            </a:r>
          </a:p>
        </p:txBody>
      </p:sp>
      <p:pic>
        <p:nvPicPr>
          <p:cNvPr id="2" name="Picture 1">
            <a:extLst>
              <a:ext uri="{FF2B5EF4-FFF2-40B4-BE49-F238E27FC236}">
                <a16:creationId xmlns:a16="http://schemas.microsoft.com/office/drawing/2014/main" id="{BCF82078-9387-43A1-9B46-D2BC8E84D13C}"/>
              </a:ext>
            </a:extLst>
          </p:cNvPr>
          <p:cNvPicPr>
            <a:picLocks noChangeAspect="1"/>
          </p:cNvPicPr>
          <p:nvPr/>
        </p:nvPicPr>
        <p:blipFill>
          <a:blip r:embed="rId4"/>
          <a:stretch>
            <a:fillRect/>
          </a:stretch>
        </p:blipFill>
        <p:spPr>
          <a:xfrm>
            <a:off x="-3293" y="652558"/>
            <a:ext cx="6247863" cy="3046987"/>
          </a:xfrm>
          <a:prstGeom prst="rect">
            <a:avLst/>
          </a:prstGeom>
        </p:spPr>
      </p:pic>
      <p:pic>
        <p:nvPicPr>
          <p:cNvPr id="3" name="Picture 2">
            <a:extLst>
              <a:ext uri="{FF2B5EF4-FFF2-40B4-BE49-F238E27FC236}">
                <a16:creationId xmlns:a16="http://schemas.microsoft.com/office/drawing/2014/main" id="{3B749BB7-3C82-42CA-8029-C494C6E4DB0A}"/>
              </a:ext>
            </a:extLst>
          </p:cNvPr>
          <p:cNvPicPr>
            <a:picLocks noChangeAspect="1"/>
          </p:cNvPicPr>
          <p:nvPr/>
        </p:nvPicPr>
        <p:blipFill>
          <a:blip r:embed="rId5"/>
          <a:stretch>
            <a:fillRect/>
          </a:stretch>
        </p:blipFill>
        <p:spPr>
          <a:xfrm>
            <a:off x="137294" y="4408372"/>
            <a:ext cx="6164131" cy="1199410"/>
          </a:xfrm>
          <a:prstGeom prst="rect">
            <a:avLst/>
          </a:prstGeom>
        </p:spPr>
      </p:pic>
      <p:sp>
        <p:nvSpPr>
          <p:cNvPr id="13" name="Right Arrow 2">
            <a:extLst>
              <a:ext uri="{FF2B5EF4-FFF2-40B4-BE49-F238E27FC236}">
                <a16:creationId xmlns:a16="http://schemas.microsoft.com/office/drawing/2014/main" id="{0F4A62E9-5C1D-4973-9B64-01B25B673F11}"/>
              </a:ext>
            </a:extLst>
          </p:cNvPr>
          <p:cNvSpPr/>
          <p:nvPr/>
        </p:nvSpPr>
        <p:spPr>
          <a:xfrm rot="20971842">
            <a:off x="85688" y="926910"/>
            <a:ext cx="780749" cy="39058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11" name="Right Arrow 2">
            <a:extLst>
              <a:ext uri="{FF2B5EF4-FFF2-40B4-BE49-F238E27FC236}">
                <a16:creationId xmlns:a16="http://schemas.microsoft.com/office/drawing/2014/main" id="{67B8AB1F-1215-4319-88DF-34117122D514}"/>
              </a:ext>
            </a:extLst>
          </p:cNvPr>
          <p:cNvSpPr/>
          <p:nvPr/>
        </p:nvSpPr>
        <p:spPr>
          <a:xfrm rot="18385664">
            <a:off x="2509112" y="5408046"/>
            <a:ext cx="780749" cy="39058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4" name="TextBox 3">
            <a:extLst>
              <a:ext uri="{FF2B5EF4-FFF2-40B4-BE49-F238E27FC236}">
                <a16:creationId xmlns:a16="http://schemas.microsoft.com/office/drawing/2014/main" id="{8DE90B59-6D59-4FE9-B602-875F503FFED0}"/>
              </a:ext>
            </a:extLst>
          </p:cNvPr>
          <p:cNvSpPr txBox="1"/>
          <p:nvPr/>
        </p:nvSpPr>
        <p:spPr>
          <a:xfrm>
            <a:off x="705502" y="5962659"/>
            <a:ext cx="3666653" cy="369332"/>
          </a:xfrm>
          <a:prstGeom prst="rect">
            <a:avLst/>
          </a:prstGeom>
          <a:noFill/>
        </p:spPr>
        <p:txBody>
          <a:bodyPr wrap="square" rtlCol="0">
            <a:spAutoFit/>
          </a:bodyPr>
          <a:lstStyle/>
          <a:p>
            <a:r>
              <a:rPr lang="en-US"/>
              <a:t>Be sure to scroll through the pages!</a:t>
            </a:r>
          </a:p>
        </p:txBody>
      </p:sp>
    </p:spTree>
    <p:extLst>
      <p:ext uri="{BB962C8B-B14F-4D97-AF65-F5344CB8AC3E}">
        <p14:creationId xmlns:p14="http://schemas.microsoft.com/office/powerpoint/2010/main" val="1451174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19275" y="4061643"/>
            <a:ext cx="8553450" cy="1885950"/>
          </a:xfrm>
          <a:prstGeom prst="rect">
            <a:avLst/>
          </a:prstGeom>
        </p:spPr>
      </p:pic>
      <p:sp>
        <p:nvSpPr>
          <p:cNvPr id="3" name="Right Arrow 2"/>
          <p:cNvSpPr/>
          <p:nvPr/>
        </p:nvSpPr>
        <p:spPr>
          <a:xfrm rot="17468896">
            <a:off x="9194495" y="6040207"/>
            <a:ext cx="986966" cy="525501"/>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4" name="TextBox 3"/>
          <p:cNvSpPr txBox="1"/>
          <p:nvPr/>
        </p:nvSpPr>
        <p:spPr>
          <a:xfrm>
            <a:off x="2874266" y="226700"/>
            <a:ext cx="8098534" cy="3046988"/>
          </a:xfrm>
          <a:prstGeom prst="rect">
            <a:avLst/>
          </a:prstGeom>
          <a:noFill/>
        </p:spPr>
        <p:txBody>
          <a:bodyPr wrap="square" rtlCol="0">
            <a:spAutoFit/>
          </a:bodyPr>
          <a:lstStyle/>
          <a:p>
            <a:r>
              <a:rPr lang="en-CA" sz="3200" b="1" u="sng"/>
              <a:t>Step 6</a:t>
            </a:r>
          </a:p>
          <a:p>
            <a:endParaRPr lang="en-CA" sz="3200" b="1"/>
          </a:p>
          <a:p>
            <a:r>
              <a:rPr lang="en-CA" sz="3200"/>
              <a:t>As you finish each grouping, click okay at the end for the course to be listed as a choice. </a:t>
            </a:r>
          </a:p>
          <a:p>
            <a:endParaRPr lang="en-CA" sz="3200" b="1"/>
          </a:p>
          <a:p>
            <a:r>
              <a:rPr lang="en-CA" sz="3200" b="1">
                <a:solidFill>
                  <a:srgbClr val="FF0000"/>
                </a:solidFill>
              </a:rPr>
              <a:t>(You MUST hit Okay)</a:t>
            </a:r>
          </a:p>
        </p:txBody>
      </p:sp>
      <p:pic>
        <p:nvPicPr>
          <p:cNvPr id="9" name="Picture 8">
            <a:extLst>
              <a:ext uri="{FF2B5EF4-FFF2-40B4-BE49-F238E27FC236}">
                <a16:creationId xmlns:a16="http://schemas.microsoft.com/office/drawing/2014/main" id="{BE927313-A38F-4C8C-9B8F-C889E9A6A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041" y="135802"/>
            <a:ext cx="2084251" cy="1448554"/>
          </a:xfrm>
          <a:prstGeom prst="rect">
            <a:avLst/>
          </a:prstGeom>
        </p:spPr>
      </p:pic>
      <p:pic>
        <p:nvPicPr>
          <p:cNvPr id="10" name="Picture 9" descr="A picture containing text, clipart&#10;&#10;Description automatically generated">
            <a:extLst>
              <a:ext uri="{FF2B5EF4-FFF2-40B4-BE49-F238E27FC236}">
                <a16:creationId xmlns:a16="http://schemas.microsoft.com/office/drawing/2014/main" id="{D5F3783D-7FD4-4033-8DF2-3E3E2BBB57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042" y="1691121"/>
            <a:ext cx="2084250" cy="1448554"/>
          </a:xfrm>
          <a:prstGeom prst="rect">
            <a:avLst/>
          </a:prstGeom>
        </p:spPr>
      </p:pic>
    </p:spTree>
    <p:extLst>
      <p:ext uri="{BB962C8B-B14F-4D97-AF65-F5344CB8AC3E}">
        <p14:creationId xmlns:p14="http://schemas.microsoft.com/office/powerpoint/2010/main" val="128477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61942" y="677184"/>
            <a:ext cx="8964890" cy="2062103"/>
          </a:xfrm>
          <a:prstGeom prst="rect">
            <a:avLst/>
          </a:prstGeom>
          <a:noFill/>
        </p:spPr>
        <p:txBody>
          <a:bodyPr wrap="square" rtlCol="0">
            <a:spAutoFit/>
          </a:bodyPr>
          <a:lstStyle/>
          <a:p>
            <a:r>
              <a:rPr lang="en-CA" sz="3200" b="1"/>
              <a:t>A box will  then appear with the selected choice.</a:t>
            </a:r>
          </a:p>
          <a:p>
            <a:endParaRPr lang="en-CA" sz="3200" b="1"/>
          </a:p>
          <a:p>
            <a:r>
              <a:rPr lang="en-CA" sz="3200" b="1"/>
              <a:t>Students should work through each grouping as required/desired.</a:t>
            </a:r>
          </a:p>
        </p:txBody>
      </p:sp>
      <p:pic>
        <p:nvPicPr>
          <p:cNvPr id="6" name="Picture 5">
            <a:extLst>
              <a:ext uri="{FF2B5EF4-FFF2-40B4-BE49-F238E27FC236}">
                <a16:creationId xmlns:a16="http://schemas.microsoft.com/office/drawing/2014/main" id="{E4CFEC2F-760A-4BBF-8D15-1C61093728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041" y="135802"/>
            <a:ext cx="2084251" cy="1448554"/>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CFBA361A-8387-4202-A1EB-8D963DA741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042" y="1691121"/>
            <a:ext cx="2084250" cy="1448554"/>
          </a:xfrm>
          <a:prstGeom prst="rect">
            <a:avLst/>
          </a:prstGeom>
        </p:spPr>
      </p:pic>
      <p:pic>
        <p:nvPicPr>
          <p:cNvPr id="2" name="Picture 1">
            <a:extLst>
              <a:ext uri="{FF2B5EF4-FFF2-40B4-BE49-F238E27FC236}">
                <a16:creationId xmlns:a16="http://schemas.microsoft.com/office/drawing/2014/main" id="{26244ACE-9C7A-417A-AA58-B0B4413982BA}"/>
              </a:ext>
            </a:extLst>
          </p:cNvPr>
          <p:cNvPicPr>
            <a:picLocks noChangeAspect="1"/>
          </p:cNvPicPr>
          <p:nvPr/>
        </p:nvPicPr>
        <p:blipFill>
          <a:blip r:embed="rId4"/>
          <a:stretch>
            <a:fillRect/>
          </a:stretch>
        </p:blipFill>
        <p:spPr>
          <a:xfrm>
            <a:off x="2315707" y="3067840"/>
            <a:ext cx="5162550" cy="3467100"/>
          </a:xfrm>
          <a:prstGeom prst="rect">
            <a:avLst/>
          </a:prstGeom>
        </p:spPr>
      </p:pic>
      <p:sp>
        <p:nvSpPr>
          <p:cNvPr id="3" name="Right Arrow 2"/>
          <p:cNvSpPr/>
          <p:nvPr/>
        </p:nvSpPr>
        <p:spPr>
          <a:xfrm rot="9397470">
            <a:off x="6669835" y="3071133"/>
            <a:ext cx="986966" cy="46223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316056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046" y="4653503"/>
            <a:ext cx="2371831" cy="1648422"/>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500" y="4653503"/>
            <a:ext cx="2371830" cy="1648422"/>
          </a:xfrm>
          <a:prstGeom prst="rect">
            <a:avLst/>
          </a:prstGeom>
        </p:spPr>
      </p:pic>
      <p:pic>
        <p:nvPicPr>
          <p:cNvPr id="9" name="Picture 8" descr="A screenshot of a social media post&#10;&#10;Description automatically generated">
            <a:extLst>
              <a:ext uri="{FF2B5EF4-FFF2-40B4-BE49-F238E27FC236}">
                <a16:creationId xmlns:a16="http://schemas.microsoft.com/office/drawing/2014/main" id="{24CD3A79-98EF-496D-B390-6E427711B6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245" y="1428626"/>
            <a:ext cx="5766878" cy="3351604"/>
          </a:xfrm>
          <a:prstGeom prst="rect">
            <a:avLst/>
          </a:prstGeom>
        </p:spPr>
      </p:pic>
      <p:sp>
        <p:nvSpPr>
          <p:cNvPr id="13" name="TextBox 12">
            <a:extLst>
              <a:ext uri="{FF2B5EF4-FFF2-40B4-BE49-F238E27FC236}">
                <a16:creationId xmlns:a16="http://schemas.microsoft.com/office/drawing/2014/main" id="{47D21D58-01F7-40DA-AD1C-74B30D245908}"/>
              </a:ext>
            </a:extLst>
          </p:cNvPr>
          <p:cNvSpPr txBox="1"/>
          <p:nvPr/>
        </p:nvSpPr>
        <p:spPr>
          <a:xfrm>
            <a:off x="6330878" y="1571376"/>
            <a:ext cx="5582999" cy="1077218"/>
          </a:xfrm>
          <a:prstGeom prst="rect">
            <a:avLst/>
          </a:prstGeom>
          <a:noFill/>
        </p:spPr>
        <p:txBody>
          <a:bodyPr wrap="square" rtlCol="0">
            <a:spAutoFit/>
          </a:bodyPr>
          <a:lstStyle/>
          <a:p>
            <a:r>
              <a:rPr lang="en-CA" sz="3200" b="1"/>
              <a:t>When finished, your selections will look something like this.</a:t>
            </a:r>
          </a:p>
        </p:txBody>
      </p:sp>
    </p:spTree>
    <p:extLst>
      <p:ext uri="{BB962C8B-B14F-4D97-AF65-F5344CB8AC3E}">
        <p14:creationId xmlns:p14="http://schemas.microsoft.com/office/powerpoint/2010/main" val="1104198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8463" y="5465435"/>
            <a:ext cx="1841132" cy="1279586"/>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8476" y="5465435"/>
            <a:ext cx="1841131" cy="1279586"/>
          </a:xfrm>
          <a:prstGeom prst="rect">
            <a:avLst/>
          </a:prstGeom>
        </p:spPr>
      </p:pic>
      <p:pic>
        <p:nvPicPr>
          <p:cNvPr id="12" name="Picture 11">
            <a:extLst>
              <a:ext uri="{FF2B5EF4-FFF2-40B4-BE49-F238E27FC236}">
                <a16:creationId xmlns:a16="http://schemas.microsoft.com/office/drawing/2014/main" id="{4F631BA7-D3F6-4B0B-9A3D-F790317686D5}"/>
              </a:ext>
            </a:extLst>
          </p:cNvPr>
          <p:cNvPicPr>
            <a:picLocks noChangeAspect="1"/>
          </p:cNvPicPr>
          <p:nvPr/>
        </p:nvPicPr>
        <p:blipFill>
          <a:blip r:embed="rId4"/>
          <a:stretch>
            <a:fillRect/>
          </a:stretch>
        </p:blipFill>
        <p:spPr>
          <a:xfrm>
            <a:off x="181510" y="3839683"/>
            <a:ext cx="11825931" cy="1596232"/>
          </a:xfrm>
          <a:prstGeom prst="rect">
            <a:avLst/>
          </a:prstGeom>
        </p:spPr>
      </p:pic>
      <p:sp>
        <p:nvSpPr>
          <p:cNvPr id="13" name="Arrow: Up 12">
            <a:extLst>
              <a:ext uri="{FF2B5EF4-FFF2-40B4-BE49-F238E27FC236}">
                <a16:creationId xmlns:a16="http://schemas.microsoft.com/office/drawing/2014/main" id="{2CE6D9FF-FCB3-46FE-A026-0EFA4BC6B075}"/>
              </a:ext>
            </a:extLst>
          </p:cNvPr>
          <p:cNvSpPr/>
          <p:nvPr/>
        </p:nvSpPr>
        <p:spPr>
          <a:xfrm rot="4145116">
            <a:off x="10734932" y="4771603"/>
            <a:ext cx="489600" cy="914726"/>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83A83704-300A-41E9-A4D5-52C791415C2E}"/>
              </a:ext>
            </a:extLst>
          </p:cNvPr>
          <p:cNvSpPr txBox="1"/>
          <p:nvPr/>
        </p:nvSpPr>
        <p:spPr>
          <a:xfrm>
            <a:off x="435564" y="363066"/>
            <a:ext cx="10905688" cy="3447098"/>
          </a:xfrm>
          <a:prstGeom prst="rect">
            <a:avLst/>
          </a:prstGeom>
          <a:solidFill>
            <a:schemeClr val="bg1"/>
          </a:solidFill>
          <a:ln>
            <a:solidFill>
              <a:srgbClr val="6E2636"/>
            </a:solidFill>
          </a:ln>
        </p:spPr>
        <p:txBody>
          <a:bodyPr wrap="square" lIns="91440" tIns="45720" rIns="91440" bIns="45720" rtlCol="0" anchor="t">
            <a:spAutoFit/>
          </a:bodyPr>
          <a:lstStyle/>
          <a:p>
            <a:r>
              <a:rPr lang="en-US" sz="2800" b="1" u="sng" dirty="0"/>
              <a:t>It is important to note***</a:t>
            </a:r>
          </a:p>
          <a:p>
            <a:endParaRPr lang="en-US"/>
          </a:p>
          <a:p>
            <a:r>
              <a:rPr lang="en-US" dirty="0"/>
              <a:t>Total Credit hours for </a:t>
            </a:r>
            <a:r>
              <a:rPr lang="en-US" b="1" dirty="0"/>
              <a:t>Grade 10 students can choose up to 3 (plus one alternate)</a:t>
            </a:r>
            <a:r>
              <a:rPr lang="en-US" dirty="0"/>
              <a:t>, unless they are repeating a course at the grade 9 level or if they are taking AP Computer Science Principals as a specialty.</a:t>
            </a:r>
            <a:endParaRPr lang="en-US" dirty="0">
              <a:cs typeface="Calibri"/>
            </a:endParaRPr>
          </a:p>
          <a:p>
            <a:endParaRPr lang="en-US"/>
          </a:p>
          <a:p>
            <a:r>
              <a:rPr lang="en-US" dirty="0"/>
              <a:t>Total Credit hours for </a:t>
            </a:r>
            <a:r>
              <a:rPr lang="en-US" b="1" dirty="0"/>
              <a:t>Grade 11 students should be 10 (plus two alternates)</a:t>
            </a:r>
            <a:r>
              <a:rPr lang="en-US" dirty="0"/>
              <a:t>, unless they are repeating a course at the grade 10 level.</a:t>
            </a:r>
            <a:endParaRPr lang="en-US" dirty="0">
              <a:cs typeface="Calibri"/>
            </a:endParaRPr>
          </a:p>
          <a:p>
            <a:endParaRPr lang="en-US"/>
          </a:p>
          <a:p>
            <a:r>
              <a:rPr lang="en-US" dirty="0"/>
              <a:t>Total Credit hours requested for </a:t>
            </a:r>
            <a:r>
              <a:rPr lang="en-US" b="1" dirty="0"/>
              <a:t>Grade 12 students should be 10 (plus two alternates)</a:t>
            </a:r>
            <a:r>
              <a:rPr lang="en-US" dirty="0"/>
              <a:t>.</a:t>
            </a:r>
            <a:endParaRPr lang="en-US" dirty="0">
              <a:cs typeface="Calibri"/>
            </a:endParaRPr>
          </a:p>
          <a:p>
            <a:endParaRPr lang="en-US"/>
          </a:p>
          <a:p>
            <a:r>
              <a:rPr lang="en-US" dirty="0"/>
              <a:t>When you have finished your course selection, </a:t>
            </a:r>
            <a:r>
              <a:rPr lang="en-US" sz="2800" b="1" dirty="0"/>
              <a:t>you MUST hit the Submit button</a:t>
            </a:r>
            <a:endParaRPr lang="en-US" sz="2800" b="1" dirty="0">
              <a:cs typeface="Calibri"/>
            </a:endParaRPr>
          </a:p>
        </p:txBody>
      </p:sp>
    </p:spTree>
    <p:extLst>
      <p:ext uri="{BB962C8B-B14F-4D97-AF65-F5344CB8AC3E}">
        <p14:creationId xmlns:p14="http://schemas.microsoft.com/office/powerpoint/2010/main" val="3731105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66878" y="334305"/>
            <a:ext cx="8050939" cy="1200329"/>
          </a:xfrm>
          <a:prstGeom prst="rect">
            <a:avLst/>
          </a:prstGeom>
          <a:noFill/>
        </p:spPr>
        <p:txBody>
          <a:bodyPr wrap="square" rtlCol="0">
            <a:spAutoFit/>
          </a:bodyPr>
          <a:lstStyle/>
          <a:p>
            <a:r>
              <a:rPr lang="en-CA" sz="3600" b="1"/>
              <a:t>A successful course selection will look like this.</a:t>
            </a:r>
          </a:p>
        </p:txBody>
      </p:sp>
      <p:pic>
        <p:nvPicPr>
          <p:cNvPr id="5" name="Picture 4">
            <a:extLst>
              <a:ext uri="{FF2B5EF4-FFF2-40B4-BE49-F238E27FC236}">
                <a16:creationId xmlns:a16="http://schemas.microsoft.com/office/drawing/2014/main" id="{BCBC723F-1287-4E17-8D99-B2A809DAC6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5746" y="183048"/>
            <a:ext cx="1841132" cy="1279586"/>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654744AC-6EB3-46F2-A1DF-9E3DDFAFB5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715" y="188087"/>
            <a:ext cx="1841131" cy="1279586"/>
          </a:xfrm>
          <a:prstGeom prst="rect">
            <a:avLst/>
          </a:prstGeom>
        </p:spPr>
      </p:pic>
      <p:pic>
        <p:nvPicPr>
          <p:cNvPr id="2" name="Picture 1">
            <a:extLst>
              <a:ext uri="{FF2B5EF4-FFF2-40B4-BE49-F238E27FC236}">
                <a16:creationId xmlns:a16="http://schemas.microsoft.com/office/drawing/2014/main" id="{F396DBB0-EC42-411D-AF2F-AD4A5926FC51}"/>
              </a:ext>
            </a:extLst>
          </p:cNvPr>
          <p:cNvPicPr>
            <a:picLocks noChangeAspect="1"/>
          </p:cNvPicPr>
          <p:nvPr/>
        </p:nvPicPr>
        <p:blipFill>
          <a:blip r:embed="rId4"/>
          <a:stretch>
            <a:fillRect/>
          </a:stretch>
        </p:blipFill>
        <p:spPr>
          <a:xfrm>
            <a:off x="978458" y="1954039"/>
            <a:ext cx="10235084" cy="4045101"/>
          </a:xfrm>
          <a:prstGeom prst="rect">
            <a:avLst/>
          </a:prstGeom>
        </p:spPr>
      </p:pic>
    </p:spTree>
    <p:extLst>
      <p:ext uri="{BB962C8B-B14F-4D97-AF65-F5344CB8AC3E}">
        <p14:creationId xmlns:p14="http://schemas.microsoft.com/office/powerpoint/2010/main" val="1156996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1E4FDA95-EAD9-4830-8C49-2ABBACDE85CB}"/>
              </a:ext>
            </a:extLst>
          </p:cNvPr>
          <p:cNvSpPr/>
          <p:nvPr/>
        </p:nvSpPr>
        <p:spPr>
          <a:xfrm>
            <a:off x="546351" y="669960"/>
            <a:ext cx="11139854" cy="694032"/>
          </a:xfrm>
          <a:prstGeom prst="rect">
            <a:avLst/>
          </a:prstGeom>
        </p:spPr>
        <p:txBody>
          <a:bodyPr vert="horz" lIns="91440" tIns="45720" rIns="91440" bIns="45720" rtlCol="0" anchor="b">
            <a:normAutofit/>
          </a:bodyPr>
          <a:lstStyle/>
          <a:p>
            <a:pPr algn="ctr" defTabSz="914400">
              <a:lnSpc>
                <a:spcPct val="90000"/>
              </a:lnSpc>
              <a:spcBef>
                <a:spcPct val="0"/>
              </a:spcBef>
              <a:spcAft>
                <a:spcPts val="600"/>
              </a:spcAft>
            </a:pPr>
            <a:endParaRPr lang="en-US" sz="2200" b="1">
              <a:solidFill>
                <a:srgbClr val="FFFFFF"/>
              </a:solidFill>
              <a:latin typeface="+mj-lt"/>
              <a:ea typeface="+mj-ea"/>
              <a:cs typeface="+mj-cs"/>
            </a:endParaRPr>
          </a:p>
          <a:p>
            <a:pPr algn="ctr" defTabSz="914400">
              <a:lnSpc>
                <a:spcPct val="90000"/>
              </a:lnSpc>
              <a:spcBef>
                <a:spcPct val="0"/>
              </a:spcBef>
              <a:spcAft>
                <a:spcPts val="600"/>
              </a:spcAft>
            </a:pPr>
            <a:endParaRPr lang="en-US" sz="2200" b="1">
              <a:solidFill>
                <a:srgbClr val="FFFFFF"/>
              </a:solidFill>
              <a:latin typeface="+mj-lt"/>
              <a:ea typeface="+mj-ea"/>
              <a:cs typeface="+mj-cs"/>
            </a:endParaRP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4EF6F75-CBA6-47DB-946A-0423D6DF9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567" y="2529705"/>
            <a:ext cx="5455917" cy="3791862"/>
          </a:xfrm>
          <a:prstGeom prst="rect">
            <a:avLst/>
          </a:prstGeom>
        </p:spPr>
      </p:pic>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text, clipart&#10;&#10;Description automatically generated">
            <a:extLst>
              <a:ext uri="{FF2B5EF4-FFF2-40B4-BE49-F238E27FC236}">
                <a16:creationId xmlns:a16="http://schemas.microsoft.com/office/drawing/2014/main" id="{DB7C23DA-50E3-469A-AAB9-FB6078A1F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5073" y="2529705"/>
            <a:ext cx="5455917" cy="3791862"/>
          </a:xfrm>
          <a:prstGeom prst="rect">
            <a:avLst/>
          </a:prstGeom>
        </p:spPr>
      </p:pic>
      <p:sp>
        <p:nvSpPr>
          <p:cNvPr id="3" name="TextBox 2">
            <a:extLst>
              <a:ext uri="{FF2B5EF4-FFF2-40B4-BE49-F238E27FC236}">
                <a16:creationId xmlns:a16="http://schemas.microsoft.com/office/drawing/2014/main" id="{72637481-E7A6-45E3-96FA-F030F6AE5BCE}"/>
              </a:ext>
            </a:extLst>
          </p:cNvPr>
          <p:cNvSpPr txBox="1"/>
          <p:nvPr/>
        </p:nvSpPr>
        <p:spPr>
          <a:xfrm>
            <a:off x="1026092" y="584682"/>
            <a:ext cx="10180372" cy="840230"/>
          </a:xfrm>
          <a:prstGeom prst="rect">
            <a:avLst/>
          </a:prstGeom>
          <a:noFill/>
        </p:spPr>
        <p:txBody>
          <a:bodyPr wrap="square" rtlCol="0">
            <a:spAutoFit/>
          </a:bodyPr>
          <a:lstStyle/>
          <a:p>
            <a:pPr algn="ctr" defTabSz="914400">
              <a:lnSpc>
                <a:spcPct val="90000"/>
              </a:lnSpc>
              <a:spcBef>
                <a:spcPct val="0"/>
              </a:spcBef>
              <a:spcAft>
                <a:spcPts val="600"/>
              </a:spcAft>
            </a:pPr>
            <a:r>
              <a:rPr lang="en-US" sz="5400" b="1">
                <a:solidFill>
                  <a:srgbClr val="FFFFFF"/>
                </a:solidFill>
                <a:latin typeface="Vibrocentric" panose="020E0605040201010104" pitchFamily="34" charset="0"/>
              </a:rPr>
              <a:t>Congratulations Vikings!!</a:t>
            </a:r>
            <a:endParaRPr lang="en-US" sz="2800"/>
          </a:p>
        </p:txBody>
      </p:sp>
      <p:sp>
        <p:nvSpPr>
          <p:cNvPr id="8" name="Rectangle 7">
            <a:extLst>
              <a:ext uri="{FF2B5EF4-FFF2-40B4-BE49-F238E27FC236}">
                <a16:creationId xmlns:a16="http://schemas.microsoft.com/office/drawing/2014/main" id="{B053692E-DE28-4A05-8767-98CB0D1CC7DD}"/>
              </a:ext>
            </a:extLst>
          </p:cNvPr>
          <p:cNvSpPr/>
          <p:nvPr/>
        </p:nvSpPr>
        <p:spPr>
          <a:xfrm>
            <a:off x="3464029" y="1661015"/>
            <a:ext cx="5263942" cy="369332"/>
          </a:xfrm>
          <a:prstGeom prst="rect">
            <a:avLst/>
          </a:prstGeom>
        </p:spPr>
        <p:txBody>
          <a:bodyPr wrap="none">
            <a:spAutoFit/>
          </a:bodyPr>
          <a:lstStyle/>
          <a:p>
            <a:r>
              <a:rPr lang="en-US" b="1">
                <a:solidFill>
                  <a:srgbClr val="FFFFFF"/>
                </a:solidFill>
                <a:latin typeface="Vibrocentric" panose="020E0605040201010104" pitchFamily="34" charset="0"/>
              </a:rPr>
              <a:t>Your Course Selection is now complete</a:t>
            </a:r>
            <a:endParaRPr lang="en-US"/>
          </a:p>
        </p:txBody>
      </p:sp>
    </p:spTree>
    <p:extLst>
      <p:ext uri="{BB962C8B-B14F-4D97-AF65-F5344CB8AC3E}">
        <p14:creationId xmlns:p14="http://schemas.microsoft.com/office/powerpoint/2010/main" val="425672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EF17487-C386-4F99-B5EB-4FD3DF42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0DE92DF-4769-4DE9-93FD-EE312718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bg2">
              <a:alpha val="50000"/>
            </a:scheme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B513E0D2-1255-4024-BA65-6E1108D2FCA6}"/>
              </a:ext>
            </a:extLst>
          </p:cNvPr>
          <p:cNvSpPr>
            <a:spLocks noGrp="1"/>
          </p:cNvSpPr>
          <p:nvPr>
            <p:ph type="title"/>
          </p:nvPr>
        </p:nvSpPr>
        <p:spPr>
          <a:xfrm>
            <a:off x="1246824" y="643467"/>
            <a:ext cx="4772975" cy="1800526"/>
          </a:xfrm>
        </p:spPr>
        <p:txBody>
          <a:bodyPr>
            <a:normAutofit/>
          </a:bodyPr>
          <a:lstStyle/>
          <a:p>
            <a:r>
              <a:rPr lang="en-US">
                <a:latin typeface="Vibrocentric" panose="020E0605040201010104" pitchFamily="34" charset="0"/>
              </a:rPr>
              <a:t>Course Registration</a:t>
            </a:r>
          </a:p>
        </p:txBody>
      </p:sp>
      <p:sp>
        <p:nvSpPr>
          <p:cNvPr id="3" name="Content Placeholder 2">
            <a:extLst>
              <a:ext uri="{FF2B5EF4-FFF2-40B4-BE49-F238E27FC236}">
                <a16:creationId xmlns:a16="http://schemas.microsoft.com/office/drawing/2014/main" id="{E1706214-11B9-4978-AD23-C80DA4CA9476}"/>
              </a:ext>
            </a:extLst>
          </p:cNvPr>
          <p:cNvSpPr>
            <a:spLocks noGrp="1"/>
          </p:cNvSpPr>
          <p:nvPr>
            <p:ph idx="1"/>
          </p:nvPr>
        </p:nvSpPr>
        <p:spPr>
          <a:xfrm>
            <a:off x="1246824" y="2623381"/>
            <a:ext cx="4772974" cy="3553581"/>
          </a:xfrm>
        </p:spPr>
        <p:txBody>
          <a:bodyPr vert="horz" lIns="91440" tIns="45720" rIns="91440" bIns="45720" rtlCol="0" anchor="t">
            <a:normAutofit fontScale="92500" lnSpcReduction="10000"/>
          </a:bodyPr>
          <a:lstStyle/>
          <a:p>
            <a:pPr marL="0" indent="0">
              <a:buNone/>
            </a:pPr>
            <a:r>
              <a:rPr lang="en-US" sz="2400" dirty="0"/>
              <a:t>Course registration is the opportunity for students to select which courses they would like to study in the 2022-2023 year.  We do our best to ensure that students receive their first choices, but that is not always the case and, particularly when students are looking for a course that has only one section offered. If they don't receive their first choice, their alternates are used.   It is important to carefully consider your alternates when selecting courses.</a:t>
            </a:r>
          </a:p>
        </p:txBody>
      </p:sp>
      <p:pic>
        <p:nvPicPr>
          <p:cNvPr id="7" name="Picture 6" descr="A picture containing text, clipart&#10;&#10;Description automatically generated">
            <a:extLst>
              <a:ext uri="{FF2B5EF4-FFF2-40B4-BE49-F238E27FC236}">
                <a16:creationId xmlns:a16="http://schemas.microsoft.com/office/drawing/2014/main" id="{58B62075-578A-4FC3-86FF-ECB6407CB4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3433" y="643468"/>
            <a:ext cx="3661877" cy="2545005"/>
          </a:xfrm>
          <a:prstGeom prst="rect">
            <a:avLst/>
          </a:prstGeom>
        </p:spPr>
      </p:pic>
      <p:pic>
        <p:nvPicPr>
          <p:cNvPr id="6" name="Picture 5">
            <a:extLst>
              <a:ext uri="{FF2B5EF4-FFF2-40B4-BE49-F238E27FC236}">
                <a16:creationId xmlns:a16="http://schemas.microsoft.com/office/drawing/2014/main" id="{FFA0C3A7-DBB8-4CC2-8254-4C7F3243D5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4293" y="3657600"/>
            <a:ext cx="3720158" cy="2585510"/>
          </a:xfrm>
          <a:prstGeom prst="rect">
            <a:avLst/>
          </a:prstGeom>
        </p:spPr>
      </p:pic>
    </p:spTree>
    <p:extLst>
      <p:ext uri="{BB962C8B-B14F-4D97-AF65-F5344CB8AC3E}">
        <p14:creationId xmlns:p14="http://schemas.microsoft.com/office/powerpoint/2010/main" val="1166668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3071239-0FA3-4879-8401-4ED63E8C3320}"/>
              </a:ext>
            </a:extLst>
          </p:cNvPr>
          <p:cNvSpPr/>
          <p:nvPr/>
        </p:nvSpPr>
        <p:spPr>
          <a:xfrm>
            <a:off x="135802" y="217283"/>
            <a:ext cx="11796665" cy="1249378"/>
          </a:xfrm>
          <a:prstGeom prst="rect">
            <a:avLst/>
          </a:prstGeom>
          <a:solidFill>
            <a:srgbClr val="6E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4042170-E13F-4457-9231-7EFA8C257A17}"/>
              </a:ext>
            </a:extLst>
          </p:cNvPr>
          <p:cNvSpPr txBox="1"/>
          <p:nvPr/>
        </p:nvSpPr>
        <p:spPr>
          <a:xfrm>
            <a:off x="549303" y="409147"/>
            <a:ext cx="11093394" cy="3077766"/>
          </a:xfrm>
          <a:prstGeom prst="rect">
            <a:avLst/>
          </a:prstGeom>
          <a:noFill/>
        </p:spPr>
        <p:txBody>
          <a:bodyPr wrap="square" lIns="91440" tIns="45720" rIns="91440" bIns="45720" rtlCol="0" anchor="t">
            <a:spAutoFit/>
          </a:bodyPr>
          <a:lstStyle/>
          <a:p>
            <a:pPr algn="ctr"/>
            <a:r>
              <a:rPr lang="en-US" sz="3200" b="1" dirty="0">
                <a:solidFill>
                  <a:schemeClr val="bg1"/>
                </a:solidFill>
                <a:latin typeface="Vibrocentric"/>
              </a:rPr>
              <a:t>Important Information for Students entering Grade 10</a:t>
            </a:r>
            <a:endParaRPr lang="en-US" dirty="0">
              <a:solidFill>
                <a:schemeClr val="bg1"/>
              </a:solidFill>
              <a:latin typeface="Vibrocentric"/>
            </a:endParaRPr>
          </a:p>
          <a:p>
            <a:endParaRPr lang="en-US" sz="2400"/>
          </a:p>
          <a:p>
            <a:pPr marL="342900" indent="-342900">
              <a:buAutoNum type="arabicParenR"/>
            </a:pPr>
            <a:r>
              <a:rPr lang="en-US" sz="2400" dirty="0"/>
              <a:t>Students entering Grade 10 now require 2 Math Credits to Graduate.  Numbers, Relations and Functions (NRF) is now considered a credit course.</a:t>
            </a:r>
            <a:endParaRPr lang="en-US" sz="2400" dirty="0">
              <a:cs typeface="Calibri"/>
            </a:endParaRPr>
          </a:p>
          <a:p>
            <a:pPr marL="342900" indent="-342900">
              <a:buAutoNum type="arabicParenR"/>
            </a:pPr>
            <a:r>
              <a:rPr lang="en-US" sz="2400" dirty="0"/>
              <a:t>18 credits are needed to graduate.</a:t>
            </a:r>
            <a:endParaRPr lang="en-US" sz="2400" dirty="0">
              <a:cs typeface="Calibri"/>
            </a:endParaRPr>
          </a:p>
          <a:p>
            <a:pPr marL="342900" indent="-342900">
              <a:buAutoNum type="arabicParenR"/>
            </a:pPr>
            <a:r>
              <a:rPr lang="en-US" sz="2400" dirty="0"/>
              <a:t>Students in grade 10, must select 2 Specialties</a:t>
            </a:r>
            <a:endParaRPr lang="en-US" sz="2400" dirty="0">
              <a:cs typeface="Calibri"/>
            </a:endParaRPr>
          </a:p>
          <a:p>
            <a:r>
              <a:rPr lang="en-US" sz="2400" dirty="0"/>
              <a:t>   ( Art, BBT, HPE, Music, AP Computer Science Principles or PDCP).  </a:t>
            </a:r>
          </a:p>
          <a:p>
            <a:endParaRPr lang="en-US"/>
          </a:p>
        </p:txBody>
      </p:sp>
      <p:pic>
        <p:nvPicPr>
          <p:cNvPr id="7" name="Picture 6">
            <a:extLst>
              <a:ext uri="{FF2B5EF4-FFF2-40B4-BE49-F238E27FC236}">
                <a16:creationId xmlns:a16="http://schemas.microsoft.com/office/drawing/2014/main" id="{4FE53427-EF7F-4AE2-A026-E65C6009E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074" y="4028792"/>
            <a:ext cx="1642375" cy="114145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A3947CB2-EEAB-46B5-8D2F-ED38AEA69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9075" y="5269116"/>
            <a:ext cx="1642374" cy="1141450"/>
          </a:xfrm>
          <a:prstGeom prst="rect">
            <a:avLst/>
          </a:prstGeom>
        </p:spPr>
      </p:pic>
      <p:sp>
        <p:nvSpPr>
          <p:cNvPr id="10" name="TextBox 9">
            <a:extLst>
              <a:ext uri="{FF2B5EF4-FFF2-40B4-BE49-F238E27FC236}">
                <a16:creationId xmlns:a16="http://schemas.microsoft.com/office/drawing/2014/main" id="{63D7C8FA-B923-4544-AB4C-A5CA7F547074}"/>
              </a:ext>
            </a:extLst>
          </p:cNvPr>
          <p:cNvSpPr txBox="1"/>
          <p:nvPr/>
        </p:nvSpPr>
        <p:spPr>
          <a:xfrm>
            <a:off x="549303" y="3848053"/>
            <a:ext cx="9257427" cy="2677656"/>
          </a:xfrm>
          <a:prstGeom prst="rect">
            <a:avLst/>
          </a:prstGeom>
          <a:noFill/>
        </p:spPr>
        <p:txBody>
          <a:bodyPr wrap="square" rtlCol="0">
            <a:spAutoFit/>
          </a:bodyPr>
          <a:lstStyle/>
          <a:p>
            <a:r>
              <a:rPr lang="en-US" sz="2000" b="1" i="1"/>
              <a:t>Please Note:  If you choose to sign up for the following courses, you will need to select the designated course when completing your registration online. This is to ensure you will be grouped for these courses.</a:t>
            </a:r>
          </a:p>
          <a:p>
            <a:endParaRPr lang="en-US"/>
          </a:p>
          <a:p>
            <a:pPr marL="285750" indent="-285750">
              <a:buFontTx/>
              <a:buChar char="-"/>
            </a:pPr>
            <a:r>
              <a:rPr lang="en-US"/>
              <a:t>Enriched English 10 (sign up for Electrical Wiring 110)</a:t>
            </a:r>
          </a:p>
          <a:p>
            <a:pPr marL="285750" indent="-285750">
              <a:buFontTx/>
              <a:buChar char="-"/>
            </a:pPr>
            <a:r>
              <a:rPr lang="en-US"/>
              <a:t>AP Track FI NRF (sign up for FI/FSL Economics)</a:t>
            </a:r>
          </a:p>
          <a:p>
            <a:pPr marL="285750" indent="-285750">
              <a:buFontTx/>
              <a:buChar char="-"/>
            </a:pPr>
            <a:r>
              <a:rPr lang="en-US"/>
              <a:t>AP Track NRF (sign up for Spanish 110)</a:t>
            </a:r>
          </a:p>
          <a:p>
            <a:pPr marL="285750" indent="-285750">
              <a:buFontTx/>
              <a:buChar char="-"/>
            </a:pPr>
            <a:r>
              <a:rPr lang="en-US"/>
              <a:t>HPE 10 Basketball Academy (sign up for Fashion Design 120)</a:t>
            </a:r>
          </a:p>
          <a:p>
            <a:pPr marL="285750" indent="-285750">
              <a:buFontTx/>
              <a:buChar char="-"/>
            </a:pPr>
            <a:r>
              <a:rPr lang="en-US"/>
              <a:t>Instrumental Music 10 (sign up for Music 113)</a:t>
            </a:r>
          </a:p>
        </p:txBody>
      </p:sp>
    </p:spTree>
    <p:extLst>
      <p:ext uri="{BB962C8B-B14F-4D97-AF65-F5344CB8AC3E}">
        <p14:creationId xmlns:p14="http://schemas.microsoft.com/office/powerpoint/2010/main" val="4138658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3071239-0FA3-4879-8401-4ED63E8C3320}"/>
              </a:ext>
            </a:extLst>
          </p:cNvPr>
          <p:cNvSpPr/>
          <p:nvPr/>
        </p:nvSpPr>
        <p:spPr>
          <a:xfrm>
            <a:off x="135802" y="217283"/>
            <a:ext cx="11796665" cy="1249378"/>
          </a:xfrm>
          <a:prstGeom prst="rect">
            <a:avLst/>
          </a:prstGeom>
          <a:solidFill>
            <a:srgbClr val="6E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4042170-E13F-4457-9231-7EFA8C257A17}"/>
              </a:ext>
            </a:extLst>
          </p:cNvPr>
          <p:cNvSpPr txBox="1"/>
          <p:nvPr/>
        </p:nvSpPr>
        <p:spPr>
          <a:xfrm>
            <a:off x="350551" y="447434"/>
            <a:ext cx="11490898" cy="3539430"/>
          </a:xfrm>
          <a:prstGeom prst="rect">
            <a:avLst/>
          </a:prstGeom>
          <a:noFill/>
        </p:spPr>
        <p:txBody>
          <a:bodyPr wrap="square" lIns="91440" tIns="45720" rIns="91440" bIns="45720" rtlCol="0" anchor="t">
            <a:spAutoFit/>
          </a:bodyPr>
          <a:lstStyle/>
          <a:p>
            <a:pPr algn="ctr"/>
            <a:r>
              <a:rPr lang="en-US" sz="3200" b="1" dirty="0">
                <a:solidFill>
                  <a:schemeClr val="bg1"/>
                </a:solidFill>
                <a:latin typeface="Vibrocentric"/>
              </a:rPr>
              <a:t>Important Information for Students entering Grade 11</a:t>
            </a:r>
            <a:endParaRPr lang="en-US" dirty="0">
              <a:solidFill>
                <a:schemeClr val="bg1"/>
              </a:solidFill>
              <a:latin typeface="Vibrocentric"/>
            </a:endParaRPr>
          </a:p>
          <a:p>
            <a:endParaRPr lang="en-US" sz="2400"/>
          </a:p>
          <a:p>
            <a:pPr marL="342900" indent="-342900">
              <a:buAutoNum type="arabicParenR"/>
            </a:pPr>
            <a:r>
              <a:rPr lang="en-US" sz="2100" dirty="0"/>
              <a:t>All English are now two separate courses.  </a:t>
            </a:r>
            <a:r>
              <a:rPr lang="en-US" sz="2100" b="1" dirty="0"/>
              <a:t>Students must choose </a:t>
            </a:r>
            <a:r>
              <a:rPr lang="en-US" sz="2100" dirty="0"/>
              <a:t>English Lit Text and English Info Text for all grade levels except 12. </a:t>
            </a:r>
          </a:p>
          <a:p>
            <a:pPr marL="342900" indent="-342900">
              <a:buAutoNum type="arabicParenR"/>
            </a:pPr>
            <a:r>
              <a:rPr lang="en-US" sz="2100" dirty="0"/>
              <a:t>18 credits are needed to graduate.</a:t>
            </a:r>
            <a:endParaRPr lang="en-US" sz="2100" dirty="0">
              <a:cs typeface="Calibri"/>
            </a:endParaRPr>
          </a:p>
          <a:p>
            <a:pPr marL="342900" indent="-342900">
              <a:buFontTx/>
              <a:buAutoNum type="arabicParenR"/>
            </a:pPr>
            <a:r>
              <a:rPr lang="en-US" sz="2100" b="1" dirty="0"/>
              <a:t>French Immersion students require 5 courses </a:t>
            </a:r>
            <a:r>
              <a:rPr lang="en-US" sz="2100" dirty="0"/>
              <a:t>in French Immersion for graduation purposes.</a:t>
            </a:r>
            <a:endParaRPr lang="en-US" sz="2100" dirty="0">
              <a:cs typeface="Calibri"/>
            </a:endParaRPr>
          </a:p>
          <a:p>
            <a:pPr marL="342900" indent="-342900">
              <a:buAutoNum type="arabicParenR"/>
            </a:pPr>
            <a:r>
              <a:rPr lang="en-US" sz="2100" dirty="0"/>
              <a:t>If you plan on taking Outdoor Education, you must pick up form from Guidance and return to HR teacher with your registration form.</a:t>
            </a:r>
            <a:endParaRPr lang="en-US" sz="2100" dirty="0">
              <a:cs typeface="Calibri"/>
            </a:endParaRPr>
          </a:p>
          <a:p>
            <a:pPr marL="342900" indent="-342900">
              <a:buAutoNum type="arabicParenR"/>
            </a:pPr>
            <a:r>
              <a:rPr lang="en-US" sz="2100" dirty="0"/>
              <a:t>If you plan on taking an AP course and are interested in having a Study Hall, please see Mrs. Brown for an application.</a:t>
            </a:r>
            <a:endParaRPr lang="en-US" sz="2100" dirty="0">
              <a:cs typeface="Calibri"/>
            </a:endParaRPr>
          </a:p>
        </p:txBody>
      </p:sp>
      <p:pic>
        <p:nvPicPr>
          <p:cNvPr id="7" name="Picture 6">
            <a:extLst>
              <a:ext uri="{FF2B5EF4-FFF2-40B4-BE49-F238E27FC236}">
                <a16:creationId xmlns:a16="http://schemas.microsoft.com/office/drawing/2014/main" id="{4FE53427-EF7F-4AE2-A026-E65C6009E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074" y="4028792"/>
            <a:ext cx="1642375" cy="114145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A3947CB2-EEAB-46B5-8D2F-ED38AEA69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9075" y="5269116"/>
            <a:ext cx="1642374" cy="1141450"/>
          </a:xfrm>
          <a:prstGeom prst="rect">
            <a:avLst/>
          </a:prstGeom>
        </p:spPr>
      </p:pic>
      <p:sp>
        <p:nvSpPr>
          <p:cNvPr id="10" name="TextBox 9">
            <a:extLst>
              <a:ext uri="{FF2B5EF4-FFF2-40B4-BE49-F238E27FC236}">
                <a16:creationId xmlns:a16="http://schemas.microsoft.com/office/drawing/2014/main" id="{63D7C8FA-B923-4544-AB4C-A5CA7F547074}"/>
              </a:ext>
            </a:extLst>
          </p:cNvPr>
          <p:cNvSpPr txBox="1"/>
          <p:nvPr/>
        </p:nvSpPr>
        <p:spPr>
          <a:xfrm>
            <a:off x="608026" y="4686952"/>
            <a:ext cx="9257427" cy="1569660"/>
          </a:xfrm>
          <a:prstGeom prst="rect">
            <a:avLst/>
          </a:prstGeom>
          <a:noFill/>
        </p:spPr>
        <p:txBody>
          <a:bodyPr wrap="square" rtlCol="0">
            <a:spAutoFit/>
          </a:bodyPr>
          <a:lstStyle/>
          <a:p>
            <a:r>
              <a:rPr lang="en-US" sz="2000" b="1" i="1"/>
              <a:t>Please Note:  If you choose to sign up for the following courses, you will need to select the designated course when completing your registration online. This is to ensure you will be grouped for these courses.</a:t>
            </a:r>
          </a:p>
          <a:p>
            <a:endParaRPr lang="en-US"/>
          </a:p>
          <a:p>
            <a:r>
              <a:rPr lang="en-US"/>
              <a:t>- Culinary Technology 110/120 Double period (sign up for Fashion Tech 110)</a:t>
            </a:r>
          </a:p>
        </p:txBody>
      </p:sp>
    </p:spTree>
    <p:extLst>
      <p:ext uri="{BB962C8B-B14F-4D97-AF65-F5344CB8AC3E}">
        <p14:creationId xmlns:p14="http://schemas.microsoft.com/office/powerpoint/2010/main" val="34565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3071239-0FA3-4879-8401-4ED63E8C3320}"/>
              </a:ext>
            </a:extLst>
          </p:cNvPr>
          <p:cNvSpPr/>
          <p:nvPr/>
        </p:nvSpPr>
        <p:spPr>
          <a:xfrm>
            <a:off x="135802" y="217283"/>
            <a:ext cx="11796665" cy="1249378"/>
          </a:xfrm>
          <a:prstGeom prst="rect">
            <a:avLst/>
          </a:prstGeom>
          <a:solidFill>
            <a:srgbClr val="6E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4042170-E13F-4457-9231-7EFA8C257A17}"/>
              </a:ext>
            </a:extLst>
          </p:cNvPr>
          <p:cNvSpPr txBox="1"/>
          <p:nvPr/>
        </p:nvSpPr>
        <p:spPr>
          <a:xfrm>
            <a:off x="350551" y="409147"/>
            <a:ext cx="11490898" cy="4693593"/>
          </a:xfrm>
          <a:prstGeom prst="rect">
            <a:avLst/>
          </a:prstGeom>
          <a:noFill/>
        </p:spPr>
        <p:txBody>
          <a:bodyPr wrap="square" lIns="91440" tIns="45720" rIns="91440" bIns="45720" rtlCol="0" anchor="t">
            <a:spAutoFit/>
          </a:bodyPr>
          <a:lstStyle/>
          <a:p>
            <a:pPr algn="ctr"/>
            <a:r>
              <a:rPr lang="en-US" sz="3200" b="1" dirty="0">
                <a:solidFill>
                  <a:schemeClr val="bg1"/>
                </a:solidFill>
                <a:latin typeface="Vibrocentric"/>
              </a:rPr>
              <a:t>Important Information for Students entering Grade 12</a:t>
            </a:r>
            <a:endParaRPr lang="en-US" dirty="0">
              <a:solidFill>
                <a:schemeClr val="bg1"/>
              </a:solidFill>
              <a:latin typeface="Vibrocentric"/>
            </a:endParaRPr>
          </a:p>
          <a:p>
            <a:endParaRPr lang="en-US" sz="2400"/>
          </a:p>
          <a:p>
            <a:pPr marL="342900" indent="-342900">
              <a:buAutoNum type="arabicParenR"/>
            </a:pPr>
            <a:r>
              <a:rPr lang="en-US" sz="2100" dirty="0"/>
              <a:t>18 credits are needed to graduate.</a:t>
            </a:r>
            <a:endParaRPr lang="en-US" sz="2100" dirty="0">
              <a:cs typeface="Calibri"/>
            </a:endParaRPr>
          </a:p>
          <a:p>
            <a:pPr marL="342900" indent="-342900">
              <a:buFontTx/>
              <a:buAutoNum type="arabicParenR"/>
            </a:pPr>
            <a:r>
              <a:rPr lang="en-US" sz="2100" b="1" dirty="0"/>
              <a:t>French Immersion students require 5 courses </a:t>
            </a:r>
            <a:r>
              <a:rPr lang="en-US" sz="2100" dirty="0"/>
              <a:t>in French Immersion for graduation purposes.</a:t>
            </a:r>
            <a:endParaRPr lang="en-US" sz="2100" dirty="0">
              <a:cs typeface="Calibri"/>
            </a:endParaRPr>
          </a:p>
          <a:p>
            <a:pPr marL="342900" indent="-342900">
              <a:buAutoNum type="arabicParenR"/>
            </a:pPr>
            <a:r>
              <a:rPr lang="en-US" sz="2100" dirty="0"/>
              <a:t>If you plan on taking Outdoor Education, you must pick up form from Guidance and return to HR teacher with your registration form.</a:t>
            </a:r>
            <a:endParaRPr lang="en-US" sz="2100" dirty="0">
              <a:cs typeface="Calibri"/>
            </a:endParaRPr>
          </a:p>
          <a:p>
            <a:pPr marL="342900" indent="-342900">
              <a:buAutoNum type="arabicParenR"/>
            </a:pPr>
            <a:r>
              <a:rPr lang="en-US" sz="2100" dirty="0"/>
              <a:t>If you plan on taking an AP course and are interested in having a Study Hall, please see Mrs. Brown for an application.</a:t>
            </a:r>
            <a:endParaRPr lang="en-US" sz="2100" dirty="0">
              <a:cs typeface="Calibri"/>
            </a:endParaRPr>
          </a:p>
          <a:p>
            <a:pPr marL="342900" indent="-342900">
              <a:buFontTx/>
              <a:buAutoNum type="arabicParenR"/>
            </a:pPr>
            <a:r>
              <a:rPr lang="en-US" sz="2100" dirty="0"/>
              <a:t>Students signing up for Coop 120 are not guaranteed acceptance. A selection process, based on attendance and </a:t>
            </a:r>
            <a:r>
              <a:rPr lang="en-US" sz="2100" dirty="0" err="1"/>
              <a:t>behaviour</a:t>
            </a:r>
            <a:r>
              <a:rPr lang="en-US" sz="2100" dirty="0"/>
              <a:t>, will take place once course selection has ended.  </a:t>
            </a:r>
          </a:p>
          <a:p>
            <a:r>
              <a:rPr lang="en-US" sz="2100" dirty="0"/>
              <a:t>	If you plan on taking Coop, you must pick up forms from Guidance and return to HR </a:t>
            </a:r>
            <a:endParaRPr lang="en-US" sz="2100" dirty="0">
              <a:cs typeface="Calibri"/>
            </a:endParaRPr>
          </a:p>
          <a:p>
            <a:r>
              <a:rPr lang="en-US" sz="2100" dirty="0"/>
              <a:t>	teacher with your registration form.</a:t>
            </a:r>
            <a:endParaRPr lang="en-US" sz="2100" dirty="0">
              <a:cs typeface="Calibri"/>
            </a:endParaRPr>
          </a:p>
          <a:p>
            <a:pPr marL="342900" indent="-342900">
              <a:buAutoNum type="arabicParenR"/>
            </a:pPr>
            <a:endParaRPr lang="en-US" sz="1200"/>
          </a:p>
          <a:p>
            <a:pPr marL="342900" indent="-342900">
              <a:buAutoNum type="arabicParenR"/>
            </a:pPr>
            <a:endParaRPr lang="en-US" sz="2100"/>
          </a:p>
        </p:txBody>
      </p:sp>
      <p:pic>
        <p:nvPicPr>
          <p:cNvPr id="7" name="Picture 6">
            <a:extLst>
              <a:ext uri="{FF2B5EF4-FFF2-40B4-BE49-F238E27FC236}">
                <a16:creationId xmlns:a16="http://schemas.microsoft.com/office/drawing/2014/main" id="{4FE53427-EF7F-4AE2-A026-E65C6009E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074" y="4028792"/>
            <a:ext cx="1642375" cy="114145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A3947CB2-EEAB-46B5-8D2F-ED38AEA69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9075" y="5269116"/>
            <a:ext cx="1642374" cy="1141450"/>
          </a:xfrm>
          <a:prstGeom prst="rect">
            <a:avLst/>
          </a:prstGeom>
        </p:spPr>
      </p:pic>
      <p:sp>
        <p:nvSpPr>
          <p:cNvPr id="10" name="TextBox 9">
            <a:extLst>
              <a:ext uri="{FF2B5EF4-FFF2-40B4-BE49-F238E27FC236}">
                <a16:creationId xmlns:a16="http://schemas.microsoft.com/office/drawing/2014/main" id="{63D7C8FA-B923-4544-AB4C-A5CA7F547074}"/>
              </a:ext>
            </a:extLst>
          </p:cNvPr>
          <p:cNvSpPr txBox="1"/>
          <p:nvPr/>
        </p:nvSpPr>
        <p:spPr>
          <a:xfrm>
            <a:off x="515747" y="5170242"/>
            <a:ext cx="9257427" cy="1415772"/>
          </a:xfrm>
          <a:prstGeom prst="rect">
            <a:avLst/>
          </a:prstGeom>
          <a:noFill/>
        </p:spPr>
        <p:txBody>
          <a:bodyPr wrap="square" rtlCol="0">
            <a:spAutoFit/>
          </a:bodyPr>
          <a:lstStyle/>
          <a:p>
            <a:r>
              <a:rPr lang="en-US" sz="2000" b="1" i="1"/>
              <a:t>Please Note:  If you choose to sign up for the following courses, you will need to select the designated course when completing your registration online. This is to ensure you will be grouped for these courses.</a:t>
            </a:r>
          </a:p>
          <a:p>
            <a:endParaRPr lang="en-US" sz="800"/>
          </a:p>
          <a:p>
            <a:r>
              <a:rPr lang="en-US"/>
              <a:t>- Culinary Technology 110/120 Double period (sign up for Fashion Tech 110)</a:t>
            </a:r>
          </a:p>
        </p:txBody>
      </p:sp>
    </p:spTree>
    <p:extLst>
      <p:ext uri="{BB962C8B-B14F-4D97-AF65-F5344CB8AC3E}">
        <p14:creationId xmlns:p14="http://schemas.microsoft.com/office/powerpoint/2010/main" val="52278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sp>
        <p:nvSpPr>
          <p:cNvPr id="3" name="TextBox 2">
            <a:extLst>
              <a:ext uri="{FF2B5EF4-FFF2-40B4-BE49-F238E27FC236}">
                <a16:creationId xmlns:a16="http://schemas.microsoft.com/office/drawing/2014/main" id="{DEC12820-F20E-430C-BEDE-DCEAAE669478}"/>
              </a:ext>
            </a:extLst>
          </p:cNvPr>
          <p:cNvSpPr txBox="1"/>
          <p:nvPr/>
        </p:nvSpPr>
        <p:spPr>
          <a:xfrm>
            <a:off x="341015" y="1605910"/>
            <a:ext cx="5319752" cy="3495178"/>
          </a:xfrm>
          <a:prstGeom prst="rect">
            <a:avLst/>
          </a:prstGeom>
        </p:spPr>
        <p:txBody>
          <a:bodyPr vert="horz" lIns="91440" tIns="45720" rIns="91440" bIns="45720" rtlCol="0">
            <a:normAutofit/>
          </a:bodyPr>
          <a:lstStyle/>
          <a:p>
            <a:pPr defTabSz="914400">
              <a:lnSpc>
                <a:spcPct val="90000"/>
              </a:lnSpc>
              <a:spcAft>
                <a:spcPts val="600"/>
              </a:spcAft>
            </a:pPr>
            <a:r>
              <a:rPr lang="en-US" sz="3200" b="1" u="sng"/>
              <a:t>Step 1</a:t>
            </a:r>
          </a:p>
          <a:p>
            <a:pPr indent="-228600" defTabSz="914400">
              <a:lnSpc>
                <a:spcPct val="90000"/>
              </a:lnSpc>
              <a:spcAft>
                <a:spcPts val="600"/>
              </a:spcAft>
              <a:buFont typeface="Arial" panose="020B0604020202020204" pitchFamily="34" charset="0"/>
              <a:buChar char="•"/>
            </a:pPr>
            <a:endParaRPr lang="en-US" sz="2000"/>
          </a:p>
          <a:p>
            <a:pPr indent="-228600" defTabSz="914400">
              <a:lnSpc>
                <a:spcPct val="90000"/>
              </a:lnSpc>
              <a:spcAft>
                <a:spcPts val="600"/>
              </a:spcAft>
              <a:buFont typeface="Arial" panose="020B0604020202020204" pitchFamily="34" charset="0"/>
              <a:buChar char="•"/>
            </a:pPr>
            <a:r>
              <a:rPr lang="en-US" sz="2800"/>
              <a:t>Sign into PowerSchool with your student’s username and password.</a:t>
            </a:r>
          </a:p>
          <a:p>
            <a:pPr defTabSz="914400">
              <a:lnSpc>
                <a:spcPct val="90000"/>
              </a:lnSpc>
              <a:spcAft>
                <a:spcPts val="600"/>
              </a:spcAft>
            </a:pPr>
            <a:endParaRPr lang="en-US" sz="2800"/>
          </a:p>
          <a:p>
            <a:pPr defTabSz="914400">
              <a:lnSpc>
                <a:spcPct val="90000"/>
              </a:lnSpc>
              <a:spcAft>
                <a:spcPts val="600"/>
              </a:spcAft>
            </a:pPr>
            <a:r>
              <a:rPr lang="en-US" sz="2000"/>
              <a:t>https://sisasds.nbed.nb.ca/public/home.html</a:t>
            </a:r>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046" y="4653503"/>
            <a:ext cx="2371831" cy="1648422"/>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1234" y="4653503"/>
            <a:ext cx="2371830" cy="1648422"/>
          </a:xfrm>
          <a:prstGeom prst="rect">
            <a:avLst/>
          </a:prstGeom>
        </p:spPr>
      </p:pic>
      <p:pic>
        <p:nvPicPr>
          <p:cNvPr id="2" name="Picture 1">
            <a:extLst>
              <a:ext uri="{FF2B5EF4-FFF2-40B4-BE49-F238E27FC236}">
                <a16:creationId xmlns:a16="http://schemas.microsoft.com/office/drawing/2014/main" id="{32C4B04A-9E9A-43F3-89F9-25DD6FE3F518}"/>
              </a:ext>
            </a:extLst>
          </p:cNvPr>
          <p:cNvPicPr>
            <a:picLocks noChangeAspect="1"/>
          </p:cNvPicPr>
          <p:nvPr/>
        </p:nvPicPr>
        <p:blipFill>
          <a:blip r:embed="rId4"/>
          <a:stretch>
            <a:fillRect/>
          </a:stretch>
        </p:blipFill>
        <p:spPr>
          <a:xfrm>
            <a:off x="6735778" y="123553"/>
            <a:ext cx="4979406" cy="3796321"/>
          </a:xfrm>
          <a:prstGeom prst="rect">
            <a:avLst/>
          </a:prstGeom>
        </p:spPr>
      </p:pic>
    </p:spTree>
    <p:extLst>
      <p:ext uri="{BB962C8B-B14F-4D97-AF65-F5344CB8AC3E}">
        <p14:creationId xmlns:p14="http://schemas.microsoft.com/office/powerpoint/2010/main" val="229604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sp>
        <p:nvSpPr>
          <p:cNvPr id="3" name="TextBox 2">
            <a:extLst>
              <a:ext uri="{FF2B5EF4-FFF2-40B4-BE49-F238E27FC236}">
                <a16:creationId xmlns:a16="http://schemas.microsoft.com/office/drawing/2014/main" id="{DEC12820-F20E-430C-BEDE-DCEAAE669478}"/>
              </a:ext>
            </a:extLst>
          </p:cNvPr>
          <p:cNvSpPr txBox="1"/>
          <p:nvPr/>
        </p:nvSpPr>
        <p:spPr>
          <a:xfrm>
            <a:off x="257482" y="1681411"/>
            <a:ext cx="5115208" cy="3495178"/>
          </a:xfrm>
          <a:prstGeom prst="rect">
            <a:avLst/>
          </a:prstGeom>
        </p:spPr>
        <p:txBody>
          <a:bodyPr vert="horz" lIns="91440" tIns="45720" rIns="91440" bIns="45720" rtlCol="0">
            <a:normAutofit/>
          </a:bodyPr>
          <a:lstStyle/>
          <a:p>
            <a:pPr lvl="0" defTabSz="914400"/>
            <a:r>
              <a:rPr lang="en-CA" sz="3200" b="1" u="sng">
                <a:solidFill>
                  <a:prstClr val="black"/>
                </a:solidFill>
                <a:latin typeface="Arial" panose="020B0604020202020204" pitchFamily="34" charset="0"/>
                <a:cs typeface="Arial" panose="020B0604020202020204" pitchFamily="34" charset="0"/>
              </a:rPr>
              <a:t>Step 2</a:t>
            </a:r>
          </a:p>
          <a:p>
            <a:pPr lvl="0" defTabSz="914400"/>
            <a:endParaRPr lang="en-CA" sz="2000">
              <a:solidFill>
                <a:prstClr val="black"/>
              </a:solidFill>
              <a:latin typeface="Arial" panose="020B0604020202020204" pitchFamily="34" charset="0"/>
              <a:cs typeface="Arial" panose="020B0604020202020204" pitchFamily="34" charset="0"/>
            </a:endParaRPr>
          </a:p>
          <a:p>
            <a:pPr lvl="0" defTabSz="914400"/>
            <a:r>
              <a:rPr lang="en-CA" sz="2800">
                <a:solidFill>
                  <a:prstClr val="black"/>
                </a:solidFill>
                <a:latin typeface="Arial" panose="020B0604020202020204" pitchFamily="34" charset="0"/>
                <a:cs typeface="Arial" panose="020B0604020202020204" pitchFamily="34" charset="0"/>
              </a:rPr>
              <a:t>Click on ARROW on the top left side to access the menu</a:t>
            </a:r>
            <a:endParaRPr lang="en-US" sz="2800"/>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046" y="4653503"/>
            <a:ext cx="2371831" cy="1648422"/>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500" y="4653503"/>
            <a:ext cx="2371830" cy="1648422"/>
          </a:xfrm>
          <a:prstGeom prst="rect">
            <a:avLst/>
          </a:prstGeom>
        </p:spPr>
      </p:pic>
      <p:pic>
        <p:nvPicPr>
          <p:cNvPr id="8" name="Picture 7">
            <a:extLst>
              <a:ext uri="{FF2B5EF4-FFF2-40B4-BE49-F238E27FC236}">
                <a16:creationId xmlns:a16="http://schemas.microsoft.com/office/drawing/2014/main" id="{344C9B5F-80C9-4738-8398-DF3321731DEF}"/>
              </a:ext>
            </a:extLst>
          </p:cNvPr>
          <p:cNvPicPr>
            <a:picLocks noChangeAspect="1"/>
          </p:cNvPicPr>
          <p:nvPr/>
        </p:nvPicPr>
        <p:blipFill>
          <a:blip r:embed="rId4"/>
          <a:stretch>
            <a:fillRect/>
          </a:stretch>
        </p:blipFill>
        <p:spPr>
          <a:xfrm>
            <a:off x="8260099" y="1007538"/>
            <a:ext cx="2563894" cy="2150363"/>
          </a:xfrm>
          <a:prstGeom prst="rect">
            <a:avLst/>
          </a:prstGeom>
        </p:spPr>
      </p:pic>
      <p:sp>
        <p:nvSpPr>
          <p:cNvPr id="9" name="Arrow: Down 8">
            <a:extLst>
              <a:ext uri="{FF2B5EF4-FFF2-40B4-BE49-F238E27FC236}">
                <a16:creationId xmlns:a16="http://schemas.microsoft.com/office/drawing/2014/main" id="{0CFBD39A-643A-49DC-9668-35C559AA7066}"/>
              </a:ext>
            </a:extLst>
          </p:cNvPr>
          <p:cNvSpPr/>
          <p:nvPr/>
        </p:nvSpPr>
        <p:spPr>
          <a:xfrm rot="18888070">
            <a:off x="7619101" y="1301050"/>
            <a:ext cx="484632" cy="97840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954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D22FA1E-E02A-4FC5-BBA6-577D6DA0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Freeform: Shape 30">
            <a:extLst>
              <a:ext uri="{FF2B5EF4-FFF2-40B4-BE49-F238E27FC236}">
                <a16:creationId xmlns:a16="http://schemas.microsoft.com/office/drawing/2014/main" id="{05D27520-F270-4F3D-A46E-76A337B6E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315529 w 12192000"/>
              <a:gd name="connsiteY0" fmla="*/ 4323896 h 6858000"/>
              <a:gd name="connsiteX1" fmla="*/ 6295588 w 12192000"/>
              <a:gd name="connsiteY1" fmla="*/ 4367579 h 6858000"/>
              <a:gd name="connsiteX2" fmla="*/ 6219229 w 12192000"/>
              <a:gd name="connsiteY2" fmla="*/ 4436818 h 6858000"/>
              <a:gd name="connsiteX3" fmla="*/ 6065687 w 12192000"/>
              <a:gd name="connsiteY3" fmla="*/ 4637204 h 6858000"/>
              <a:gd name="connsiteX4" fmla="*/ 5727387 w 12192000"/>
              <a:gd name="connsiteY4" fmla="*/ 5460076 h 6858000"/>
              <a:gd name="connsiteX5" fmla="*/ 5620972 w 12192000"/>
              <a:gd name="connsiteY5" fmla="*/ 5725836 h 6858000"/>
              <a:gd name="connsiteX6" fmla="*/ 5707795 w 12192000"/>
              <a:gd name="connsiteY6" fmla="*/ 5790089 h 6858000"/>
              <a:gd name="connsiteX7" fmla="*/ 5554627 w 12192000"/>
              <a:gd name="connsiteY7" fmla="*/ 6078873 h 6858000"/>
              <a:gd name="connsiteX8" fmla="*/ 5373489 w 12192000"/>
              <a:gd name="connsiteY8" fmla="*/ 6402408 h 6858000"/>
              <a:gd name="connsiteX9" fmla="*/ 5099999 w 12192000"/>
              <a:gd name="connsiteY9" fmla="*/ 6827527 h 6858000"/>
              <a:gd name="connsiteX10" fmla="*/ 5078133 w 12192000"/>
              <a:gd name="connsiteY10" fmla="*/ 6857998 h 6858000"/>
              <a:gd name="connsiteX11" fmla="*/ 9179960 w 12192000"/>
              <a:gd name="connsiteY11" fmla="*/ 6857998 h 6858000"/>
              <a:gd name="connsiteX12" fmla="*/ 9179960 w 12192000"/>
              <a:gd name="connsiteY12" fmla="*/ 4323896 h 6858000"/>
              <a:gd name="connsiteX13" fmla="*/ 0 w 12192000"/>
              <a:gd name="connsiteY13" fmla="*/ 0 h 6858000"/>
              <a:gd name="connsiteX14" fmla="*/ 5872711 w 12192000"/>
              <a:gd name="connsiteY14" fmla="*/ 0 h 6858000"/>
              <a:gd name="connsiteX15" fmla="*/ 5885421 w 12192000"/>
              <a:gd name="connsiteY15" fmla="*/ 20207 h 6858000"/>
              <a:gd name="connsiteX16" fmla="*/ 5925300 w 12192000"/>
              <a:gd name="connsiteY16" fmla="*/ 48911 h 6858000"/>
              <a:gd name="connsiteX17" fmla="*/ 5940039 w 12192000"/>
              <a:gd name="connsiteY17" fmla="*/ 101212 h 6858000"/>
              <a:gd name="connsiteX18" fmla="*/ 5969942 w 12192000"/>
              <a:gd name="connsiteY18" fmla="*/ 311282 h 6858000"/>
              <a:gd name="connsiteX19" fmla="*/ 5961238 w 12192000"/>
              <a:gd name="connsiteY19" fmla="*/ 357643 h 6858000"/>
              <a:gd name="connsiteX20" fmla="*/ 5917195 w 12192000"/>
              <a:gd name="connsiteY20" fmla="*/ 420369 h 6858000"/>
              <a:gd name="connsiteX21" fmla="*/ 5882753 w 12192000"/>
              <a:gd name="connsiteY21" fmla="*/ 556832 h 6858000"/>
              <a:gd name="connsiteX22" fmla="*/ 5814490 w 12192000"/>
              <a:gd name="connsiteY22" fmla="*/ 757416 h 6858000"/>
              <a:gd name="connsiteX23" fmla="*/ 5780064 w 12192000"/>
              <a:gd name="connsiteY23" fmla="*/ 817804 h 6858000"/>
              <a:gd name="connsiteX24" fmla="*/ 5808232 w 12192000"/>
              <a:gd name="connsiteY24" fmla="*/ 850533 h 6858000"/>
              <a:gd name="connsiteX25" fmla="*/ 5906473 w 12192000"/>
              <a:gd name="connsiteY25" fmla="*/ 1076571 h 6858000"/>
              <a:gd name="connsiteX26" fmla="*/ 5778623 w 12192000"/>
              <a:gd name="connsiteY26" fmla="*/ 1369280 h 6858000"/>
              <a:gd name="connsiteX27" fmla="*/ 5710841 w 12192000"/>
              <a:gd name="connsiteY27" fmla="*/ 1462628 h 6858000"/>
              <a:gd name="connsiteX28" fmla="*/ 5846774 w 12192000"/>
              <a:gd name="connsiteY28" fmla="*/ 1455933 h 6858000"/>
              <a:gd name="connsiteX29" fmla="*/ 5897329 w 12192000"/>
              <a:gd name="connsiteY29" fmla="*/ 1553073 h 6858000"/>
              <a:gd name="connsiteX30" fmla="*/ 5919735 w 12192000"/>
              <a:gd name="connsiteY30" fmla="*/ 1602736 h 6858000"/>
              <a:gd name="connsiteX31" fmla="*/ 6057874 w 12192000"/>
              <a:gd name="connsiteY31" fmla="*/ 1910648 h 6858000"/>
              <a:gd name="connsiteX32" fmla="*/ 6039719 w 12192000"/>
              <a:gd name="connsiteY32" fmla="*/ 2010547 h 6858000"/>
              <a:gd name="connsiteX33" fmla="*/ 5841713 w 12192000"/>
              <a:gd name="connsiteY33" fmla="*/ 2520599 h 6858000"/>
              <a:gd name="connsiteX34" fmla="*/ 6071734 w 12192000"/>
              <a:gd name="connsiteY34" fmla="*/ 2593468 h 6858000"/>
              <a:gd name="connsiteX35" fmla="*/ 6092050 w 12192000"/>
              <a:gd name="connsiteY35" fmla="*/ 2806646 h 6858000"/>
              <a:gd name="connsiteX36" fmla="*/ 6215122 w 12192000"/>
              <a:gd name="connsiteY36" fmla="*/ 3021197 h 6858000"/>
              <a:gd name="connsiteX37" fmla="*/ 6338100 w 12192000"/>
              <a:gd name="connsiteY37" fmla="*/ 3178087 h 6858000"/>
              <a:gd name="connsiteX38" fmla="*/ 6343927 w 12192000"/>
              <a:gd name="connsiteY38" fmla="*/ 3194685 h 6858000"/>
              <a:gd name="connsiteX39" fmla="*/ 6343850 w 12192000"/>
              <a:gd name="connsiteY39" fmla="*/ 3201174 h 6858000"/>
              <a:gd name="connsiteX40" fmla="*/ 6366375 w 12192000"/>
              <a:gd name="connsiteY40" fmla="*/ 3271251 h 6858000"/>
              <a:gd name="connsiteX41" fmla="*/ 6369430 w 12192000"/>
              <a:gd name="connsiteY41" fmla="*/ 3276240 h 6858000"/>
              <a:gd name="connsiteX42" fmla="*/ 6392405 w 12192000"/>
              <a:gd name="connsiteY42" fmla="*/ 3360437 h 6858000"/>
              <a:gd name="connsiteX43" fmla="*/ 6397993 w 12192000"/>
              <a:gd name="connsiteY43" fmla="*/ 3390203 h 6858000"/>
              <a:gd name="connsiteX44" fmla="*/ 6394652 w 12192000"/>
              <a:gd name="connsiteY44" fmla="*/ 3402205 h 6858000"/>
              <a:gd name="connsiteX45" fmla="*/ 6366662 w 12192000"/>
              <a:gd name="connsiteY45" fmla="*/ 3442044 h 6858000"/>
              <a:gd name="connsiteX46" fmla="*/ 6320915 w 12192000"/>
              <a:gd name="connsiteY46" fmla="*/ 3701547 h 6858000"/>
              <a:gd name="connsiteX47" fmla="*/ 6364618 w 12192000"/>
              <a:gd name="connsiteY47" fmla="*/ 3743844 h 6858000"/>
              <a:gd name="connsiteX48" fmla="*/ 6370409 w 12192000"/>
              <a:gd name="connsiteY48" fmla="*/ 3754454 h 6858000"/>
              <a:gd name="connsiteX49" fmla="*/ 6373773 w 12192000"/>
              <a:gd name="connsiteY49" fmla="*/ 3768237 h 6858000"/>
              <a:gd name="connsiteX50" fmla="*/ 6375298 w 12192000"/>
              <a:gd name="connsiteY50" fmla="*/ 3796540 h 6858000"/>
              <a:gd name="connsiteX51" fmla="*/ 6253487 w 12192000"/>
              <a:gd name="connsiteY51" fmla="*/ 3856948 h 6858000"/>
              <a:gd name="connsiteX52" fmla="*/ 6385416 w 12192000"/>
              <a:gd name="connsiteY52" fmla="*/ 4014409 h 6858000"/>
              <a:gd name="connsiteX53" fmla="*/ 6374795 w 12192000"/>
              <a:gd name="connsiteY53" fmla="*/ 4038554 h 6858000"/>
              <a:gd name="connsiteX54" fmla="*/ 6351015 w 12192000"/>
              <a:gd name="connsiteY54" fmla="*/ 4150489 h 6858000"/>
              <a:gd name="connsiteX55" fmla="*/ 6340821 w 12192000"/>
              <a:gd name="connsiteY55" fmla="*/ 4212706 h 6858000"/>
              <a:gd name="connsiteX56" fmla="*/ 12191999 w 12192000"/>
              <a:gd name="connsiteY56" fmla="*/ 4212706 h 6858000"/>
              <a:gd name="connsiteX57" fmla="*/ 12191999 w 12192000"/>
              <a:gd name="connsiteY57" fmla="*/ 0 h 6858000"/>
              <a:gd name="connsiteX58" fmla="*/ 12192000 w 12192000"/>
              <a:gd name="connsiteY58" fmla="*/ 0 h 6858000"/>
              <a:gd name="connsiteX59" fmla="*/ 12192000 w 12192000"/>
              <a:gd name="connsiteY59" fmla="*/ 6858000 h 6858000"/>
              <a:gd name="connsiteX60" fmla="*/ 12191999 w 12192000"/>
              <a:gd name="connsiteY60" fmla="*/ 6858000 h 6858000"/>
              <a:gd name="connsiteX61" fmla="*/ 12191999 w 12192000"/>
              <a:gd name="connsiteY61" fmla="*/ 4323902 h 6858000"/>
              <a:gd name="connsiteX62" fmla="*/ 9307672 w 12192000"/>
              <a:gd name="connsiteY62" fmla="*/ 4323902 h 6858000"/>
              <a:gd name="connsiteX63" fmla="*/ 9307672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6315529" y="4323896"/>
                </a:moveTo>
                <a:lnTo>
                  <a:pt x="6295588" y="4367579"/>
                </a:lnTo>
                <a:cubicBezTo>
                  <a:pt x="6278024" y="4397022"/>
                  <a:pt x="6253813" y="4421099"/>
                  <a:pt x="6219229" y="4436818"/>
                </a:cubicBezTo>
                <a:cubicBezTo>
                  <a:pt x="6148079" y="4469666"/>
                  <a:pt x="6116436" y="4572066"/>
                  <a:pt x="6065687" y="4637204"/>
                </a:cubicBezTo>
                <a:cubicBezTo>
                  <a:pt x="5888713" y="4862696"/>
                  <a:pt x="5773979" y="5125824"/>
                  <a:pt x="5727387" y="5460076"/>
                </a:cubicBezTo>
                <a:cubicBezTo>
                  <a:pt x="5714326" y="5552523"/>
                  <a:pt x="5656974" y="5638673"/>
                  <a:pt x="5620972" y="5725836"/>
                </a:cubicBezTo>
                <a:cubicBezTo>
                  <a:pt x="5641553" y="5779043"/>
                  <a:pt x="5738619" y="5631221"/>
                  <a:pt x="5707795" y="5790089"/>
                </a:cubicBezTo>
                <a:cubicBezTo>
                  <a:pt x="5684453" y="5909876"/>
                  <a:pt x="5617437" y="5996827"/>
                  <a:pt x="5554627" y="6078873"/>
                </a:cubicBezTo>
                <a:cubicBezTo>
                  <a:pt x="5482491" y="6172498"/>
                  <a:pt x="5402203" y="6253366"/>
                  <a:pt x="5373489" y="6402408"/>
                </a:cubicBezTo>
                <a:cubicBezTo>
                  <a:pt x="5371924" y="6410357"/>
                  <a:pt x="5276557" y="6577417"/>
                  <a:pt x="5099999" y="6827527"/>
                </a:cubicBezTo>
                <a:lnTo>
                  <a:pt x="5078133" y="6857998"/>
                </a:lnTo>
                <a:lnTo>
                  <a:pt x="9179960" y="6857998"/>
                </a:lnTo>
                <a:lnTo>
                  <a:pt x="9179960" y="4323896"/>
                </a:lnTo>
                <a:close/>
                <a:moveTo>
                  <a:pt x="0" y="0"/>
                </a:moveTo>
                <a:lnTo>
                  <a:pt x="5872711" y="0"/>
                </a:lnTo>
                <a:lnTo>
                  <a:pt x="5885421" y="20207"/>
                </a:lnTo>
                <a:cubicBezTo>
                  <a:pt x="5896481" y="32882"/>
                  <a:pt x="5909484" y="42864"/>
                  <a:pt x="5925300" y="48911"/>
                </a:cubicBezTo>
                <a:cubicBezTo>
                  <a:pt x="5940498" y="54526"/>
                  <a:pt x="5945509" y="75042"/>
                  <a:pt x="5940039" y="101212"/>
                </a:cubicBezTo>
                <a:cubicBezTo>
                  <a:pt x="5921950" y="187894"/>
                  <a:pt x="5936667" y="254951"/>
                  <a:pt x="5969942" y="311282"/>
                </a:cubicBezTo>
                <a:cubicBezTo>
                  <a:pt x="5981709" y="330926"/>
                  <a:pt x="5977292" y="344422"/>
                  <a:pt x="5961238" y="357643"/>
                </a:cubicBezTo>
                <a:cubicBezTo>
                  <a:pt x="5942802" y="372223"/>
                  <a:pt x="5928461" y="393565"/>
                  <a:pt x="5917195" y="420369"/>
                </a:cubicBezTo>
                <a:cubicBezTo>
                  <a:pt x="5898701" y="463685"/>
                  <a:pt x="5889992" y="510050"/>
                  <a:pt x="5882753" y="556832"/>
                </a:cubicBezTo>
                <a:cubicBezTo>
                  <a:pt x="5871511" y="630206"/>
                  <a:pt x="5858246" y="700969"/>
                  <a:pt x="5814490" y="757416"/>
                </a:cubicBezTo>
                <a:cubicBezTo>
                  <a:pt x="5801465" y="774559"/>
                  <a:pt x="5791019" y="796511"/>
                  <a:pt x="5780064" y="817804"/>
                </a:cubicBezTo>
                <a:cubicBezTo>
                  <a:pt x="5783558" y="836359"/>
                  <a:pt x="5792196" y="849005"/>
                  <a:pt x="5808232" y="850533"/>
                </a:cubicBezTo>
                <a:cubicBezTo>
                  <a:pt x="5910296" y="860624"/>
                  <a:pt x="5905771" y="962632"/>
                  <a:pt x="5906473" y="1076571"/>
                </a:cubicBezTo>
                <a:cubicBezTo>
                  <a:pt x="5907545" y="1217584"/>
                  <a:pt x="5849973" y="1296799"/>
                  <a:pt x="5778623" y="1369280"/>
                </a:cubicBezTo>
                <a:cubicBezTo>
                  <a:pt x="5754207" y="1393852"/>
                  <a:pt x="5718605" y="1401742"/>
                  <a:pt x="5710841" y="1462628"/>
                </a:cubicBezTo>
                <a:cubicBezTo>
                  <a:pt x="5753463" y="1508141"/>
                  <a:pt x="5802053" y="1451295"/>
                  <a:pt x="5846774" y="1455933"/>
                </a:cubicBezTo>
                <a:cubicBezTo>
                  <a:pt x="5883727" y="1460129"/>
                  <a:pt x="5943609" y="1438568"/>
                  <a:pt x="5897329" y="1553073"/>
                </a:cubicBezTo>
                <a:cubicBezTo>
                  <a:pt x="5883856" y="1586627"/>
                  <a:pt x="5901366" y="1604100"/>
                  <a:pt x="5919735" y="1602736"/>
                </a:cubicBezTo>
                <a:cubicBezTo>
                  <a:pt x="6068526" y="1589022"/>
                  <a:pt x="6006837" y="1813624"/>
                  <a:pt x="6057874" y="1910648"/>
                </a:cubicBezTo>
                <a:cubicBezTo>
                  <a:pt x="6072264" y="1936644"/>
                  <a:pt x="6059978" y="1992417"/>
                  <a:pt x="6039719" y="2010547"/>
                </a:cubicBezTo>
                <a:cubicBezTo>
                  <a:pt x="5911143" y="2127229"/>
                  <a:pt x="5899692" y="2331836"/>
                  <a:pt x="5841713" y="2520599"/>
                </a:cubicBezTo>
                <a:cubicBezTo>
                  <a:pt x="5912636" y="2572423"/>
                  <a:pt x="5995799" y="2566926"/>
                  <a:pt x="6071734" y="2593468"/>
                </a:cubicBezTo>
                <a:cubicBezTo>
                  <a:pt x="6150607" y="2620843"/>
                  <a:pt x="6151703" y="2655507"/>
                  <a:pt x="6092050" y="2806646"/>
                </a:cubicBezTo>
                <a:cubicBezTo>
                  <a:pt x="6259331" y="2795420"/>
                  <a:pt x="6259331" y="2795420"/>
                  <a:pt x="6215122" y="3021197"/>
                </a:cubicBezTo>
                <a:cubicBezTo>
                  <a:pt x="6259035" y="3016573"/>
                  <a:pt x="6302431" y="3085300"/>
                  <a:pt x="6338100" y="3178087"/>
                </a:cubicBezTo>
                <a:lnTo>
                  <a:pt x="6343927" y="3194685"/>
                </a:lnTo>
                <a:lnTo>
                  <a:pt x="6343850" y="3201174"/>
                </a:lnTo>
                <a:cubicBezTo>
                  <a:pt x="6346866" y="3232770"/>
                  <a:pt x="6355995" y="3253323"/>
                  <a:pt x="6366375" y="3271251"/>
                </a:cubicBezTo>
                <a:lnTo>
                  <a:pt x="6369430" y="3276240"/>
                </a:lnTo>
                <a:lnTo>
                  <a:pt x="6392405" y="3360437"/>
                </a:lnTo>
                <a:lnTo>
                  <a:pt x="6397993" y="3390203"/>
                </a:lnTo>
                <a:lnTo>
                  <a:pt x="6394652" y="3402205"/>
                </a:lnTo>
                <a:cubicBezTo>
                  <a:pt x="6388505" y="3414621"/>
                  <a:pt x="6379344" y="3427747"/>
                  <a:pt x="6366662" y="3442044"/>
                </a:cubicBezTo>
                <a:cubicBezTo>
                  <a:pt x="6239481" y="3584662"/>
                  <a:pt x="6224938" y="3605480"/>
                  <a:pt x="6320915" y="3701547"/>
                </a:cubicBezTo>
                <a:lnTo>
                  <a:pt x="6364618" y="3743844"/>
                </a:lnTo>
                <a:lnTo>
                  <a:pt x="6370409" y="3754454"/>
                </a:lnTo>
                <a:lnTo>
                  <a:pt x="6373773" y="3768237"/>
                </a:lnTo>
                <a:cubicBezTo>
                  <a:pt x="6374277" y="3777528"/>
                  <a:pt x="6374207" y="3788146"/>
                  <a:pt x="6375298" y="3796540"/>
                </a:cubicBezTo>
                <a:cubicBezTo>
                  <a:pt x="6339717" y="3831045"/>
                  <a:pt x="6294642" y="3774365"/>
                  <a:pt x="6253487" y="3856948"/>
                </a:cubicBezTo>
                <a:lnTo>
                  <a:pt x="6385416" y="4014409"/>
                </a:lnTo>
                <a:lnTo>
                  <a:pt x="6374795" y="4038554"/>
                </a:lnTo>
                <a:cubicBezTo>
                  <a:pt x="6363579" y="4073249"/>
                  <a:pt x="6356895" y="4111559"/>
                  <a:pt x="6351015" y="4150489"/>
                </a:cubicBezTo>
                <a:lnTo>
                  <a:pt x="6340821" y="4212706"/>
                </a:lnTo>
                <a:lnTo>
                  <a:pt x="12191999" y="4212706"/>
                </a:lnTo>
                <a:lnTo>
                  <a:pt x="12191999" y="0"/>
                </a:lnTo>
                <a:lnTo>
                  <a:pt x="12192000" y="0"/>
                </a:lnTo>
                <a:lnTo>
                  <a:pt x="12192000" y="6858000"/>
                </a:lnTo>
                <a:lnTo>
                  <a:pt x="12191999" y="6858000"/>
                </a:lnTo>
                <a:lnTo>
                  <a:pt x="12191999" y="4323902"/>
                </a:lnTo>
                <a:lnTo>
                  <a:pt x="9307672" y="4323902"/>
                </a:lnTo>
                <a:lnTo>
                  <a:pt x="9307672" y="6858000"/>
                </a:lnTo>
                <a:lnTo>
                  <a:pt x="0" y="6858000"/>
                </a:lnTo>
                <a:close/>
              </a:path>
            </a:pathLst>
          </a:custGeom>
          <a:solidFill>
            <a:schemeClr val="bg2">
              <a:alpha val="50000"/>
            </a:schemeClr>
          </a:solidFill>
          <a:ln w="32707" cap="flat">
            <a:noFill/>
            <a:prstDash val="solid"/>
            <a:miter/>
          </a:ln>
        </p:spPr>
        <p:txBody>
          <a:bodyPr rtlCol="0" anchor="ctr"/>
          <a:lstStyle/>
          <a:p>
            <a:pPr defTabSz="457200"/>
            <a:endParaRPr lang="en-US">
              <a:solidFill>
                <a:schemeClr val="tx1"/>
              </a:solidFill>
            </a:endParaRPr>
          </a:p>
        </p:txBody>
      </p:sp>
      <p:pic>
        <p:nvPicPr>
          <p:cNvPr id="24" name="Picture 23">
            <a:extLst>
              <a:ext uri="{FF2B5EF4-FFF2-40B4-BE49-F238E27FC236}">
                <a16:creationId xmlns:a16="http://schemas.microsoft.com/office/drawing/2014/main" id="{B14E53D4-E826-4881-8682-83EACB300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046" y="4653503"/>
            <a:ext cx="2371831" cy="1648422"/>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F423A608-827A-4904-8002-65AF9C17B4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500" y="4653503"/>
            <a:ext cx="2371830" cy="1648422"/>
          </a:xfrm>
          <a:prstGeom prst="rect">
            <a:avLst/>
          </a:prstGeom>
        </p:spPr>
      </p:pic>
      <p:pic>
        <p:nvPicPr>
          <p:cNvPr id="10" name="Picture 9">
            <a:extLst>
              <a:ext uri="{FF2B5EF4-FFF2-40B4-BE49-F238E27FC236}">
                <a16:creationId xmlns:a16="http://schemas.microsoft.com/office/drawing/2014/main" id="{F3FA3CF9-76BE-4A09-93C2-4A051FCF3E7B}"/>
              </a:ext>
            </a:extLst>
          </p:cNvPr>
          <p:cNvPicPr>
            <a:picLocks noChangeAspect="1"/>
          </p:cNvPicPr>
          <p:nvPr/>
        </p:nvPicPr>
        <p:blipFill>
          <a:blip r:embed="rId4"/>
          <a:stretch>
            <a:fillRect/>
          </a:stretch>
        </p:blipFill>
        <p:spPr>
          <a:xfrm>
            <a:off x="1566292" y="389913"/>
            <a:ext cx="3162300" cy="5524500"/>
          </a:xfrm>
          <a:prstGeom prst="rect">
            <a:avLst/>
          </a:prstGeom>
        </p:spPr>
      </p:pic>
      <p:sp>
        <p:nvSpPr>
          <p:cNvPr id="11" name="Arrow: Right 10">
            <a:extLst>
              <a:ext uri="{FF2B5EF4-FFF2-40B4-BE49-F238E27FC236}">
                <a16:creationId xmlns:a16="http://schemas.microsoft.com/office/drawing/2014/main" id="{69A4B406-A751-449B-9B12-82A5A3013E2F}"/>
              </a:ext>
            </a:extLst>
          </p:cNvPr>
          <p:cNvSpPr/>
          <p:nvPr/>
        </p:nvSpPr>
        <p:spPr>
          <a:xfrm>
            <a:off x="463707" y="3488403"/>
            <a:ext cx="978408"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sp>
        <p:nvSpPr>
          <p:cNvPr id="12" name="TextBox 11">
            <a:extLst>
              <a:ext uri="{FF2B5EF4-FFF2-40B4-BE49-F238E27FC236}">
                <a16:creationId xmlns:a16="http://schemas.microsoft.com/office/drawing/2014/main" id="{BC8D3D5F-DA61-40E8-BB5C-F6E73DAB2491}"/>
              </a:ext>
            </a:extLst>
          </p:cNvPr>
          <p:cNvSpPr txBox="1"/>
          <p:nvPr/>
        </p:nvSpPr>
        <p:spPr>
          <a:xfrm>
            <a:off x="6819781" y="1059415"/>
            <a:ext cx="4656359" cy="1569660"/>
          </a:xfrm>
          <a:prstGeom prst="rect">
            <a:avLst/>
          </a:prstGeom>
          <a:noFill/>
        </p:spPr>
        <p:txBody>
          <a:bodyPr wrap="square" rtlCol="0">
            <a:spAutoFit/>
          </a:bodyPr>
          <a:lstStyle/>
          <a:p>
            <a:pPr lvl="0" defTabSz="914400"/>
            <a:r>
              <a:rPr lang="en-CA" sz="3200" b="1" u="sng">
                <a:solidFill>
                  <a:prstClr val="black"/>
                </a:solidFill>
              </a:rPr>
              <a:t>Step 3</a:t>
            </a:r>
          </a:p>
          <a:p>
            <a:pPr lvl="0" defTabSz="914400"/>
            <a:endParaRPr lang="en-CA" sz="3200">
              <a:solidFill>
                <a:prstClr val="black"/>
              </a:solidFill>
            </a:endParaRPr>
          </a:p>
          <a:p>
            <a:pPr lvl="0" defTabSz="914400"/>
            <a:r>
              <a:rPr lang="en-CA" sz="3200">
                <a:solidFill>
                  <a:prstClr val="black"/>
                </a:solidFill>
              </a:rPr>
              <a:t>Choose Class Registration</a:t>
            </a:r>
          </a:p>
        </p:txBody>
      </p:sp>
    </p:spTree>
    <p:extLst>
      <p:ext uri="{BB962C8B-B14F-4D97-AF65-F5344CB8AC3E}">
        <p14:creationId xmlns:p14="http://schemas.microsoft.com/office/powerpoint/2010/main" val="343677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12789" y="209986"/>
            <a:ext cx="8274147" cy="2062103"/>
          </a:xfrm>
          <a:prstGeom prst="rect">
            <a:avLst/>
          </a:prstGeom>
          <a:noFill/>
        </p:spPr>
        <p:txBody>
          <a:bodyPr wrap="square" rtlCol="0">
            <a:spAutoFit/>
          </a:bodyPr>
          <a:lstStyle/>
          <a:p>
            <a:r>
              <a:rPr lang="en-CA" sz="3200" b="1" u="sng"/>
              <a:t>Step 4 </a:t>
            </a:r>
          </a:p>
          <a:p>
            <a:endParaRPr lang="en-CA" sz="3200" b="1"/>
          </a:p>
          <a:p>
            <a:r>
              <a:rPr lang="en-CA" sz="3200"/>
              <a:t>Click on the Pencil (edit button). It will bring up the selection screen.</a:t>
            </a:r>
          </a:p>
        </p:txBody>
      </p:sp>
      <p:pic>
        <p:nvPicPr>
          <p:cNvPr id="11" name="Picture 10">
            <a:extLst>
              <a:ext uri="{FF2B5EF4-FFF2-40B4-BE49-F238E27FC236}">
                <a16:creationId xmlns:a16="http://schemas.microsoft.com/office/drawing/2014/main" id="{0DBD080E-8CC6-4F37-9E3B-13DD8BF29C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281" y="4878078"/>
            <a:ext cx="10690529" cy="871150"/>
          </a:xfrm>
          <a:prstGeom prst="rect">
            <a:avLst/>
          </a:prstGeom>
        </p:spPr>
      </p:pic>
      <p:pic>
        <p:nvPicPr>
          <p:cNvPr id="10" name="Picture 9">
            <a:extLst>
              <a:ext uri="{FF2B5EF4-FFF2-40B4-BE49-F238E27FC236}">
                <a16:creationId xmlns:a16="http://schemas.microsoft.com/office/drawing/2014/main" id="{FD5F076D-CFBF-4AC2-BCAF-4444EC5AA7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1310" y="135802"/>
            <a:ext cx="1590268" cy="1105236"/>
          </a:xfrm>
          <a:prstGeom prst="rect">
            <a:avLst/>
          </a:prstGeom>
        </p:spPr>
      </p:pic>
      <p:pic>
        <p:nvPicPr>
          <p:cNvPr id="12" name="Picture 11" descr="A picture containing text, clipart&#10;&#10;Description automatically generated">
            <a:extLst>
              <a:ext uri="{FF2B5EF4-FFF2-40B4-BE49-F238E27FC236}">
                <a16:creationId xmlns:a16="http://schemas.microsoft.com/office/drawing/2014/main" id="{F00B2F9B-11B5-4AE1-95D8-885E7A52F7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290" y="135802"/>
            <a:ext cx="1590267" cy="1105236"/>
          </a:xfrm>
          <a:prstGeom prst="rect">
            <a:avLst/>
          </a:prstGeom>
        </p:spPr>
      </p:pic>
      <p:pic>
        <p:nvPicPr>
          <p:cNvPr id="13" name="Picture 12">
            <a:extLst>
              <a:ext uri="{FF2B5EF4-FFF2-40B4-BE49-F238E27FC236}">
                <a16:creationId xmlns:a16="http://schemas.microsoft.com/office/drawing/2014/main" id="{A997C713-835B-44E0-92FB-959272329EB8}"/>
              </a:ext>
            </a:extLst>
          </p:cNvPr>
          <p:cNvPicPr>
            <a:picLocks noChangeAspect="1"/>
          </p:cNvPicPr>
          <p:nvPr/>
        </p:nvPicPr>
        <p:blipFill rotWithShape="1">
          <a:blip r:embed="rId5"/>
          <a:srcRect t="12300" b="-24569"/>
          <a:stretch/>
        </p:blipFill>
        <p:spPr>
          <a:xfrm>
            <a:off x="4040286" y="2497582"/>
            <a:ext cx="4780506" cy="2155003"/>
          </a:xfrm>
          <a:prstGeom prst="rect">
            <a:avLst/>
          </a:prstGeom>
        </p:spPr>
      </p:pic>
      <p:sp>
        <p:nvSpPr>
          <p:cNvPr id="14" name="Right Arrow 2">
            <a:extLst>
              <a:ext uri="{FF2B5EF4-FFF2-40B4-BE49-F238E27FC236}">
                <a16:creationId xmlns:a16="http://schemas.microsoft.com/office/drawing/2014/main" id="{DB211A68-4DF7-421B-989E-A2CEA702B75A}"/>
              </a:ext>
            </a:extLst>
          </p:cNvPr>
          <p:cNvSpPr/>
          <p:nvPr/>
        </p:nvSpPr>
        <p:spPr>
          <a:xfrm rot="2937334">
            <a:off x="7029157" y="2556382"/>
            <a:ext cx="901507" cy="420378"/>
          </a:xfrm>
          <a:prstGeom prst="rightArrow">
            <a:avLst>
              <a:gd name="adj1" fmla="val 50000"/>
              <a:gd name="adj2" fmla="val 5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7" name="Right Arrow 2">
            <a:extLst>
              <a:ext uri="{FF2B5EF4-FFF2-40B4-BE49-F238E27FC236}">
                <a16:creationId xmlns:a16="http://schemas.microsoft.com/office/drawing/2014/main" id="{0D70AFD8-757B-466E-ADF8-074ABEBC14AF}"/>
              </a:ext>
            </a:extLst>
          </p:cNvPr>
          <p:cNvSpPr/>
          <p:nvPr/>
        </p:nvSpPr>
        <p:spPr>
          <a:xfrm rot="2881361">
            <a:off x="10224738" y="4303474"/>
            <a:ext cx="901507" cy="420378"/>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25140670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530F9951F4284D802DE7966E93EFFA" ma:contentTypeVersion="" ma:contentTypeDescription="Create a new document." ma:contentTypeScope="" ma:versionID="af9bb875bde8fc3b4cc995560f599197">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7D8BD9-777A-4C1F-89A7-8AF6EB0161AC}"/>
</file>

<file path=customXml/itemProps2.xml><?xml version="1.0" encoding="utf-8"?>
<ds:datastoreItem xmlns:ds="http://schemas.openxmlformats.org/officeDocument/2006/customXml" ds:itemID="{A14764F6-A68A-461E-B534-030720682600}"/>
</file>

<file path=customXml/itemProps3.xml><?xml version="1.0" encoding="utf-8"?>
<ds:datastoreItem xmlns:ds="http://schemas.openxmlformats.org/officeDocument/2006/customXml" ds:itemID="{7544CD2B-0FCF-44D4-A4A9-1F02D085EB86}"/>
</file>

<file path=docProps/app.xml><?xml version="1.0" encoding="utf-8"?>
<Properties xmlns="http://schemas.openxmlformats.org/officeDocument/2006/extended-properties" xmlns:vt="http://schemas.openxmlformats.org/officeDocument/2006/docPropsVTypes">
  <TotalTime>0</TotalTime>
  <Words>919</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Vibrocentric</vt:lpstr>
      <vt:lpstr>Office Theme</vt:lpstr>
      <vt:lpstr>PowerPoint Presentation</vt:lpstr>
      <vt:lpstr>Course Registration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MacDonald, Beverlee (ASD-S)</dc:creator>
  <cp:lastModifiedBy>Vautour, Ashley (ASD-S)</cp:lastModifiedBy>
  <cp:revision>33</cp:revision>
  <cp:lastPrinted>2021-03-09T15:59:14Z</cp:lastPrinted>
  <dcterms:created xsi:type="dcterms:W3CDTF">2021-02-24T15:42:03Z</dcterms:created>
  <dcterms:modified xsi:type="dcterms:W3CDTF">2022-03-30T14:08:05Z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0x01010086530F9951F4284D802DE7966E93EFFA</vt:lpwstr>
  </property>
  <property fmtid="{D5CDD505-2E9C-101B-9397-08002B2CF9AE}" pid="3" name="MediaServiceImageTags">
    <vt:lpwstr/>
  </property>
</Properties>
</file>