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09" autoAdjust="0"/>
    <p:restoredTop sz="94660"/>
  </p:normalViewPr>
  <p:slideViewPr>
    <p:cSldViewPr>
      <p:cViewPr>
        <p:scale>
          <a:sx n="130" d="100"/>
          <a:sy n="130" d="100"/>
        </p:scale>
        <p:origin x="-114" y="-27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1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7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5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1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6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9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8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5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2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B67EA-6CB2-4D89-99C8-E2580A54A8BD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449CE-782A-44C0-8F40-8DA090021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6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76682" y="276347"/>
            <a:ext cx="6609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Comic Sans MS" pitchFamily="66" charset="0"/>
              </a:rPr>
              <a:t>Glen Falls </a:t>
            </a:r>
            <a:r>
              <a:rPr lang="en-US" sz="3600" b="1" dirty="0" err="1" smtClean="0">
                <a:latin typeface="Comic Sans MS" pitchFamily="66" charset="0"/>
              </a:rPr>
              <a:t>Behaviour</a:t>
            </a:r>
            <a:r>
              <a:rPr lang="en-US" sz="3600" b="1" dirty="0" smtClean="0">
                <a:latin typeface="Comic Sans MS" pitchFamily="66" charset="0"/>
              </a:rPr>
              <a:t> Pyramid</a:t>
            </a:r>
            <a:endParaRPr lang="en-US" sz="3600" b="1" dirty="0">
              <a:latin typeface="Comic Sans MS" pitchFamily="66" charset="0"/>
            </a:endParaRPr>
          </a:p>
        </p:txBody>
      </p:sp>
      <p:pic>
        <p:nvPicPr>
          <p:cNvPr id="1026" name="Picture 2" descr="GLEN FALL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0964"/>
            <a:ext cx="13239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137" y="826458"/>
            <a:ext cx="5956300" cy="1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791287" y="1073615"/>
            <a:ext cx="1524000" cy="4410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39213" y="1117024"/>
            <a:ext cx="1428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District ESS Team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401618" y="2362200"/>
            <a:ext cx="1036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Guidance one on one counseling</a:t>
            </a:r>
            <a:endParaRPr lang="en-US" sz="1000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985678"/>
              </p:ext>
            </p:extLst>
          </p:nvPr>
        </p:nvGraphicFramePr>
        <p:xfrm>
          <a:off x="1366982" y="2362200"/>
          <a:ext cx="6634018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376218"/>
                <a:gridCol w="1143000"/>
                <a:gridCol w="16764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Sensory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Tools, Fidgets, Quiet space, Safe space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Case </a:t>
                      </a:r>
                    </a:p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Conference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619788" y="2362200"/>
            <a:ext cx="1036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Apprenticeship meaningful work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886199" y="2362200"/>
            <a:ext cx="1036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Psych referrals , SLP, OT, PT, etc.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6324600" y="23401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Targeted small group sessions with administration, guidance, resource</a:t>
            </a:r>
            <a:endParaRPr lang="en-US" sz="10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41512"/>
              </p:ext>
            </p:extLst>
          </p:nvPr>
        </p:nvGraphicFramePr>
        <p:xfrm>
          <a:off x="903044" y="2979138"/>
          <a:ext cx="7579570" cy="754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526"/>
                <a:gridCol w="928526"/>
                <a:gridCol w="928526"/>
                <a:gridCol w="928526"/>
                <a:gridCol w="928526"/>
                <a:gridCol w="928526"/>
                <a:gridCol w="928526"/>
                <a:gridCol w="1079888"/>
              </a:tblGrid>
              <a:tr h="7546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minute </a:t>
                      </a:r>
                    </a:p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Problem </a:t>
                      </a:r>
                    </a:p>
                    <a:p>
                      <a:pPr algn="ctr"/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Solving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EST-G &amp;R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referrals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976876" y="2994039"/>
            <a:ext cx="89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DSD / Mental</a:t>
            </a:r>
          </a:p>
          <a:p>
            <a:r>
              <a:rPr lang="en-US" sz="1000" dirty="0" smtClean="0"/>
              <a:t>Health/ Doctor referrals</a:t>
            </a:r>
            <a:endParaRPr lang="en-US" sz="1000" dirty="0"/>
          </a:p>
        </p:txBody>
      </p:sp>
      <p:sp>
        <p:nvSpPr>
          <p:cNvPr id="37" name="Rectangle 36"/>
          <p:cNvSpPr/>
          <p:nvPr/>
        </p:nvSpPr>
        <p:spPr>
          <a:xfrm>
            <a:off x="2825836" y="3106234"/>
            <a:ext cx="7729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In-School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Suspension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70849" y="3072367"/>
            <a:ext cx="7425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err="1" smtClean="0">
                <a:solidFill>
                  <a:prstClr val="black"/>
                </a:solidFill>
              </a:rPr>
              <a:t>Behaviour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contract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Daily Log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83549" y="3090315"/>
            <a:ext cx="8707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Proactive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Modified day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22879" y="3053665"/>
            <a:ext cx="85151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Scheduled 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Time with 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support staff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10267" y="3112479"/>
            <a:ext cx="7088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ESS Direct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Support</a:t>
            </a:r>
            <a:endParaRPr lang="en-US" sz="1000" dirty="0">
              <a:solidFill>
                <a:prstClr val="black"/>
              </a:solidFill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890828"/>
              </p:ext>
            </p:extLst>
          </p:nvPr>
        </p:nvGraphicFramePr>
        <p:xfrm>
          <a:off x="903041" y="3681662"/>
          <a:ext cx="758965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96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                                         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Tier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2: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10-15%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3614892" y="3731805"/>
            <a:ext cx="30348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b="1" dirty="0" smtClean="0">
                <a:solidFill>
                  <a:prstClr val="black"/>
                </a:solidFill>
              </a:rPr>
              <a:t>ESST Referral </a:t>
            </a:r>
            <a:endParaRPr lang="en-US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29268"/>
              </p:ext>
            </p:extLst>
          </p:nvPr>
        </p:nvGraphicFramePr>
        <p:xfrm>
          <a:off x="916562" y="4051095"/>
          <a:ext cx="7574972" cy="2191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956"/>
                <a:gridCol w="849025"/>
                <a:gridCol w="815624"/>
                <a:gridCol w="841728"/>
                <a:gridCol w="841728"/>
                <a:gridCol w="897019"/>
                <a:gridCol w="771841"/>
                <a:gridCol w="839466"/>
                <a:gridCol w="858585"/>
              </a:tblGrid>
              <a:tr h="6620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Differentiated Instruction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88672"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Goal Setting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Relaxation</a:t>
                      </a:r>
                      <a:r>
                        <a:rPr lang="en-US" sz="1000" baseline="0" dirty="0" smtClean="0"/>
                        <a:t> Techniques/Brain Breaks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   Clubs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Student</a:t>
                      </a:r>
                    </a:p>
                    <a:p>
                      <a:r>
                        <a:rPr lang="en-US" sz="1000" dirty="0" smtClean="0"/>
                        <a:t>Reflection</a:t>
                      </a:r>
                    </a:p>
                    <a:p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Consistency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Behaviour</a:t>
                      </a:r>
                      <a:endParaRPr lang="en-US" sz="1000" dirty="0" smtClean="0"/>
                    </a:p>
                    <a:p>
                      <a:r>
                        <a:rPr lang="en-US" sz="1000" dirty="0" smtClean="0"/>
                        <a:t>Buddy</a:t>
                      </a:r>
                      <a:r>
                        <a:rPr lang="en-US" sz="1000" baseline="0" dirty="0" smtClean="0"/>
                        <a:t> or</a:t>
                      </a:r>
                    </a:p>
                    <a:p>
                      <a:r>
                        <a:rPr lang="en-US" sz="1000" baseline="0" dirty="0" smtClean="0"/>
                        <a:t>Buddy </a:t>
                      </a:r>
                    </a:p>
                    <a:p>
                      <a:r>
                        <a:rPr lang="en-US" sz="1000" baseline="0" dirty="0" smtClean="0"/>
                        <a:t>Classroom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Problem</a:t>
                      </a:r>
                    </a:p>
                    <a:p>
                      <a:r>
                        <a:rPr lang="en-US" sz="1000" dirty="0" smtClean="0"/>
                        <a:t>Solving</a:t>
                      </a:r>
                    </a:p>
                    <a:p>
                      <a:r>
                        <a:rPr lang="en-US" sz="1000" dirty="0" smtClean="0"/>
                        <a:t>Mediation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Visual </a:t>
                      </a:r>
                    </a:p>
                    <a:p>
                      <a:r>
                        <a:rPr lang="en-US" sz="1000" dirty="0" smtClean="0"/>
                        <a:t>Schedules/</a:t>
                      </a:r>
                    </a:p>
                    <a:p>
                      <a:r>
                        <a:rPr lang="en-US" sz="1000" dirty="0" smtClean="0"/>
                        <a:t>First/then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School </a:t>
                      </a:r>
                    </a:p>
                    <a:p>
                      <a:r>
                        <a:rPr lang="en-US" sz="900" dirty="0" smtClean="0"/>
                        <a:t>Intervention</a:t>
                      </a:r>
                    </a:p>
                    <a:p>
                      <a:r>
                        <a:rPr lang="en-US" sz="900" dirty="0" smtClean="0"/>
                        <a:t>Worker/</a:t>
                      </a:r>
                    </a:p>
                    <a:p>
                      <a:r>
                        <a:rPr lang="en-US" sz="900" dirty="0" err="1" smtClean="0"/>
                        <a:t>Superflex</a:t>
                      </a:r>
                      <a:endParaRPr lang="en-US" sz="900" dirty="0" smtClean="0"/>
                    </a:p>
                    <a:p>
                      <a:r>
                        <a:rPr lang="en-US" sz="900" dirty="0" smtClean="0"/>
                        <a:t>WITS</a:t>
                      </a:r>
                      <a:endParaRPr lang="en-US" sz="9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5250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Classroom</a:t>
                      </a:r>
                    </a:p>
                    <a:p>
                      <a:r>
                        <a:rPr lang="en-US" sz="1000" dirty="0" smtClean="0"/>
                        <a:t>Expectations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Conversation</a:t>
                      </a:r>
                    </a:p>
                    <a:p>
                      <a:r>
                        <a:rPr lang="en-US" sz="900" dirty="0" smtClean="0"/>
                        <a:t>With previous</a:t>
                      </a:r>
                    </a:p>
                    <a:p>
                      <a:r>
                        <a:rPr lang="en-US" sz="900" dirty="0" smtClean="0"/>
                        <a:t>teacher</a:t>
                      </a:r>
                      <a:endParaRPr lang="en-US" sz="9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Whole class incentives or reward systems</a:t>
                      </a:r>
                      <a:endParaRPr lang="en-US" sz="9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School Wide</a:t>
                      </a:r>
                    </a:p>
                    <a:p>
                      <a:pPr algn="l"/>
                      <a:r>
                        <a:rPr lang="en-US" sz="1000" dirty="0" smtClean="0"/>
                        <a:t>Incentives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Visuals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Positive </a:t>
                      </a:r>
                    </a:p>
                    <a:p>
                      <a:r>
                        <a:rPr lang="en-US" sz="900" dirty="0" smtClean="0"/>
                        <a:t>reinforcement</a:t>
                      </a:r>
                    </a:p>
                    <a:p>
                      <a:r>
                        <a:rPr lang="en-US" sz="900" dirty="0" smtClean="0"/>
                        <a:t>Strategies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Positive parent contact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Analyzing 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Academic 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Data</a:t>
                      </a:r>
                      <a:endParaRPr lang="en-US" sz="9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 smtClean="0"/>
                    </a:p>
                    <a:p>
                      <a:pPr algn="l"/>
                      <a:r>
                        <a:rPr lang="en-US" sz="1000" dirty="0" smtClean="0"/>
                        <a:t>UDL </a:t>
                      </a:r>
                      <a:endParaRPr lang="en-US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48" name="Straight Connector 47"/>
          <p:cNvCxnSpPr/>
          <p:nvPr/>
        </p:nvCxnSpPr>
        <p:spPr>
          <a:xfrm>
            <a:off x="2619788" y="2362200"/>
            <a:ext cx="0" cy="616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5580" y="2367973"/>
            <a:ext cx="6647" cy="6111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180280" y="2384005"/>
            <a:ext cx="3070" cy="5848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36555" y="2391361"/>
            <a:ext cx="3179" cy="609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846168" y="3007929"/>
            <a:ext cx="14949" cy="6671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743200" y="2999806"/>
            <a:ext cx="0" cy="6661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363641" y="2362200"/>
            <a:ext cx="66294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342300" y="2348520"/>
            <a:ext cx="2945" cy="6416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929823" y="3008929"/>
            <a:ext cx="0" cy="6486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993041" y="2362200"/>
            <a:ext cx="7959" cy="639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482612" y="2953752"/>
            <a:ext cx="1752" cy="7213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933554" y="2981561"/>
            <a:ext cx="7549058" cy="2736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929823" y="3701925"/>
            <a:ext cx="7562877" cy="398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930921" y="4051095"/>
            <a:ext cx="7589659" cy="223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24818" y="3683264"/>
            <a:ext cx="0" cy="3787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492700" y="3701925"/>
            <a:ext cx="0" cy="3614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02617" y="4101031"/>
            <a:ext cx="9220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Student 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Teacher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Conversations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728197" y="3961030"/>
            <a:ext cx="89159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en-US" sz="1000" dirty="0" smtClean="0">
              <a:solidFill>
                <a:prstClr val="black"/>
              </a:solidFill>
            </a:endParaRP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Guidance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Programming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628042" y="4107633"/>
            <a:ext cx="7825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Cool down</a:t>
            </a:r>
          </a:p>
          <a:p>
            <a:pPr lvl="0"/>
            <a:r>
              <a:rPr lang="en-US" sz="1000" dirty="0">
                <a:solidFill>
                  <a:prstClr val="black"/>
                </a:solidFill>
              </a:rPr>
              <a:t>h</a:t>
            </a:r>
            <a:r>
              <a:rPr lang="en-US" sz="1000" dirty="0" smtClean="0">
                <a:solidFill>
                  <a:prstClr val="black"/>
                </a:solidFill>
              </a:rPr>
              <a:t>eavy work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jobs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496472" y="4114647"/>
            <a:ext cx="61106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Positive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Reward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Systems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322400" y="4168650"/>
            <a:ext cx="771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Interest 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Inventories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132299" y="4101031"/>
            <a:ext cx="885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CR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Investigation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42059" y="4072488"/>
            <a:ext cx="6815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Seating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Changes/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proximity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622368" y="4124928"/>
            <a:ext cx="9076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Teacher/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 Parent </a:t>
            </a:r>
          </a:p>
          <a:p>
            <a:pPr lvl="0"/>
            <a:r>
              <a:rPr lang="en-US" sz="1000" dirty="0" smtClean="0">
                <a:solidFill>
                  <a:prstClr val="black"/>
                </a:solidFill>
              </a:rPr>
              <a:t>conversations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0539" y="4038600"/>
            <a:ext cx="685800" cy="2125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8492700" y="4038600"/>
            <a:ext cx="575099" cy="21243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399" y="4194690"/>
            <a:ext cx="7811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u="sng" dirty="0" smtClean="0"/>
              <a:t>First Six</a:t>
            </a:r>
          </a:p>
          <a:p>
            <a:r>
              <a:rPr lang="en-US" sz="900" b="1" u="sng" dirty="0" smtClean="0"/>
              <a:t>Weeks</a:t>
            </a:r>
          </a:p>
          <a:p>
            <a:r>
              <a:rPr lang="en-US" sz="900" dirty="0" smtClean="0"/>
              <a:t>Training of</a:t>
            </a:r>
          </a:p>
          <a:p>
            <a:r>
              <a:rPr lang="en-US" sz="900" dirty="0" smtClean="0"/>
              <a:t>Routines</a:t>
            </a:r>
          </a:p>
          <a:p>
            <a:endParaRPr lang="en-US" sz="900" dirty="0"/>
          </a:p>
          <a:p>
            <a:r>
              <a:rPr lang="en-US" sz="900" dirty="0" smtClean="0"/>
              <a:t>Building a</a:t>
            </a:r>
          </a:p>
          <a:p>
            <a:r>
              <a:rPr lang="en-US" sz="900" dirty="0" smtClean="0"/>
              <a:t>Classroom</a:t>
            </a:r>
          </a:p>
          <a:p>
            <a:r>
              <a:rPr lang="en-US" sz="900" dirty="0" smtClean="0"/>
              <a:t>Community</a:t>
            </a:r>
            <a:endParaRPr lang="en-US" sz="900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7734519" y="5026967"/>
            <a:ext cx="1978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PARENT CALLS AND MEETINGS</a:t>
            </a:r>
            <a:endParaRPr lang="en-US" sz="1200" b="1" dirty="0"/>
          </a:p>
        </p:txBody>
      </p:sp>
      <p:sp>
        <p:nvSpPr>
          <p:cNvPr id="70" name="Rectangle 69"/>
          <p:cNvSpPr/>
          <p:nvPr/>
        </p:nvSpPr>
        <p:spPr>
          <a:xfrm>
            <a:off x="5577274" y="1536599"/>
            <a:ext cx="101469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481775" y="1525572"/>
            <a:ext cx="101469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Suspension warnings and Suspension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596594" y="1604549"/>
            <a:ext cx="10054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IBP (Individual</a:t>
            </a:r>
          </a:p>
          <a:p>
            <a:pPr lvl="0"/>
            <a:r>
              <a:rPr lang="en-US" sz="1000" dirty="0" err="1" smtClean="0">
                <a:solidFill>
                  <a:prstClr val="black"/>
                </a:solidFill>
              </a:rPr>
              <a:t>Behaviour</a:t>
            </a:r>
            <a:r>
              <a:rPr lang="en-US" sz="1000" dirty="0" smtClean="0">
                <a:solidFill>
                  <a:prstClr val="black"/>
                </a:solidFill>
              </a:rPr>
              <a:t> plan)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23" y="6163922"/>
            <a:ext cx="8847861" cy="381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solidFill>
                  <a:schemeClr val="tx1"/>
                </a:solidFill>
              </a:rPr>
              <a:t>Universal </a:t>
            </a:r>
            <a:r>
              <a:rPr lang="en-US" sz="1400" b="1" smtClean="0">
                <a:solidFill>
                  <a:schemeClr val="tx1"/>
                </a:solidFill>
              </a:rPr>
              <a:t>Accommodations   </a:t>
            </a:r>
            <a:r>
              <a:rPr lang="en-US" sz="1100" b="1" dirty="0" smtClean="0">
                <a:solidFill>
                  <a:schemeClr val="tx1"/>
                </a:solidFill>
              </a:rPr>
              <a:t>Tier </a:t>
            </a:r>
            <a:r>
              <a:rPr lang="en-US" sz="1100" b="1" dirty="0" smtClean="0">
                <a:solidFill>
                  <a:schemeClr val="tx1"/>
                </a:solidFill>
              </a:rPr>
              <a:t>1: </a:t>
            </a:r>
            <a:r>
              <a:rPr lang="en-US" sz="1100" b="1" dirty="0" smtClean="0">
                <a:solidFill>
                  <a:schemeClr val="tx1"/>
                </a:solidFill>
              </a:rPr>
              <a:t>80-85%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81775" y="2097610"/>
            <a:ext cx="4124870" cy="2649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                           </a:t>
            </a:r>
            <a:r>
              <a:rPr lang="en-US" sz="1400" b="1" dirty="0" smtClean="0">
                <a:solidFill>
                  <a:schemeClr val="tx1"/>
                </a:solidFill>
              </a:rPr>
              <a:t>Access Team                 </a:t>
            </a:r>
            <a:r>
              <a:rPr lang="en-US" sz="1100" b="1" dirty="0" smtClean="0">
                <a:solidFill>
                  <a:schemeClr val="tx1"/>
                </a:solidFill>
              </a:rPr>
              <a:t>Tier </a:t>
            </a:r>
            <a:r>
              <a:rPr lang="en-US" sz="1100" b="1" dirty="0" smtClean="0">
                <a:solidFill>
                  <a:schemeClr val="tx1"/>
                </a:solidFill>
              </a:rPr>
              <a:t>3: </a:t>
            </a:r>
            <a:r>
              <a:rPr lang="en-US" sz="1100" b="1" dirty="0" smtClean="0">
                <a:solidFill>
                  <a:schemeClr val="tx1"/>
                </a:solidFill>
              </a:rPr>
              <a:t>10-15%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3698469" y="2976123"/>
            <a:ext cx="13062" cy="7071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508928" y="1522816"/>
            <a:ext cx="101469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>
                <a:solidFill>
                  <a:schemeClr val="tx1"/>
                </a:solidFill>
              </a:rPr>
              <a:t>Modified Day </a:t>
            </a:r>
          </a:p>
          <a:p>
            <a:r>
              <a:rPr lang="en-US" sz="1000">
                <a:solidFill>
                  <a:schemeClr val="tx1"/>
                </a:solidFill>
              </a:rPr>
              <a:t>Alt. Location in</a:t>
            </a:r>
          </a:p>
          <a:p>
            <a:r>
              <a:rPr lang="en-US" sz="1000">
                <a:solidFill>
                  <a:schemeClr val="tx1"/>
                </a:solidFill>
              </a:rPr>
              <a:t>school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537196" y="1536135"/>
            <a:ext cx="1014697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47122" y="1578234"/>
            <a:ext cx="1036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Case Conference</a:t>
            </a:r>
            <a:endParaRPr lang="en-US" sz="10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4634635" y="2988421"/>
            <a:ext cx="13062" cy="7071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552866" y="2972621"/>
            <a:ext cx="13062" cy="7071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475970" y="2988421"/>
            <a:ext cx="13062" cy="7071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388921" y="3002870"/>
            <a:ext cx="13062" cy="7071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85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ECE8C11CA0E4ABFFFEEE70AF48F5B" ma:contentTypeVersion="" ma:contentTypeDescription="Create a new document." ma:contentTypeScope="" ma:versionID="1c768100ad1874629044a8de1c86086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087f67eda00c539007612ec919253f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9F73960-A20E-4671-ADC6-963F429E3D01}"/>
</file>

<file path=customXml/itemProps2.xml><?xml version="1.0" encoding="utf-8"?>
<ds:datastoreItem xmlns:ds="http://schemas.openxmlformats.org/officeDocument/2006/customXml" ds:itemID="{795A1AB8-28F3-4094-9722-F749B51C06BE}"/>
</file>

<file path=customXml/itemProps3.xml><?xml version="1.0" encoding="utf-8"?>
<ds:datastoreItem xmlns:ds="http://schemas.openxmlformats.org/officeDocument/2006/customXml" ds:itemID="{E8E1F3C7-AB41-4EE0-9B2E-8119707D3DF0}"/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216</Words>
  <Application>Microsoft Office PowerPoint</Application>
  <PresentationFormat>On-screen Show (4:3)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kathy.young</dc:creator>
  <cp:lastModifiedBy>Hanson, Sonia (ASD-S)</cp:lastModifiedBy>
  <cp:revision>27</cp:revision>
  <cp:lastPrinted>2015-11-04T12:31:27Z</cp:lastPrinted>
  <dcterms:created xsi:type="dcterms:W3CDTF">2012-10-11T16:27:33Z</dcterms:created>
  <dcterms:modified xsi:type="dcterms:W3CDTF">2015-11-04T12:35:06Z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0x0101009DDECE8C11CA0E4ABFFFEEE70AF48F5B</vt:lpwstr>
  </property>
</Properties>
</file>