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11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87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7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5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1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464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9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8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95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25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B67EA-6CB2-4D89-99C8-E2580A54A8B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6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956" y="816264"/>
            <a:ext cx="65662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latin typeface="Comic Sans MS" pitchFamily="66" charset="0"/>
              </a:rPr>
              <a:t>Glen Falls Academic Pyramid</a:t>
            </a:r>
            <a:endParaRPr lang="en-US" sz="3600" b="1" dirty="0">
              <a:latin typeface="Comic Sans MS" pitchFamily="66" charset="0"/>
            </a:endParaRPr>
          </a:p>
        </p:txBody>
      </p:sp>
      <p:pic>
        <p:nvPicPr>
          <p:cNvPr id="1026" name="Picture 2" descr="GLEN FALLS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264" y="319711"/>
            <a:ext cx="13239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956" y="1600200"/>
            <a:ext cx="5956300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Pentagon 11"/>
          <p:cNvSpPr/>
          <p:nvPr/>
        </p:nvSpPr>
        <p:spPr>
          <a:xfrm>
            <a:off x="369641" y="2514600"/>
            <a:ext cx="1066800" cy="329867"/>
          </a:xfrm>
          <a:prstGeom prst="homePlat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7011" y="2539332"/>
            <a:ext cx="5982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Tier 3</a:t>
            </a:r>
            <a:endParaRPr lang="en-US" sz="1400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196319"/>
              </p:ext>
            </p:extLst>
          </p:nvPr>
        </p:nvGraphicFramePr>
        <p:xfrm>
          <a:off x="1752600" y="3076588"/>
          <a:ext cx="5609220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4870"/>
                <a:gridCol w="934870"/>
                <a:gridCol w="934870"/>
                <a:gridCol w="934870"/>
                <a:gridCol w="934870"/>
                <a:gridCol w="934870"/>
              </a:tblGrid>
              <a:tr h="685800"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Team intervention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OT/PT/SLP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Small Group</a:t>
                      </a:r>
                    </a:p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Targeted Instruction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Noon Intervention EST-L</a:t>
                      </a:r>
                    </a:p>
                    <a:p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Small</a:t>
                      </a:r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</a:rPr>
                        <a:t> Group Targeted Instruction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Noon Intervention Math</a:t>
                      </a:r>
                      <a:r>
                        <a:rPr lang="en-US" sz="7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</a:rPr>
                        <a:t>– Small Group Targeted Instruction</a:t>
                      </a:r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050920"/>
              </p:ext>
            </p:extLst>
          </p:nvPr>
        </p:nvGraphicFramePr>
        <p:xfrm>
          <a:off x="903041" y="3681662"/>
          <a:ext cx="747895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7895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4" name="Rectangle 43"/>
          <p:cNvSpPr/>
          <p:nvPr/>
        </p:nvSpPr>
        <p:spPr>
          <a:xfrm>
            <a:off x="3138179" y="3733800"/>
            <a:ext cx="303481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000" b="1" dirty="0" smtClean="0">
                <a:solidFill>
                  <a:prstClr val="black"/>
                </a:solidFill>
              </a:rPr>
              <a:t>ESST Referral – Administration Involvement</a:t>
            </a:r>
            <a:endParaRPr lang="en-US" sz="1000" b="1" dirty="0">
              <a:solidFill>
                <a:prstClr val="black"/>
              </a:solidFill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651796"/>
              </p:ext>
            </p:extLst>
          </p:nvPr>
        </p:nvGraphicFramePr>
        <p:xfrm>
          <a:off x="1013337" y="4036366"/>
          <a:ext cx="7250362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996"/>
                <a:gridCol w="856766"/>
                <a:gridCol w="914400"/>
                <a:gridCol w="762000"/>
                <a:gridCol w="990600"/>
                <a:gridCol w="990600"/>
                <a:gridCol w="762000"/>
                <a:gridCol w="1143000"/>
              </a:tblGrid>
              <a:tr h="688672"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Starbucks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Flexible groupings-within class and possibly across grade levels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Differentiated Instruction</a:t>
                      </a:r>
                    </a:p>
                    <a:p>
                      <a:endParaRPr lang="en-US" sz="9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UDL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Rubrics: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Teacher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Student friendly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Assessment of learning styles</a:t>
                      </a:r>
                    </a:p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EX. ‘How I am Smart’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Project and or problem based learning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Peer tutor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Chill out boxes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88672"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Children and Stress program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Knowledge od students’ strengths and weaknesses</a:t>
                      </a:r>
                    </a:p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CR and interest inventories/</a:t>
                      </a:r>
                    </a:p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student and class profiles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Establishment of routines and expectations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Use of formative assessment to guide instruction,</a:t>
                      </a:r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</a:rPr>
                        <a:t> enrichment, intervention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Effective literacy instruction: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Daily 5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CAFÉ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Write Traits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Posted curricular outcomes and I can statements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Effective Math Instruction: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Math lesson plan template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Curriculum mapping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Posted curriculum and I can statements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Daily 5 Math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Teacher receives guidance from</a:t>
                      </a:r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</a:rPr>
                        <a:t> a colleague or district mentor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Teacher is a member of a PLC team</a:t>
                      </a:r>
                    </a:p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EST</a:t>
                      </a:r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</a:rPr>
                        <a:t> R</a:t>
                      </a:r>
                    </a:p>
                    <a:p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</a:rPr>
                        <a:t>ESTL</a:t>
                      </a:r>
                    </a:p>
                    <a:p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</a:rPr>
                        <a:t>________________</a:t>
                      </a:r>
                    </a:p>
                    <a:p>
                      <a:endParaRPr lang="en-US" sz="9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</a:rPr>
                        <a:t>Universal </a:t>
                      </a:r>
                      <a:r>
                        <a:rPr lang="en-US" sz="900" b="0" baseline="0" smtClean="0">
                          <a:solidFill>
                            <a:schemeClr val="tx1"/>
                          </a:solidFill>
                        </a:rPr>
                        <a:t>Accomodations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52" name="Straight Connector 51"/>
          <p:cNvCxnSpPr/>
          <p:nvPr/>
        </p:nvCxnSpPr>
        <p:spPr>
          <a:xfrm>
            <a:off x="1752600" y="3087437"/>
            <a:ext cx="0" cy="5701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667000" y="3087438"/>
            <a:ext cx="0" cy="5701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627120" y="3116117"/>
            <a:ext cx="0" cy="5701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556784" y="3116117"/>
            <a:ext cx="0" cy="5701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486400" y="3087438"/>
            <a:ext cx="0" cy="5701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418217" y="3116117"/>
            <a:ext cx="0" cy="5701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752600" y="3087437"/>
            <a:ext cx="5556092" cy="1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954212" y="3705907"/>
            <a:ext cx="7427788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914400" y="4038600"/>
            <a:ext cx="7478959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914400" y="3657599"/>
            <a:ext cx="0" cy="37876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8380248" y="3705907"/>
            <a:ext cx="0" cy="3614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52400" y="4038600"/>
            <a:ext cx="685800" cy="2438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8382000" y="4038600"/>
            <a:ext cx="685800" cy="2438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16200000">
            <a:off x="-456884" y="5001680"/>
            <a:ext cx="1904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CLASSROOM TEACHER RESPONSIBILITY</a:t>
            </a:r>
            <a:endParaRPr lang="en-US" sz="1200" b="1" dirty="0"/>
          </a:p>
        </p:txBody>
      </p:sp>
      <p:sp>
        <p:nvSpPr>
          <p:cNvPr id="5" name="TextBox 4"/>
          <p:cNvSpPr txBox="1"/>
          <p:nvPr/>
        </p:nvSpPr>
        <p:spPr>
          <a:xfrm rot="5400000">
            <a:off x="7734519" y="5026967"/>
            <a:ext cx="1978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PARENT CALLS AND MEETINGS</a:t>
            </a:r>
            <a:endParaRPr lang="en-US" sz="1200" b="1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7380514" y="3087437"/>
            <a:ext cx="0" cy="5701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588113"/>
              </p:ext>
            </p:extLst>
          </p:nvPr>
        </p:nvGraphicFramePr>
        <p:xfrm>
          <a:off x="1905000" y="2209800"/>
          <a:ext cx="5257799" cy="637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990600"/>
                <a:gridCol w="990600"/>
                <a:gridCol w="990600"/>
                <a:gridCol w="834823"/>
                <a:gridCol w="765376"/>
              </a:tblGrid>
              <a:tr h="637309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Doctors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School Psychology services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APSEA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Mental Health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OT/PT/SLP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Autism Support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8153400" y="1525584"/>
            <a:ext cx="925759" cy="19780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 rot="5400000">
            <a:off x="7652802" y="2099101"/>
            <a:ext cx="19780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MEETINGS WITH PARENTS,ADMIN.,SUPPORT STAFF, DSD, AND OTHER OUTSIDE AGENCIES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136850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DECE8C11CA0E4ABFFFEEE70AF48F5B" ma:contentTypeVersion="" ma:contentTypeDescription="Create a new document." ma:contentTypeScope="" ma:versionID="1c768100ad1874629044a8de1c86086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087f67eda00c539007612ec919253f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CF66A93-8F7B-4881-9F3A-B44EB7E36565}"/>
</file>

<file path=customXml/itemProps2.xml><?xml version="1.0" encoding="utf-8"?>
<ds:datastoreItem xmlns:ds="http://schemas.openxmlformats.org/officeDocument/2006/customXml" ds:itemID="{CAA3D779-BCB8-498D-9F91-E3B9FAFCE974}"/>
</file>

<file path=customXml/itemProps3.xml><?xml version="1.0" encoding="utf-8"?>
<ds:datastoreItem xmlns:ds="http://schemas.openxmlformats.org/officeDocument/2006/customXml" ds:itemID="{91CDBCBB-26AF-4283-AC4C-483D4E2EB848}"/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197</Words>
  <Application>Microsoft Office PowerPoint</Application>
  <PresentationFormat>On-screen Show (4:3)</PresentationFormat>
  <Paragraphs>55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kathy.young</dc:creator>
  <cp:lastModifiedBy>Doiron, Michelle L. (ASD-S)</cp:lastModifiedBy>
  <cp:revision>21</cp:revision>
  <cp:lastPrinted>2014-01-29T14:54:28Z</cp:lastPrinted>
  <dcterms:created xsi:type="dcterms:W3CDTF">2012-10-11T16:27:33Z</dcterms:created>
  <dcterms:modified xsi:type="dcterms:W3CDTF">2014-01-29T14:55:37Z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0x0101009DDECE8C11CA0E4ABFFFEEE70AF48F5B</vt:lpwstr>
  </property>
</Properties>
</file>