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601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0070C0"/>
                </a:solidFill>
              </a:rPr>
              <a:t>CAFE™</a:t>
            </a:r>
            <a:br>
              <a:rPr lang="en-US" sz="6600" dirty="0" smtClean="0">
                <a:solidFill>
                  <a:srgbClr val="0070C0"/>
                </a:solidFill>
              </a:rPr>
            </a:br>
            <a:r>
              <a:rPr lang="en-US" sz="2200" dirty="0" smtClean="0">
                <a:solidFill>
                  <a:srgbClr val="0070C0"/>
                </a:solidFill>
              </a:rPr>
              <a:t>(Strategies for Comprehension, Accuracy, </a:t>
            </a:r>
            <a:r>
              <a:rPr lang="en-US" sz="2200" dirty="0" smtClean="0">
                <a:solidFill>
                  <a:srgbClr val="FF0000"/>
                </a:solidFill>
              </a:rPr>
              <a:t>Fluency</a:t>
            </a:r>
            <a:r>
              <a:rPr lang="en-US" sz="2200" dirty="0" smtClean="0">
                <a:solidFill>
                  <a:srgbClr val="0070C0"/>
                </a:solidFill>
              </a:rPr>
              <a:t>, and Expanding Vocabulary)</a:t>
            </a:r>
            <a:endParaRPr lang="en-CA" sz="2200" dirty="0">
              <a:solidFill>
                <a:srgbClr val="0070C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0328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Emergent Readers: “I know letters, sounds, and words.”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514599"/>
            <a:ext cx="4040188" cy="3611563"/>
          </a:xfrm>
        </p:spPr>
        <p:txBody>
          <a:bodyPr/>
          <a:lstStyle/>
          <a:p>
            <a:r>
              <a:rPr lang="en-CA" dirty="0" smtClean="0">
                <a:solidFill>
                  <a:srgbClr val="00B050"/>
                </a:solidFill>
              </a:rPr>
              <a:t>Recognize uppercase letters</a:t>
            </a:r>
          </a:p>
          <a:p>
            <a:r>
              <a:rPr lang="en-CA" dirty="0" smtClean="0"/>
              <a:t>Recognize lowercase letters</a:t>
            </a:r>
          </a:p>
          <a:p>
            <a:r>
              <a:rPr lang="en-CA" dirty="0" smtClean="0"/>
              <a:t>Recognize sight words</a:t>
            </a:r>
            <a:r>
              <a:rPr lang="en-CA" b="1" dirty="0" smtClean="0"/>
              <a:t> </a:t>
            </a:r>
            <a:endParaRPr lang="en-C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27087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Transitional Readers: “ I use all my skills to read.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611562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rgbClr val="00B050"/>
                </a:solidFill>
              </a:rPr>
              <a:t>Be a voracious reader!</a:t>
            </a:r>
          </a:p>
          <a:p>
            <a:r>
              <a:rPr lang="en-US" dirty="0" smtClean="0"/>
              <a:t>Know many words by heart</a:t>
            </a:r>
          </a:p>
          <a:p>
            <a:r>
              <a:rPr lang="en-CA" dirty="0" smtClean="0"/>
              <a:t>Read smoothly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Read with expression and pacing</a:t>
            </a:r>
          </a:p>
          <a:p>
            <a:r>
              <a:rPr lang="en-CA" dirty="0" smtClean="0"/>
              <a:t>Practice and read again</a:t>
            </a:r>
          </a:p>
          <a:p>
            <a:r>
              <a:rPr lang="en-CA" dirty="0" smtClean="0"/>
              <a:t>Read good-fit books</a:t>
            </a:r>
            <a:endParaRPr lang="en-CA" dirty="0"/>
          </a:p>
        </p:txBody>
      </p:sp>
      <p:pic>
        <p:nvPicPr>
          <p:cNvPr id="4099" name="Picture 3" descr="C:\Users\kathleen.doiron\AppData\Local\Microsoft\Windows\Temporary Internet Files\Content.IE5\J9QPBJU2\MC9000897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4145" y="1905000"/>
            <a:ext cx="1279855" cy="904037"/>
          </a:xfrm>
          <a:prstGeom prst="rect">
            <a:avLst/>
          </a:prstGeom>
          <a:noFill/>
        </p:spPr>
      </p:pic>
      <p:pic>
        <p:nvPicPr>
          <p:cNvPr id="4100" name="Picture 4" descr="C:\Users\kathleen.doiron\AppData\Local\Microsoft\Windows\Temporary Internet Files\Content.IE5\TSLUI5M7\MC9004356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3810000"/>
            <a:ext cx="685800" cy="990600"/>
          </a:xfrm>
          <a:prstGeom prst="rect">
            <a:avLst/>
          </a:prstGeom>
          <a:noFill/>
        </p:spPr>
      </p:pic>
      <p:pic>
        <p:nvPicPr>
          <p:cNvPr id="4102" name="Picture 6" descr="C:\Users\kathleen.doiron\AppData\Local\Microsoft\Windows\Temporary Internet Files\Content.IE5\TSLUI5M7\MC9000142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733800"/>
            <a:ext cx="880567" cy="1046074"/>
          </a:xfrm>
          <a:prstGeom prst="rect">
            <a:avLst/>
          </a:prstGeom>
          <a:noFill/>
        </p:spPr>
      </p:pic>
      <p:pic>
        <p:nvPicPr>
          <p:cNvPr id="4103" name="Picture 7" descr="C:\Users\kathleen.doiron\AppData\Local\Microsoft\Windows\Temporary Internet Files\Content.IE5\TSLUI5M7\MC90022663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267200"/>
            <a:ext cx="2064715" cy="1367028"/>
          </a:xfrm>
          <a:prstGeom prst="rect">
            <a:avLst/>
          </a:prstGeom>
          <a:noFill/>
        </p:spPr>
      </p:pic>
      <p:pic>
        <p:nvPicPr>
          <p:cNvPr id="4104" name="Picture 8" descr="C:\Users\kathleen.doiron\AppData\Local\Microsoft\Windows\Temporary Internet Files\Content.IE5\1TGUYH3P\MC90001429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5334000"/>
            <a:ext cx="880567" cy="10460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367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CAFE™
(Strategies for Comprehension, Accuracy, Fluency, and Expanding Vocabulary)</SlideDescription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28254AA0-55D4-4C66-AE2A-ADB648EF5A2C}"/>
</file>

<file path=customXml/itemProps2.xml><?xml version="1.0" encoding="utf-8"?>
<ds:datastoreItem xmlns:ds="http://schemas.openxmlformats.org/officeDocument/2006/customXml" ds:itemID="{BEABAFBE-8AE7-436E-942C-74A8D46A5A5D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60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CAFE™ (Strategies for Comprehension, Accuracy, Fluency, and Expanding Vocabulary)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>CAFE™_x000d_(Strategies for Comprehension, Accuracy, Fluency, and Expanding Vocabulary)</dc:description>
  <cp:lastModifiedBy>Bates</cp:lastModifiedBy>
  <cp:revision>24</cp:revision>
  <dcterms:created xsi:type="dcterms:W3CDTF">2011-11-19T13:43:53Z</dcterms:created>
  <dcterms:modified xsi:type="dcterms:W3CDTF">2012-01-24T18:05:33Z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>CAFE™_x000d_(Strategies for Comprehension, Accuracy, Fluency, and Expanding Vocabulary)</vt:lpwstr>
  </property>
  <property fmtid="{D5CDD505-2E9C-101B-9397-08002B2CF9AE}" pid="5" name="ContentTypeId">
    <vt:lpwstr>0x010100A22E315B1F3C42B49A0E90D2F9AB5AB100DA015BCBDED17F41A1420BD9E73570F8</vt:lpwstr>
  </property>
</Properties>
</file>