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EFFA-8916-CB4C-84C7-FB0FAC461053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9877F-3F43-F942-8C4F-FD9D689426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sd-s.schoolcashonline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3555" y="2358836"/>
            <a:ext cx="82287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chemeClr val="accent4"/>
                </a:solidFill>
                <a:latin typeface="Century Gothic"/>
                <a:cs typeface="Century Gothic"/>
              </a:rPr>
              <a:t>Kindergarten</a:t>
            </a:r>
            <a:br>
              <a:rPr lang="en-US" sz="4000" b="1" dirty="0">
                <a:solidFill>
                  <a:schemeClr val="accent4"/>
                </a:solidFill>
                <a:latin typeface="Century Gothic"/>
                <a:cs typeface="Century Gothic"/>
              </a:rPr>
            </a:br>
            <a:r>
              <a:rPr lang="en-US" sz="4000" b="1" dirty="0">
                <a:solidFill>
                  <a:schemeClr val="accent4"/>
                </a:solidFill>
                <a:latin typeface="Century Gothic"/>
                <a:cs typeface="Century Gothic"/>
              </a:rPr>
              <a:t>2020 - 2021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605" y="796260"/>
            <a:ext cx="82287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buNone/>
              <a:defRPr/>
            </a:pPr>
            <a:r>
              <a:rPr lang="en-US" sz="3200" b="1" dirty="0"/>
              <a:t>Experienced Based Learning</a:t>
            </a:r>
          </a:p>
          <a:p>
            <a:pPr marL="274320" indent="-274320" algn="ctr">
              <a:buNone/>
              <a:defRPr/>
            </a:pPr>
            <a:endParaRPr lang="en-US" sz="3200" b="1" dirty="0"/>
          </a:p>
          <a:p>
            <a:pPr marL="274320" indent="-274320" algn="ctr">
              <a:buNone/>
              <a:defRPr/>
            </a:pPr>
            <a:r>
              <a:rPr lang="en-US" sz="3200" b="1" dirty="0"/>
              <a:t>Learning</a:t>
            </a:r>
            <a:r>
              <a:rPr lang="en-US" sz="3200" dirty="0"/>
              <a:t> through </a:t>
            </a:r>
            <a:r>
              <a:rPr lang="en-US" sz="3200" b="1" dirty="0"/>
              <a:t>play</a:t>
            </a:r>
            <a:r>
              <a:rPr lang="en-US" sz="3200" dirty="0"/>
              <a:t> is a term used in education and psychology to describe how a child can learn to make sense of the world around them. Through </a:t>
            </a:r>
            <a:r>
              <a:rPr lang="en-US" sz="3200" b="1" dirty="0"/>
              <a:t>play</a:t>
            </a:r>
            <a:r>
              <a:rPr lang="en-US" sz="3200" dirty="0"/>
              <a:t> children can develop social and cognitive skills, mature emotionally, and gain the self-confidence required to engage in new experiences and environments.</a:t>
            </a:r>
          </a:p>
          <a:p>
            <a:pPr algn="ctr"/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3555" y="700335"/>
            <a:ext cx="822878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defRPr/>
            </a:pPr>
            <a:r>
              <a:rPr lang="en-US" sz="2400" b="1" dirty="0"/>
              <a:t>Daily Schedule</a:t>
            </a:r>
          </a:p>
          <a:p>
            <a:pPr marL="274320" indent="-274320" algn="ctr">
              <a:defRPr/>
            </a:pPr>
            <a:endParaRPr lang="en-US" sz="2400" dirty="0"/>
          </a:p>
          <a:p>
            <a:pPr marL="274320" indent="-274320">
              <a:defRPr/>
            </a:pPr>
            <a:r>
              <a:rPr lang="en-US" sz="2400" b="1" dirty="0"/>
              <a:t>     8:20-8:45 </a:t>
            </a:r>
            <a:r>
              <a:rPr lang="en-US" sz="2400" dirty="0"/>
              <a:t>– Students will enter the school, as the playground is not open in the early morning.</a:t>
            </a:r>
          </a:p>
          <a:p>
            <a:pPr marL="274320" indent="-274320">
              <a:defRPr/>
            </a:pPr>
            <a:r>
              <a:rPr lang="en-US" sz="2400" dirty="0"/>
              <a:t>           (There is </a:t>
            </a:r>
            <a:r>
              <a:rPr lang="en-US" sz="2400" b="1" dirty="0"/>
              <a:t>no supervision </a:t>
            </a:r>
            <a:r>
              <a:rPr lang="en-US" sz="2400" dirty="0"/>
              <a:t>until 8:20am.)</a:t>
            </a:r>
          </a:p>
          <a:p>
            <a:pPr marL="274320" indent="-274320">
              <a:defRPr/>
            </a:pPr>
            <a:r>
              <a:rPr lang="en-US" sz="2400" b="1" dirty="0"/>
              <a:t>8:45 </a:t>
            </a:r>
            <a:r>
              <a:rPr lang="en-US" sz="2400" dirty="0"/>
              <a:t>– </a:t>
            </a:r>
            <a:r>
              <a:rPr lang="en-US" sz="2400" dirty="0" err="1"/>
              <a:t>O’Canada</a:t>
            </a:r>
            <a:r>
              <a:rPr lang="en-US" sz="2400" dirty="0"/>
              <a:t> and Announcements</a:t>
            </a:r>
          </a:p>
          <a:p>
            <a:pPr marL="274320" indent="-274320">
              <a:defRPr/>
            </a:pPr>
            <a:r>
              <a:rPr lang="en-US" sz="2400" b="1" dirty="0"/>
              <a:t>8:50 – 10:20 </a:t>
            </a:r>
            <a:r>
              <a:rPr lang="en-US" sz="2400" dirty="0"/>
              <a:t>Classes begin, and attendance is taken</a:t>
            </a:r>
          </a:p>
          <a:p>
            <a:pPr marL="274320" indent="-274320">
              <a:defRPr/>
            </a:pPr>
            <a:r>
              <a:rPr lang="en-US" sz="2400" b="1" dirty="0"/>
              <a:t>10:20-10:35 </a:t>
            </a:r>
            <a:r>
              <a:rPr lang="en-US" sz="2400" dirty="0"/>
              <a:t>Recess</a:t>
            </a:r>
          </a:p>
          <a:p>
            <a:pPr marL="274320" indent="-274320">
              <a:defRPr/>
            </a:pPr>
            <a:r>
              <a:rPr lang="en-US" sz="2400" b="1" dirty="0"/>
              <a:t>10:40-12:10 </a:t>
            </a:r>
            <a:r>
              <a:rPr lang="en-US" sz="2400" dirty="0"/>
              <a:t>Classes</a:t>
            </a:r>
          </a:p>
          <a:p>
            <a:pPr marL="274320" indent="-274320">
              <a:defRPr/>
            </a:pPr>
            <a:r>
              <a:rPr lang="en-US" sz="2400" b="1" dirty="0"/>
              <a:t>12:10-12:55 </a:t>
            </a:r>
            <a:r>
              <a:rPr lang="en-US" sz="2400" dirty="0"/>
              <a:t>Students Eating Lunch and Play time</a:t>
            </a:r>
          </a:p>
          <a:p>
            <a:pPr marL="274320" indent="-274320">
              <a:defRPr/>
            </a:pPr>
            <a:r>
              <a:rPr lang="en-US" sz="2400" b="1" dirty="0"/>
              <a:t>1:00- 2:00 </a:t>
            </a:r>
            <a:r>
              <a:rPr lang="en-US" sz="2400" dirty="0"/>
              <a:t>Classes</a:t>
            </a:r>
          </a:p>
          <a:p>
            <a:pPr marL="274320" indent="-274320">
              <a:defRPr/>
            </a:pPr>
            <a:r>
              <a:rPr lang="en-US" sz="2400" b="1" dirty="0"/>
              <a:t>    2:05 </a:t>
            </a:r>
            <a:r>
              <a:rPr lang="en-US" sz="2400" dirty="0"/>
              <a:t>Dismissal (</a:t>
            </a:r>
            <a:r>
              <a:rPr lang="en-US" sz="2400" dirty="0" err="1"/>
              <a:t>Bussers</a:t>
            </a:r>
            <a:r>
              <a:rPr lang="en-US" sz="2400" dirty="0"/>
              <a:t> will go out the front door; Walkers        will leave through the back door. Please wait outside for        your child).</a:t>
            </a:r>
          </a:p>
          <a:p>
            <a:pPr algn="ctr"/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6817" y="1593264"/>
            <a:ext cx="822878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Phys. Ed </a:t>
            </a:r>
            <a:r>
              <a:rPr lang="en-US" sz="2800" dirty="0"/>
              <a:t>– 3 times per week. Students must have </a:t>
            </a:r>
            <a:r>
              <a:rPr lang="en-US" sz="2800" b="1" u="sng" dirty="0"/>
              <a:t>indoor sneakers</a:t>
            </a:r>
            <a:r>
              <a:rPr lang="en-US" sz="2800" dirty="0"/>
              <a:t> for the gym. This is to keep our gym floor cleaned for the others who use this space.</a:t>
            </a:r>
          </a:p>
          <a:p>
            <a:endParaRPr lang="en-US" sz="2800" dirty="0"/>
          </a:p>
          <a:p>
            <a:r>
              <a:rPr lang="en-US" sz="2800" b="1" dirty="0"/>
              <a:t>Music</a:t>
            </a:r>
            <a:r>
              <a:rPr lang="en-US" sz="2800" dirty="0"/>
              <a:t> – twice per week </a:t>
            </a:r>
          </a:p>
          <a:p>
            <a:endParaRPr lang="en-US" sz="2800" dirty="0"/>
          </a:p>
          <a:p>
            <a:r>
              <a:rPr lang="en-US" sz="2800" b="1" dirty="0"/>
              <a:t>Library</a:t>
            </a:r>
            <a:r>
              <a:rPr lang="en-US" sz="2800" dirty="0"/>
              <a:t> – The library is closed for the time being. However our Librarian Mrs. Steele will be visiting our classes with a mobile library.</a:t>
            </a:r>
            <a:endParaRPr lang="en-CA" sz="2800" dirty="0"/>
          </a:p>
          <a:p>
            <a:pPr algn="ctr"/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7923" y="829309"/>
            <a:ext cx="396815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Century Gothic"/>
                <a:cs typeface="Century Gothic"/>
              </a:rPr>
              <a:t>Phys. Ed and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3555" y="2358836"/>
            <a:ext cx="822878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/>
              <a:t>We are a cashless school, meaning you can pay for all school items online!</a:t>
            </a:r>
          </a:p>
          <a:p>
            <a:pPr>
              <a:buFont typeface="Arial"/>
              <a:buChar char="•"/>
            </a:pPr>
            <a:endParaRPr lang="en-US" sz="3200" dirty="0"/>
          </a:p>
          <a:p>
            <a:pPr>
              <a:buFont typeface="Arial"/>
              <a:buChar char="•"/>
            </a:pPr>
            <a:r>
              <a:rPr lang="en-US" sz="3200" dirty="0"/>
              <a:t>You can access this on our Forest Hills School website through this link </a:t>
            </a:r>
          </a:p>
          <a:p>
            <a:pPr>
              <a:buFont typeface="Arial"/>
              <a:buChar char="•"/>
            </a:pPr>
            <a:r>
              <a:rPr lang="en-US" sz="3200" dirty="0">
                <a:hlinkClick r:id="rId4"/>
              </a:rPr>
              <a:t>https://asd-s.schoolcashonline.com/</a:t>
            </a:r>
            <a:endParaRPr lang="en-US" sz="3200" dirty="0"/>
          </a:p>
          <a:p>
            <a:pPr>
              <a:buFont typeface="Arial"/>
              <a:buChar char="•"/>
            </a:pPr>
            <a:endParaRPr lang="en-US" sz="3200" dirty="0"/>
          </a:p>
          <a:p>
            <a:pPr>
              <a:buFont typeface="Arial"/>
              <a:buChar char="•"/>
            </a:pPr>
            <a:endParaRPr lang="en-US" sz="3200" dirty="0"/>
          </a:p>
          <a:p>
            <a:endParaRPr lang="en-US" sz="3200" dirty="0"/>
          </a:p>
          <a:p>
            <a:pPr algn="ctr"/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8703" y="880297"/>
            <a:ext cx="5459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>
                <a:solidFill>
                  <a:srgbClr val="8064A2"/>
                </a:solidFill>
              </a:rPr>
              <a:t>Cashless School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605" y="1969610"/>
            <a:ext cx="82287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3200" dirty="0"/>
              <a:t> Please make sure that all of your child’s belongings are labeled with their name or initials. This helps ensure they make it back home if they get misplaced.</a:t>
            </a:r>
          </a:p>
          <a:p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642926" y="880297"/>
            <a:ext cx="38581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8064A2"/>
                </a:solidFill>
              </a:rPr>
              <a:t>Personal Items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2022" y="1565721"/>
            <a:ext cx="822878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/>
              <a:t>On Mondays the Kindergarten teachers will send home a weekly newsletter detailing the concepts taught during the week.</a:t>
            </a:r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/>
              <a:t>The newsletter will also contain helpful activities to help support your child at home.</a:t>
            </a:r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/>
              <a:t>Please check your child’s Communication Baggie every evening and </a:t>
            </a:r>
            <a:r>
              <a:rPr lang="en-US" sz="2400" b="1" dirty="0"/>
              <a:t>return it every day to school</a:t>
            </a:r>
            <a:r>
              <a:rPr lang="en-US" sz="2400" dirty="0"/>
              <a:t>. </a:t>
            </a:r>
          </a:p>
          <a:p>
            <a:pPr>
              <a:buFont typeface="Arial"/>
              <a:buChar char="•"/>
            </a:pPr>
            <a:endParaRPr lang="en-US" sz="2400" dirty="0"/>
          </a:p>
          <a:p>
            <a:pPr>
              <a:buFont typeface="Arial"/>
              <a:buChar char="•"/>
            </a:pPr>
            <a:r>
              <a:rPr lang="en-US" sz="2400" dirty="0"/>
              <a:t>We will eventually start the “Read to Me” program and letter                  and sight word rings.  More information on these programs will come later.</a:t>
            </a:r>
          </a:p>
          <a:p>
            <a:pPr algn="ctr"/>
            <a:endParaRPr lang="en-US" sz="4000" b="1" dirty="0">
              <a:solidFill>
                <a:schemeClr val="tx2">
                  <a:lumMod val="7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0846" y="980945"/>
            <a:ext cx="202230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u="sng" dirty="0">
                <a:solidFill>
                  <a:srgbClr val="8064A2"/>
                </a:solidFill>
              </a:rPr>
              <a:t>Homework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3555" y="699730"/>
            <a:ext cx="8228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solidFill>
                  <a:srgbClr val="8064A2"/>
                </a:solidFill>
              </a:rPr>
              <a:t>Safe Arrival !</a:t>
            </a:r>
            <a:endParaRPr lang="en-US" sz="4000" b="1" u="sng" dirty="0">
              <a:solidFill>
                <a:srgbClr val="8064A2"/>
              </a:solidFill>
              <a:latin typeface="Century Gothic"/>
              <a:cs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8349" y="1422806"/>
            <a:ext cx="7772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900" dirty="0"/>
              <a:t> Attendance will be taken each day at 8:45.</a:t>
            </a:r>
          </a:p>
          <a:p>
            <a:pPr>
              <a:buFont typeface="Arial"/>
              <a:buChar char="•"/>
            </a:pPr>
            <a:endParaRPr lang="en-US" sz="1900" dirty="0"/>
          </a:p>
          <a:p>
            <a:pPr>
              <a:buFont typeface="Arial"/>
              <a:buChar char="•"/>
            </a:pPr>
            <a:r>
              <a:rPr lang="en-US" sz="1900" dirty="0"/>
              <a:t>If your child is sick or going to be late due to an appointment, please download and install the </a:t>
            </a:r>
            <a:r>
              <a:rPr lang="en-US" sz="1900" b="1" dirty="0" err="1"/>
              <a:t>SchoolMessenger</a:t>
            </a:r>
            <a:r>
              <a:rPr lang="en-US" sz="1900" b="1" dirty="0"/>
              <a:t> app</a:t>
            </a:r>
            <a:r>
              <a:rPr lang="en-US" sz="1900" dirty="0"/>
              <a:t> from the Apple App store or the Google Play Store (or from the links at https://go.schoolessenger.ca).</a:t>
            </a:r>
          </a:p>
          <a:p>
            <a:r>
              <a:rPr lang="en-US" sz="1900" dirty="0"/>
              <a:t> </a:t>
            </a:r>
          </a:p>
          <a:p>
            <a:pPr>
              <a:buFont typeface="Arial"/>
              <a:buChar char="•"/>
            </a:pPr>
            <a:r>
              <a:rPr lang="en-US" sz="1900" dirty="0"/>
              <a:t> A written excuse or a phone call to the school is required when your child is absent from school. Please send a dated excuse as soon as possible when your child’s return.</a:t>
            </a:r>
          </a:p>
          <a:p>
            <a:endParaRPr lang="en-US" sz="1900" dirty="0"/>
          </a:p>
          <a:p>
            <a:pPr>
              <a:buFont typeface="Arial"/>
              <a:buChar char="•"/>
            </a:pPr>
            <a:r>
              <a:rPr lang="en-US" sz="1900" dirty="0"/>
              <a:t>If your child is tardy, please accompany your child to the front door of the school and ring the buzzer, someone will come and meet your child at the door. </a:t>
            </a:r>
          </a:p>
          <a:p>
            <a:pPr>
              <a:buFont typeface="Arial"/>
              <a:buChar char="•"/>
            </a:pPr>
            <a:endParaRPr lang="en-US" sz="1900" dirty="0"/>
          </a:p>
          <a:p>
            <a:pPr>
              <a:buFont typeface="Arial"/>
              <a:buChar char="•"/>
            </a:pPr>
            <a:r>
              <a:rPr lang="en-US" sz="1900" dirty="0"/>
              <a:t> Side doors are locked at 8:45.  The main office door will be the only entry point.</a:t>
            </a:r>
            <a:endParaRPr lang="en-CA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rainbow chev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navy white fram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31" y="114609"/>
            <a:ext cx="8936141" cy="66624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3555" y="2358836"/>
            <a:ext cx="82287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chemeClr val="accent4"/>
                </a:solidFill>
                <a:latin typeface="Century Gothic"/>
                <a:cs typeface="Century Gothic"/>
              </a:rPr>
              <a:t>Kindergarten</a:t>
            </a:r>
            <a:br>
              <a:rPr lang="en-US" sz="4000" b="1" dirty="0">
                <a:solidFill>
                  <a:schemeClr val="accent4"/>
                </a:solidFill>
                <a:latin typeface="Century Gothic"/>
                <a:cs typeface="Century Gothic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Century Gothic"/>
                <a:cs typeface="Century Gothic"/>
              </a:rPr>
              <a:t>2020-2021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44B6FE8B28124E9973C6AC315332EF" ma:contentTypeVersion="" ma:contentTypeDescription="Create a new document." ma:contentTypeScope="" ma:versionID="fd1cf2fb88ee60b474c8b1c8d948d25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087f67eda00c539007612ec919253f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4F5279F-6777-4D25-8382-A37DD01AC630}"/>
</file>

<file path=customXml/itemProps2.xml><?xml version="1.0" encoding="utf-8"?>
<ds:datastoreItem xmlns:ds="http://schemas.openxmlformats.org/officeDocument/2006/customXml" ds:itemID="{396F424A-1B59-45AB-98D6-1EE87A5CB6E3}"/>
</file>

<file path=customXml/itemProps3.xml><?xml version="1.0" encoding="utf-8"?>
<ds:datastoreItem xmlns:ds="http://schemas.openxmlformats.org/officeDocument/2006/customXml" ds:itemID="{7B92C4B3-3F0D-41F2-B65A-8CD822F33E09}"/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519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O'Blenes</dc:creator>
  <cp:lastModifiedBy>Koumbias, Sacha (ASD-S)</cp:lastModifiedBy>
  <cp:revision>13</cp:revision>
  <dcterms:created xsi:type="dcterms:W3CDTF">2018-09-03T18:03:12Z</dcterms:created>
  <dcterms:modified xsi:type="dcterms:W3CDTF">2020-09-04T00:05:39Z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0x0101006144B6FE8B28124E9973C6AC315332EF</vt:lpwstr>
  </property>
</Properties>
</file>