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7" r:id="rId5"/>
    <p:sldId id="258" r:id="rId6"/>
    <p:sldId id="259" r:id="rId7"/>
    <p:sldId id="260" r:id="rId8"/>
    <p:sldId id="263"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19" autoAdjust="0"/>
    <p:restoredTop sz="94660"/>
  </p:normalViewPr>
  <p:slideViewPr>
    <p:cSldViewPr snapToGrid="0">
      <p:cViewPr varScale="1">
        <p:scale>
          <a:sx n="55" d="100"/>
          <a:sy n="55" d="100"/>
        </p:scale>
        <p:origin x="53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D15FCE-B41F-47F1-A573-2103B696AB5B}"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9BA10-E4C5-483C-BB48-F914A846429E}" type="slidenum">
              <a:rPr lang="en-US" smtClean="0"/>
              <a:t>‹#›</a:t>
            </a:fld>
            <a:endParaRPr lang="en-US"/>
          </a:p>
        </p:txBody>
      </p:sp>
    </p:spTree>
    <p:extLst>
      <p:ext uri="{BB962C8B-B14F-4D97-AF65-F5344CB8AC3E}">
        <p14:creationId xmlns:p14="http://schemas.microsoft.com/office/powerpoint/2010/main" val="762949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D15FCE-B41F-47F1-A573-2103B696AB5B}"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9BA10-E4C5-483C-BB48-F914A846429E}" type="slidenum">
              <a:rPr lang="en-US" smtClean="0"/>
              <a:t>‹#›</a:t>
            </a:fld>
            <a:endParaRPr lang="en-US"/>
          </a:p>
        </p:txBody>
      </p:sp>
    </p:spTree>
    <p:extLst>
      <p:ext uri="{BB962C8B-B14F-4D97-AF65-F5344CB8AC3E}">
        <p14:creationId xmlns:p14="http://schemas.microsoft.com/office/powerpoint/2010/main" val="1329196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D15FCE-B41F-47F1-A573-2103B696AB5B}"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9BA10-E4C5-483C-BB48-F914A846429E}" type="slidenum">
              <a:rPr lang="en-US" smtClean="0"/>
              <a:t>‹#›</a:t>
            </a:fld>
            <a:endParaRPr lang="en-US"/>
          </a:p>
        </p:txBody>
      </p:sp>
    </p:spTree>
    <p:extLst>
      <p:ext uri="{BB962C8B-B14F-4D97-AF65-F5344CB8AC3E}">
        <p14:creationId xmlns:p14="http://schemas.microsoft.com/office/powerpoint/2010/main" val="2029644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D15FCE-B41F-47F1-A573-2103B696AB5B}"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9BA10-E4C5-483C-BB48-F914A846429E}" type="slidenum">
              <a:rPr lang="en-US" smtClean="0"/>
              <a:t>‹#›</a:t>
            </a:fld>
            <a:endParaRPr lang="en-US"/>
          </a:p>
        </p:txBody>
      </p:sp>
    </p:spTree>
    <p:extLst>
      <p:ext uri="{BB962C8B-B14F-4D97-AF65-F5344CB8AC3E}">
        <p14:creationId xmlns:p14="http://schemas.microsoft.com/office/powerpoint/2010/main" val="4233033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D15FCE-B41F-47F1-A573-2103B696AB5B}"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9BA10-E4C5-483C-BB48-F914A846429E}" type="slidenum">
              <a:rPr lang="en-US" smtClean="0"/>
              <a:t>‹#›</a:t>
            </a:fld>
            <a:endParaRPr lang="en-US"/>
          </a:p>
        </p:txBody>
      </p:sp>
    </p:spTree>
    <p:extLst>
      <p:ext uri="{BB962C8B-B14F-4D97-AF65-F5344CB8AC3E}">
        <p14:creationId xmlns:p14="http://schemas.microsoft.com/office/powerpoint/2010/main" val="4076318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D15FCE-B41F-47F1-A573-2103B696AB5B}" type="datetimeFigureOut">
              <a:rPr lang="en-US" smtClean="0"/>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9BA10-E4C5-483C-BB48-F914A846429E}" type="slidenum">
              <a:rPr lang="en-US" smtClean="0"/>
              <a:t>‹#›</a:t>
            </a:fld>
            <a:endParaRPr lang="en-US"/>
          </a:p>
        </p:txBody>
      </p:sp>
    </p:spTree>
    <p:extLst>
      <p:ext uri="{BB962C8B-B14F-4D97-AF65-F5344CB8AC3E}">
        <p14:creationId xmlns:p14="http://schemas.microsoft.com/office/powerpoint/2010/main" val="2561886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D15FCE-B41F-47F1-A573-2103B696AB5B}" type="datetimeFigureOut">
              <a:rPr lang="en-US" smtClean="0"/>
              <a:t>11/19/2017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39BA10-E4C5-483C-BB48-F914A846429E}" type="slidenum">
              <a:rPr lang="en-US" smtClean="0"/>
              <a:t>‹#›</a:t>
            </a:fld>
            <a:endParaRPr lang="en-US"/>
          </a:p>
        </p:txBody>
      </p:sp>
    </p:spTree>
    <p:extLst>
      <p:ext uri="{BB962C8B-B14F-4D97-AF65-F5344CB8AC3E}">
        <p14:creationId xmlns:p14="http://schemas.microsoft.com/office/powerpoint/2010/main" val="3768762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D15FCE-B41F-47F1-A573-2103B696AB5B}" type="datetimeFigureOut">
              <a:rPr lang="en-US" smtClean="0"/>
              <a:t>11/19/2017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39BA10-E4C5-483C-BB48-F914A846429E}" type="slidenum">
              <a:rPr lang="en-US" smtClean="0"/>
              <a:t>‹#›</a:t>
            </a:fld>
            <a:endParaRPr lang="en-US"/>
          </a:p>
        </p:txBody>
      </p:sp>
    </p:spTree>
    <p:extLst>
      <p:ext uri="{BB962C8B-B14F-4D97-AF65-F5344CB8AC3E}">
        <p14:creationId xmlns:p14="http://schemas.microsoft.com/office/powerpoint/2010/main" val="2055582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D15FCE-B41F-47F1-A573-2103B696AB5B}" type="datetimeFigureOut">
              <a:rPr lang="en-US" smtClean="0"/>
              <a:t>11/19/2017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39BA10-E4C5-483C-BB48-F914A846429E}" type="slidenum">
              <a:rPr lang="en-US" smtClean="0"/>
              <a:t>‹#›</a:t>
            </a:fld>
            <a:endParaRPr lang="en-US"/>
          </a:p>
        </p:txBody>
      </p:sp>
    </p:spTree>
    <p:extLst>
      <p:ext uri="{BB962C8B-B14F-4D97-AF65-F5344CB8AC3E}">
        <p14:creationId xmlns:p14="http://schemas.microsoft.com/office/powerpoint/2010/main" val="2626337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D15FCE-B41F-47F1-A573-2103B696AB5B}" type="datetimeFigureOut">
              <a:rPr lang="en-US" smtClean="0"/>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9BA10-E4C5-483C-BB48-F914A846429E}" type="slidenum">
              <a:rPr lang="en-US" smtClean="0"/>
              <a:t>‹#›</a:t>
            </a:fld>
            <a:endParaRPr lang="en-US"/>
          </a:p>
        </p:txBody>
      </p:sp>
    </p:spTree>
    <p:extLst>
      <p:ext uri="{BB962C8B-B14F-4D97-AF65-F5344CB8AC3E}">
        <p14:creationId xmlns:p14="http://schemas.microsoft.com/office/powerpoint/2010/main" val="986018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D15FCE-B41F-47F1-A573-2103B696AB5B}" type="datetimeFigureOut">
              <a:rPr lang="en-US" smtClean="0"/>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9BA10-E4C5-483C-BB48-F914A846429E}" type="slidenum">
              <a:rPr lang="en-US" smtClean="0"/>
              <a:t>‹#›</a:t>
            </a:fld>
            <a:endParaRPr lang="en-US"/>
          </a:p>
        </p:txBody>
      </p:sp>
    </p:spTree>
    <p:extLst>
      <p:ext uri="{BB962C8B-B14F-4D97-AF65-F5344CB8AC3E}">
        <p14:creationId xmlns:p14="http://schemas.microsoft.com/office/powerpoint/2010/main" val="504465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D15FCE-B41F-47F1-A573-2103B696AB5B}" type="datetimeFigureOut">
              <a:rPr lang="en-US" smtClean="0"/>
              <a:t>11/19/2017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39BA10-E4C5-483C-BB48-F914A846429E}" type="slidenum">
              <a:rPr lang="en-US" smtClean="0"/>
              <a:t>‹#›</a:t>
            </a:fld>
            <a:endParaRPr lang="en-US"/>
          </a:p>
        </p:txBody>
      </p:sp>
    </p:spTree>
    <p:extLst>
      <p:ext uri="{BB962C8B-B14F-4D97-AF65-F5344CB8AC3E}">
        <p14:creationId xmlns:p14="http://schemas.microsoft.com/office/powerpoint/2010/main" val="3445474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63471" y="188258"/>
            <a:ext cx="8485094" cy="4262717"/>
          </a:xfrm>
        </p:spPr>
        <p:txBody>
          <a:bodyPr>
            <a:normAutofit fontScale="77500" lnSpcReduction="20000"/>
          </a:bodyPr>
          <a:lstStyle/>
          <a:p>
            <a:pPr marL="0" marR="0" indent="0">
              <a:lnSpc>
                <a:spcPct val="107000"/>
              </a:lnSpc>
              <a:spcBef>
                <a:spcPts val="0"/>
              </a:spcBef>
              <a:spcAft>
                <a:spcPts val="0"/>
              </a:spcAft>
              <a:buNone/>
            </a:pPr>
            <a:r>
              <a:rPr lang="en-US" sz="4400" b="1" u="sng" dirty="0" smtClean="0">
                <a:solidFill>
                  <a:schemeClr val="bg1"/>
                </a:solidFill>
                <a:effectLst/>
                <a:latin typeface="Arial" panose="020B0604020202020204" pitchFamily="34" charset="0"/>
                <a:ea typeface="Arial" panose="020B0604020202020204" pitchFamily="34" charset="0"/>
              </a:rPr>
              <a:t>Background on Provincial Report Cards </a:t>
            </a:r>
          </a:p>
          <a:p>
            <a:pPr marL="0" marR="0" indent="0">
              <a:lnSpc>
                <a:spcPct val="107000"/>
              </a:lnSpc>
              <a:spcBef>
                <a:spcPts val="0"/>
              </a:spcBef>
              <a:spcAft>
                <a:spcPts val="0"/>
              </a:spcAft>
              <a:buNone/>
            </a:pPr>
            <a:endParaRPr lang="en-US" sz="4400" b="1" u="sng" dirty="0" smtClean="0">
              <a:solidFill>
                <a:srgbClr val="365F91"/>
              </a:solidFill>
              <a:effectLst/>
              <a:latin typeface="Arial" panose="020B0604020202020204" pitchFamily="34" charset="0"/>
              <a:ea typeface="Arial" panose="020B0604020202020204" pitchFamily="34" charset="0"/>
            </a:endParaRPr>
          </a:p>
          <a:p>
            <a:pPr marL="100330" marR="7620" indent="0" algn="just">
              <a:lnSpc>
                <a:spcPct val="112000"/>
              </a:lnSpc>
              <a:spcBef>
                <a:spcPts val="0"/>
              </a:spcBef>
              <a:spcAft>
                <a:spcPts val="20"/>
              </a:spcAft>
              <a:buNone/>
            </a:pPr>
            <a:r>
              <a:rPr lang="en-US" dirty="0" smtClean="0">
                <a:solidFill>
                  <a:srgbClr val="000000"/>
                </a:solidFill>
                <a:effectLst/>
                <a:latin typeface="Arial" panose="020B0604020202020204" pitchFamily="34" charset="0"/>
                <a:ea typeface="Arial" panose="020B0604020202020204" pitchFamily="34" charset="0"/>
              </a:rPr>
              <a:t>In 2013, a collaborative decision was made to study and review reporting practices on student learning K-8. The New Brunswick Teachers’ Association (NBTA), school districts and the Curriculum Branch of the Department of Education and Early Childhood Development all saw the need for change and worked together to review research, reporting practices in other jurisdictions and to consult with educators, students and </a:t>
            </a:r>
            <a:r>
              <a:rPr lang="en-US" u="sng" dirty="0" smtClean="0">
                <a:solidFill>
                  <a:srgbClr val="000000"/>
                </a:solidFill>
                <a:effectLst/>
                <a:latin typeface="Arial" panose="020B0604020202020204" pitchFamily="34" charset="0"/>
                <a:ea typeface="Arial" panose="020B0604020202020204" pitchFamily="34" charset="0"/>
              </a:rPr>
              <a:t>parents</a:t>
            </a:r>
            <a:r>
              <a:rPr lang="en-US" dirty="0" smtClean="0">
                <a:solidFill>
                  <a:srgbClr val="000000"/>
                </a:solidFill>
                <a:effectLst/>
                <a:latin typeface="Arial" panose="020B0604020202020204" pitchFamily="34" charset="0"/>
                <a:ea typeface="Arial" panose="020B0604020202020204" pitchFamily="34" charset="0"/>
              </a:rPr>
              <a:t> to create proposed recommendations.   </a:t>
            </a:r>
          </a:p>
          <a:p>
            <a:pPr marL="100330" marR="7620" indent="0">
              <a:lnSpc>
                <a:spcPct val="112000"/>
              </a:lnSpc>
              <a:spcBef>
                <a:spcPts val="0"/>
              </a:spcBef>
              <a:spcAft>
                <a:spcPts val="20"/>
              </a:spcAft>
              <a:buNone/>
            </a:pPr>
            <a:endParaRPr lang="en-US" dirty="0">
              <a:solidFill>
                <a:srgbClr val="000000"/>
              </a:solidFill>
              <a:latin typeface="Arial" panose="020B0604020202020204" pitchFamily="34" charset="0"/>
              <a:ea typeface="Arial" panose="020B0604020202020204" pitchFamily="34" charset="0"/>
            </a:endParaRPr>
          </a:p>
          <a:p>
            <a:pPr marL="0" indent="0">
              <a:buNone/>
            </a:pPr>
            <a:endParaRPr lang="en-US" dirty="0"/>
          </a:p>
        </p:txBody>
      </p:sp>
      <p:pic>
        <p:nvPicPr>
          <p:cNvPr id="7" name="Picture 6"/>
          <p:cNvPicPr>
            <a:picLocks noChangeAspect="1"/>
          </p:cNvPicPr>
          <p:nvPr/>
        </p:nvPicPr>
        <p:blipFill>
          <a:blip r:embed="rId2"/>
          <a:stretch>
            <a:fillRect/>
          </a:stretch>
        </p:blipFill>
        <p:spPr>
          <a:xfrm>
            <a:off x="234669" y="188258"/>
            <a:ext cx="3207777" cy="4061011"/>
          </a:xfrm>
          <a:prstGeom prst="rect">
            <a:avLst/>
          </a:prstGeom>
        </p:spPr>
      </p:pic>
      <p:sp>
        <p:nvSpPr>
          <p:cNvPr id="8" name="TextBox 7"/>
          <p:cNvSpPr txBox="1"/>
          <p:nvPr/>
        </p:nvSpPr>
        <p:spPr>
          <a:xfrm>
            <a:off x="389965" y="4652682"/>
            <a:ext cx="11658600" cy="1867563"/>
          </a:xfrm>
          <a:prstGeom prst="rect">
            <a:avLst/>
          </a:prstGeom>
          <a:noFill/>
        </p:spPr>
        <p:txBody>
          <a:bodyPr wrap="square" rtlCol="0">
            <a:spAutoFit/>
          </a:bodyPr>
          <a:lstStyle/>
          <a:p>
            <a:pPr marL="100330" marR="7620" indent="0">
              <a:lnSpc>
                <a:spcPct val="112000"/>
              </a:lnSpc>
              <a:spcBef>
                <a:spcPts val="0"/>
              </a:spcBef>
              <a:spcAft>
                <a:spcPts val="20"/>
              </a:spcAft>
              <a:buNone/>
            </a:pPr>
            <a:r>
              <a:rPr lang="en-US" sz="2800" b="1" dirty="0" smtClean="0">
                <a:solidFill>
                  <a:schemeClr val="bg1"/>
                </a:solidFill>
                <a:effectLst/>
                <a:latin typeface="Arial" panose="020B0604020202020204" pitchFamily="34" charset="0"/>
                <a:ea typeface="Arial" panose="020B0604020202020204" pitchFamily="34" charset="0"/>
              </a:rPr>
              <a:t>The ultimate goal of the review of the reporting process was to:  </a:t>
            </a:r>
          </a:p>
          <a:p>
            <a:pPr marR="7620" lvl="0" fontAlgn="base">
              <a:lnSpc>
                <a:spcPct val="112000"/>
              </a:lnSpc>
              <a:spcAft>
                <a:spcPts val="20"/>
              </a:spcAft>
              <a:buClr>
                <a:srgbClr val="000000"/>
              </a:buClr>
              <a:buSzPts val="1100"/>
            </a:pPr>
            <a:r>
              <a:rPr lang="en-US" u="none" strike="noStrike" dirty="0" smtClean="0">
                <a:solidFill>
                  <a:schemeClr val="bg1"/>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a:t>
            </a:r>
            <a:r>
              <a:rPr lang="en-US" sz="2400" u="none" strike="noStrike" dirty="0" smtClean="0">
                <a:solidFill>
                  <a:schemeClr val="bg1"/>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improve accuracy and consistency in reporting, </a:t>
            </a:r>
          </a:p>
          <a:p>
            <a:pPr marR="7620" lvl="0" fontAlgn="base">
              <a:lnSpc>
                <a:spcPct val="112000"/>
              </a:lnSpc>
              <a:spcAft>
                <a:spcPts val="20"/>
              </a:spcAft>
              <a:buClr>
                <a:srgbClr val="000000"/>
              </a:buClr>
              <a:buSzPts val="1100"/>
            </a:pPr>
            <a:r>
              <a:rPr lang="en-US" sz="2400" u="none" strike="noStrike" dirty="0" smtClean="0">
                <a:solidFill>
                  <a:schemeClr val="bg1"/>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 increase alignment with provincial curricular learning outcomes, and </a:t>
            </a:r>
          </a:p>
          <a:p>
            <a:pPr marR="7620" lvl="0" fontAlgn="base">
              <a:lnSpc>
                <a:spcPct val="112000"/>
              </a:lnSpc>
              <a:spcAft>
                <a:spcPts val="20"/>
              </a:spcAft>
              <a:buClr>
                <a:srgbClr val="000000"/>
              </a:buClr>
              <a:buSzPts val="1100"/>
            </a:pPr>
            <a:r>
              <a:rPr lang="en-US" sz="2400" dirty="0" smtClean="0">
                <a:solidFill>
                  <a:schemeClr val="bg1"/>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  </a:t>
            </a:r>
            <a:r>
              <a:rPr lang="en-US" sz="2400" u="none" strike="noStrike" dirty="0" smtClean="0">
                <a:solidFill>
                  <a:schemeClr val="bg1"/>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provide clearer descriptions about what students know and are able to do.  </a:t>
            </a:r>
          </a:p>
        </p:txBody>
      </p:sp>
    </p:spTree>
    <p:extLst>
      <p:ext uri="{BB962C8B-B14F-4D97-AF65-F5344CB8AC3E}">
        <p14:creationId xmlns:p14="http://schemas.microsoft.com/office/powerpoint/2010/main" val="2659836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67335" y="163420"/>
            <a:ext cx="10515600" cy="1325563"/>
          </a:xfrm>
        </p:spPr>
        <p:txBody>
          <a:bodyPr>
            <a:normAutofit/>
          </a:bodyPr>
          <a:lstStyle/>
          <a:p>
            <a:pPr marL="6350" lvl="0" indent="-6350" algn="ctr">
              <a:lnSpc>
                <a:spcPct val="106000"/>
              </a:lnSpc>
              <a:spcBef>
                <a:spcPts val="0"/>
              </a:spcBef>
              <a:spcAft>
                <a:spcPts val="15"/>
              </a:spcAft>
            </a:pPr>
            <a:r>
              <a:rPr kumimoji="0" lang="en-US" sz="3200" b="1" i="0" u="sng" strike="noStrike" kern="0" cap="none" spc="0" normalizeH="0" baseline="0" noProof="0" dirty="0" smtClean="0">
                <a:ln>
                  <a:noFill/>
                </a:ln>
                <a:solidFill>
                  <a:schemeClr val="bg1"/>
                </a:solidFill>
                <a:effectLst/>
                <a:uLnTx/>
                <a:uFillTx/>
                <a:latin typeface="Arial" panose="020B0604020202020204" pitchFamily="34" charset="0"/>
                <a:ea typeface="Arial" panose="020B0604020202020204" pitchFamily="34" charset="0"/>
                <a:cs typeface="+mn-cs"/>
              </a:rPr>
              <a:t>Assessment and Evaluation Practices </a:t>
            </a:r>
            <a:r>
              <a:rPr kumimoji="0" lang="en-US" sz="3200" b="1" i="0" u="none" strike="noStrike" kern="0" cap="none" spc="0" normalizeH="0" baseline="0" noProof="0" dirty="0" smtClean="0">
                <a:ln>
                  <a:noFill/>
                </a:ln>
                <a:solidFill>
                  <a:schemeClr val="bg1"/>
                </a:solidFill>
                <a:effectLst/>
                <a:uLnTx/>
                <a:uFillTx/>
                <a:latin typeface="Arial" panose="020B0604020202020204" pitchFamily="34" charset="0"/>
                <a:ea typeface="Arial" panose="020B0604020202020204" pitchFamily="34" charset="0"/>
                <a:cs typeface="+mn-cs"/>
              </a:rPr>
              <a:t/>
            </a:r>
            <a:br>
              <a:rPr kumimoji="0" lang="en-US" sz="3200" b="1" i="0" u="none" strike="noStrike" kern="0" cap="none" spc="0" normalizeH="0" baseline="0" noProof="0" dirty="0" smtClean="0">
                <a:ln>
                  <a:noFill/>
                </a:ln>
                <a:solidFill>
                  <a:schemeClr val="bg1"/>
                </a:solidFill>
                <a:effectLst/>
                <a:uLnTx/>
                <a:uFillTx/>
                <a:latin typeface="Arial" panose="020B0604020202020204" pitchFamily="34" charset="0"/>
                <a:ea typeface="Arial" panose="020B0604020202020204" pitchFamily="34" charset="0"/>
                <a:cs typeface="+mn-cs"/>
              </a:rPr>
            </a:br>
            <a:endParaRPr lang="en-US" sz="3200" dirty="0">
              <a:solidFill>
                <a:schemeClr val="bg1"/>
              </a:solidFill>
            </a:endParaRPr>
          </a:p>
        </p:txBody>
      </p:sp>
      <p:sp>
        <p:nvSpPr>
          <p:cNvPr id="6" name="Content Placeholder 5"/>
          <p:cNvSpPr>
            <a:spLocks noGrp="1"/>
          </p:cNvSpPr>
          <p:nvPr>
            <p:ph idx="1"/>
          </p:nvPr>
        </p:nvSpPr>
        <p:spPr>
          <a:xfrm>
            <a:off x="188259" y="1116106"/>
            <a:ext cx="11873753" cy="5580529"/>
          </a:xfrm>
        </p:spPr>
        <p:txBody>
          <a:bodyPr>
            <a:normAutofit fontScale="55000" lnSpcReduction="20000"/>
          </a:bodyPr>
          <a:lstStyle/>
          <a:p>
            <a:pPr marL="100330" marR="7620" indent="0" algn="just">
              <a:lnSpc>
                <a:spcPct val="112000"/>
              </a:lnSpc>
              <a:spcBef>
                <a:spcPts val="0"/>
              </a:spcBef>
              <a:spcAft>
                <a:spcPts val="20"/>
              </a:spcAft>
              <a:buNone/>
            </a:pPr>
            <a:r>
              <a:rPr lang="en-US" sz="3400" dirty="0" smtClean="0">
                <a:solidFill>
                  <a:srgbClr val="000000"/>
                </a:solidFill>
                <a:effectLst/>
                <a:latin typeface="Arial" panose="020B0604020202020204" pitchFamily="34" charset="0"/>
                <a:ea typeface="Arial" panose="020B0604020202020204" pitchFamily="34" charset="0"/>
              </a:rPr>
              <a:t>Assessment and evaluation are critical to the teaching and learning process. By collecting and examining evidence of students’ learning on an ongoing basis, educators are able to make informed decisions about instruction to support improved student learning. They are well positioned to personalize instruction and maximize learning for all students as they compare the various forms of evidence with the learning outcomes or goals that students are expected to achieve. These actions and decisions directly support </a:t>
            </a:r>
            <a:r>
              <a:rPr lang="en-US" sz="3400" b="1" u="sng" dirty="0" smtClean="0">
                <a:solidFill>
                  <a:srgbClr val="000000"/>
                </a:solidFill>
                <a:effectLst/>
                <a:latin typeface="Arial" panose="020B0604020202020204" pitchFamily="34" charset="0"/>
                <a:ea typeface="Arial" panose="020B0604020202020204" pitchFamily="34" charset="0"/>
              </a:rPr>
              <a:t>New Brunswick’s vision</a:t>
            </a:r>
            <a:r>
              <a:rPr lang="en-US" sz="3400" u="sng" dirty="0" smtClean="0">
                <a:solidFill>
                  <a:srgbClr val="000000"/>
                </a:solidFill>
                <a:effectLst/>
                <a:latin typeface="Arial" panose="020B0604020202020204" pitchFamily="34" charset="0"/>
                <a:ea typeface="Arial" panose="020B0604020202020204" pitchFamily="34" charset="0"/>
              </a:rPr>
              <a:t>:  </a:t>
            </a:r>
            <a:r>
              <a:rPr lang="en-US" sz="3400" i="1" u="sng" dirty="0" smtClean="0">
                <a:solidFill>
                  <a:srgbClr val="000000"/>
                </a:solidFill>
                <a:effectLst/>
                <a:latin typeface="Arial" panose="020B0604020202020204" pitchFamily="34" charset="0"/>
                <a:ea typeface="Arial" panose="020B0604020202020204" pitchFamily="34" charset="0"/>
              </a:rPr>
              <a:t>Working together, in inclusive learning environments, to support each child and student in reaching their full </a:t>
            </a:r>
            <a:r>
              <a:rPr lang="en-US" sz="3400" i="1" dirty="0" smtClean="0">
                <a:solidFill>
                  <a:srgbClr val="000000"/>
                </a:solidFill>
                <a:effectLst/>
                <a:latin typeface="Arial" panose="020B0604020202020204" pitchFamily="34" charset="0"/>
                <a:ea typeface="Arial" panose="020B0604020202020204" pitchFamily="34" charset="0"/>
              </a:rPr>
              <a:t>potential</a:t>
            </a:r>
            <a:r>
              <a:rPr lang="en-US" sz="3400" dirty="0" smtClean="0">
                <a:solidFill>
                  <a:srgbClr val="000000"/>
                </a:solidFill>
                <a:effectLst/>
                <a:latin typeface="Arial" panose="020B0604020202020204" pitchFamily="34" charset="0"/>
                <a:ea typeface="Arial" panose="020B0604020202020204" pitchFamily="34" charset="0"/>
              </a:rPr>
              <a:t>. Over the past several years, New Brunswick, like many other jurisdictions, has placed a greater emphasis on assessment and how it can positively impact learning. </a:t>
            </a:r>
          </a:p>
          <a:p>
            <a:pPr marL="100330" marR="7620" indent="0" algn="just">
              <a:lnSpc>
                <a:spcPct val="112000"/>
              </a:lnSpc>
              <a:spcBef>
                <a:spcPts val="0"/>
              </a:spcBef>
              <a:spcAft>
                <a:spcPts val="20"/>
              </a:spcAft>
              <a:buNone/>
            </a:pPr>
            <a:endParaRPr lang="en-US" sz="3400" dirty="0">
              <a:solidFill>
                <a:srgbClr val="000000"/>
              </a:solidFill>
              <a:latin typeface="Arial" panose="020B0604020202020204" pitchFamily="34" charset="0"/>
              <a:ea typeface="Arial" panose="020B0604020202020204" pitchFamily="34" charset="0"/>
            </a:endParaRPr>
          </a:p>
          <a:p>
            <a:pPr marL="100330" marR="7620" indent="0" algn="just">
              <a:lnSpc>
                <a:spcPct val="112000"/>
              </a:lnSpc>
              <a:spcBef>
                <a:spcPts val="0"/>
              </a:spcBef>
              <a:spcAft>
                <a:spcPts val="20"/>
              </a:spcAft>
              <a:buNone/>
            </a:pPr>
            <a:endParaRPr lang="en-US" sz="3400" dirty="0" smtClean="0">
              <a:solidFill>
                <a:srgbClr val="000000"/>
              </a:solidFill>
              <a:effectLst/>
              <a:latin typeface="Arial" panose="020B0604020202020204" pitchFamily="34" charset="0"/>
              <a:ea typeface="Arial" panose="020B0604020202020204" pitchFamily="34" charset="0"/>
            </a:endParaRPr>
          </a:p>
          <a:p>
            <a:pPr marL="100330" marR="7620" indent="0" algn="just">
              <a:lnSpc>
                <a:spcPct val="112000"/>
              </a:lnSpc>
              <a:spcBef>
                <a:spcPts val="0"/>
              </a:spcBef>
              <a:spcAft>
                <a:spcPts val="20"/>
              </a:spcAft>
              <a:buNone/>
            </a:pPr>
            <a:r>
              <a:rPr lang="en-US" sz="3400" dirty="0">
                <a:solidFill>
                  <a:srgbClr val="000000"/>
                </a:solidFill>
                <a:latin typeface="Arial" panose="020B0604020202020204" pitchFamily="34" charset="0"/>
                <a:ea typeface="Arial" panose="020B0604020202020204" pitchFamily="34" charset="0"/>
              </a:rPr>
              <a:t> </a:t>
            </a:r>
            <a:r>
              <a:rPr lang="en-US" sz="4500" b="1" dirty="0" smtClean="0">
                <a:solidFill>
                  <a:schemeClr val="bg1"/>
                </a:solidFill>
                <a:effectLst/>
                <a:latin typeface="Arial" panose="020B0604020202020204" pitchFamily="34" charset="0"/>
                <a:ea typeface="Arial" panose="020B0604020202020204" pitchFamily="34" charset="0"/>
              </a:rPr>
              <a:t>Educators at all levels are encouraged to be guided by the following principles of assessment: </a:t>
            </a:r>
          </a:p>
          <a:p>
            <a:pPr marL="0" marR="7620" lvl="0" indent="0" fontAlgn="base">
              <a:lnSpc>
                <a:spcPct val="112000"/>
              </a:lnSpc>
              <a:spcBef>
                <a:spcPts val="0"/>
              </a:spcBef>
              <a:spcAft>
                <a:spcPts val="20"/>
              </a:spcAft>
              <a:buClr>
                <a:srgbClr val="000000"/>
              </a:buClr>
              <a:buSzPts val="1100"/>
              <a:buNone/>
            </a:pPr>
            <a:r>
              <a:rPr lang="en-US" sz="4200" u="none" strike="noStrike" dirty="0" smtClean="0">
                <a:solidFill>
                  <a:schemeClr val="bg1"/>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 The purpose of all assessment is to obtain evidence of learning. </a:t>
            </a:r>
          </a:p>
          <a:p>
            <a:pPr marL="0" marR="7620" lvl="0" indent="0" fontAlgn="base">
              <a:lnSpc>
                <a:spcPct val="112000"/>
              </a:lnSpc>
              <a:spcBef>
                <a:spcPts val="0"/>
              </a:spcBef>
              <a:spcAft>
                <a:spcPts val="20"/>
              </a:spcAft>
              <a:buClr>
                <a:srgbClr val="000000"/>
              </a:buClr>
              <a:buSzPts val="1100"/>
              <a:buNone/>
            </a:pPr>
            <a:r>
              <a:rPr lang="en-US" sz="4200" u="none" strike="noStrike" dirty="0" smtClean="0">
                <a:solidFill>
                  <a:schemeClr val="bg1"/>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 Assessment is a powerful tool to effect change for improvement. </a:t>
            </a:r>
          </a:p>
          <a:p>
            <a:pPr marL="0" marR="7620" lvl="0" indent="0" fontAlgn="base">
              <a:lnSpc>
                <a:spcPct val="112000"/>
              </a:lnSpc>
              <a:spcBef>
                <a:spcPts val="0"/>
              </a:spcBef>
              <a:spcAft>
                <a:spcPts val="20"/>
              </a:spcAft>
              <a:buClr>
                <a:srgbClr val="000000"/>
              </a:buClr>
              <a:buSzPts val="1100"/>
              <a:buNone/>
            </a:pPr>
            <a:r>
              <a:rPr lang="en-US" sz="4200" u="none" strike="noStrike" dirty="0" smtClean="0">
                <a:solidFill>
                  <a:schemeClr val="bg1"/>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 Assessment is an integral component of an evidence-based, decision-making model. </a:t>
            </a:r>
          </a:p>
          <a:p>
            <a:pPr marL="0" marR="7620" lvl="0" indent="0" fontAlgn="base">
              <a:lnSpc>
                <a:spcPct val="112000"/>
              </a:lnSpc>
              <a:spcBef>
                <a:spcPts val="0"/>
              </a:spcBef>
              <a:spcAft>
                <a:spcPts val="20"/>
              </a:spcAft>
              <a:buClr>
                <a:srgbClr val="000000"/>
              </a:buClr>
              <a:buSzPts val="1100"/>
              <a:buNone/>
            </a:pPr>
            <a:r>
              <a:rPr lang="en-US" sz="4200" u="none" strike="noStrike" dirty="0" smtClean="0">
                <a:solidFill>
                  <a:schemeClr val="bg1"/>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 The effectiveness of assessment depends on users’ understanding and appropriate application of results.  </a:t>
            </a:r>
          </a:p>
          <a:p>
            <a:endParaRPr lang="en-US" dirty="0"/>
          </a:p>
        </p:txBody>
      </p:sp>
    </p:spTree>
    <p:extLst>
      <p:ext uri="{BB962C8B-B14F-4D97-AF65-F5344CB8AC3E}">
        <p14:creationId xmlns:p14="http://schemas.microsoft.com/office/powerpoint/2010/main" val="2926836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6994" y="230654"/>
            <a:ext cx="10515600" cy="1325563"/>
          </a:xfrm>
        </p:spPr>
        <p:txBody>
          <a:bodyPr>
            <a:normAutofit/>
          </a:bodyPr>
          <a:lstStyle/>
          <a:p>
            <a:pPr algn="ctr"/>
            <a:r>
              <a:rPr kumimoji="0" lang="en-US" altLang="en-US" sz="3200" b="0" i="0" u="sng" strike="noStrike" cap="none" normalizeH="0" baseline="0" dirty="0" smtClean="0">
                <a:ln>
                  <a:noFill/>
                </a:ln>
                <a:solidFill>
                  <a:schemeClr val="bg1"/>
                </a:solidFill>
                <a:effectLst/>
                <a:latin typeface="Arial" panose="020B0604020202020204" pitchFamily="34" charset="0"/>
                <a:ea typeface="Arial" panose="020B0604020202020204" pitchFamily="34" charset="0"/>
              </a:rPr>
              <a:t>T</a:t>
            </a:r>
            <a:r>
              <a:rPr kumimoji="0" lang="en-US" altLang="en-US" sz="3200" b="0" i="0" u="sng" strike="noStrike" cap="none" normalizeH="0" baseline="0" dirty="0" smtClean="0" bmk="">
                <a:ln>
                  <a:noFill/>
                </a:ln>
                <a:solidFill>
                  <a:schemeClr val="bg1"/>
                </a:solidFill>
                <a:effectLst/>
                <a:latin typeface="Arial" panose="020B0604020202020204" pitchFamily="34" charset="0"/>
                <a:ea typeface="Arial" panose="020B0604020202020204" pitchFamily="34" charset="0"/>
              </a:rPr>
              <a:t>riangulation of Data</a:t>
            </a:r>
            <a:r>
              <a:rPr kumimoji="0" lang="en-US" altLang="en-US" sz="3200" b="0" i="0" u="sng" strike="noStrike" cap="none" normalizeH="0" baseline="0" dirty="0" smtClean="0">
                <a:ln>
                  <a:noFill/>
                </a:ln>
                <a:solidFill>
                  <a:schemeClr val="bg1"/>
                </a:solidFill>
                <a:effectLst/>
                <a:latin typeface="Arial" panose="020B0604020202020204" pitchFamily="34" charset="0"/>
                <a:ea typeface="Arial" panose="020B0604020202020204" pitchFamily="34" charset="0"/>
              </a:rPr>
              <a:t> </a:t>
            </a:r>
            <a:r>
              <a:rPr kumimoji="0" lang="en-US" altLang="en-US" sz="3200" b="0" i="0" u="none" strike="noStrike" cap="none" normalizeH="0" baseline="0" dirty="0" smtClean="0">
                <a:ln>
                  <a:noFill/>
                </a:ln>
                <a:solidFill>
                  <a:srgbClr val="365F91"/>
                </a:solidFill>
                <a:effectLst/>
                <a:latin typeface="Arial" panose="020B0604020202020204" pitchFamily="34" charset="0"/>
                <a:ea typeface="Arial" panose="020B0604020202020204" pitchFamily="34" charset="0"/>
              </a:rPr>
              <a:t/>
            </a:r>
            <a:br>
              <a:rPr kumimoji="0" lang="en-US" altLang="en-US" sz="3200" b="0" i="0" u="none" strike="noStrike" cap="none" normalizeH="0" baseline="0" dirty="0" smtClean="0">
                <a:ln>
                  <a:noFill/>
                </a:ln>
                <a:solidFill>
                  <a:srgbClr val="365F91"/>
                </a:solidFill>
                <a:effectLst/>
                <a:latin typeface="Arial" panose="020B0604020202020204" pitchFamily="34" charset="0"/>
                <a:ea typeface="Arial" panose="020B0604020202020204" pitchFamily="34" charset="0"/>
              </a:rPr>
            </a:br>
            <a:endParaRPr lang="en-US" sz="3200" dirty="0"/>
          </a:p>
        </p:txBody>
      </p:sp>
      <p:sp>
        <p:nvSpPr>
          <p:cNvPr id="3" name="Content Placeholder 2"/>
          <p:cNvSpPr>
            <a:spLocks noGrp="1"/>
          </p:cNvSpPr>
          <p:nvPr>
            <p:ph idx="1"/>
          </p:nvPr>
        </p:nvSpPr>
        <p:spPr>
          <a:xfrm>
            <a:off x="188258" y="1035424"/>
            <a:ext cx="11896165" cy="5661211"/>
          </a:xfrm>
        </p:spPr>
        <p:txBody>
          <a:bodyPr>
            <a:normAutofit/>
          </a:bodyPr>
          <a:lstStyle/>
          <a:p>
            <a:pPr marL="0" lvl="0" indent="0" eaLnBrk="0" fontAlgn="base" hangingPunct="0">
              <a:lnSpc>
                <a:spcPct val="100000"/>
              </a:lnSpc>
              <a:spcBef>
                <a:spcPct val="0"/>
              </a:spcBef>
              <a:spcAft>
                <a:spcPct val="0"/>
              </a:spcAft>
              <a:buNone/>
            </a:pPr>
            <a:r>
              <a:rPr kumimoji="0" lang="en-US" altLang="en-US" sz="2400"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To effectively evaluate and report on student learning, it is important that educators gather evidence from a variety of sources over time to ensure they have a comprehensive understanding of the learning of all students. Three generally agreed upon categories of evidence are observations, products and conversations (Lincoln &amp; Guba, 1985; Davies, 2011; Cameron &amp; Gregory, 2014). </a:t>
            </a:r>
          </a:p>
          <a:p>
            <a:pPr marL="0" lvl="0" indent="0" eaLnBrk="0" fontAlgn="base" hangingPunct="0">
              <a:lnSpc>
                <a:spcPct val="100000"/>
              </a:lnSpc>
              <a:spcBef>
                <a:spcPct val="0"/>
              </a:spcBef>
              <a:spcAft>
                <a:spcPct val="0"/>
              </a:spcAft>
              <a:buNone/>
            </a:pPr>
            <a:endParaRPr kumimoji="0" lang="en-US" altLang="en-US" sz="2400"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endParaRPr>
          </a:p>
          <a:p>
            <a:pPr marL="0" lvl="0" indent="0" eaLnBrk="0" fontAlgn="base" hangingPunct="0">
              <a:lnSpc>
                <a:spcPct val="100000"/>
              </a:lnSpc>
              <a:spcBef>
                <a:spcPct val="0"/>
              </a:spcBef>
              <a:spcAft>
                <a:spcPct val="0"/>
              </a:spcAft>
              <a:buNone/>
            </a:pPr>
            <a:r>
              <a:rPr kumimoji="0" lang="en-US" altLang="en-US" sz="2400" b="0" i="0" u="sng" strike="noStrike" cap="none" normalizeH="0" baseline="0" dirty="0" smtClean="0">
                <a:ln>
                  <a:noFill/>
                </a:ln>
                <a:solidFill>
                  <a:schemeClr val="bg1"/>
                </a:solidFill>
                <a:effectLst/>
                <a:latin typeface="Arial" panose="020B0604020202020204" pitchFamily="34" charset="0"/>
                <a:ea typeface="Arial" panose="020B0604020202020204" pitchFamily="34" charset="0"/>
              </a:rPr>
              <a:t>The following are examples of types of evidence within each category</a:t>
            </a:r>
            <a:r>
              <a:rPr lang="en-US" altLang="en-US" sz="2400" dirty="0" smtClean="0">
                <a:solidFill>
                  <a:schemeClr val="bg1"/>
                </a:solidFill>
                <a:latin typeface="Arial" panose="020B0604020202020204" pitchFamily="34" charset="0"/>
                <a:ea typeface="Arial" panose="020B0604020202020204" pitchFamily="34" charset="0"/>
              </a:rPr>
              <a:t>:</a:t>
            </a:r>
          </a:p>
          <a:p>
            <a:pPr marL="0" lvl="0" indent="0" eaLnBrk="0" fontAlgn="base" hangingPunct="0">
              <a:lnSpc>
                <a:spcPct val="100000"/>
              </a:lnSpc>
              <a:spcBef>
                <a:spcPct val="0"/>
              </a:spcBef>
              <a:spcAft>
                <a:spcPct val="0"/>
              </a:spcAft>
              <a:buNone/>
            </a:pPr>
            <a:endParaRPr kumimoji="0" lang="en-US" altLang="en-US" sz="2400" b="0" i="0" u="none" strike="noStrike" cap="none" normalizeH="0" baseline="0" dirty="0" smtClean="0">
              <a:ln>
                <a:noFill/>
              </a:ln>
              <a:solidFill>
                <a:schemeClr val="bg1"/>
              </a:solidFill>
              <a:effectLst/>
              <a:latin typeface="Arial" panose="020B0604020202020204" pitchFamily="34" charset="0"/>
              <a:ea typeface="Arial" panose="020B0604020202020204" pitchFamily="34" charset="0"/>
            </a:endParaRPr>
          </a:p>
          <a:p>
            <a:pPr marL="0" lvl="0" indent="0" eaLnBrk="0" fontAlgn="base" hangingPunct="0">
              <a:lnSpc>
                <a:spcPct val="100000"/>
              </a:lnSpc>
              <a:spcBef>
                <a:spcPct val="0"/>
              </a:spcBef>
              <a:spcAft>
                <a:spcPct val="0"/>
              </a:spcAft>
              <a:buNone/>
            </a:pPr>
            <a:r>
              <a:rPr lang="en-US" altLang="en-US" sz="2400" dirty="0">
                <a:solidFill>
                  <a:schemeClr val="bg1"/>
                </a:solidFill>
                <a:latin typeface="Arial" panose="020B0604020202020204" pitchFamily="34" charset="0"/>
                <a:ea typeface="Arial" panose="020B0604020202020204" pitchFamily="34" charset="0"/>
              </a:rPr>
              <a:t> </a:t>
            </a:r>
            <a:r>
              <a:rPr kumimoji="0" lang="en-US" altLang="en-US" sz="2400" b="1" i="0" u="none" strike="noStrike" cap="none" normalizeH="0" baseline="0" dirty="0" smtClean="0">
                <a:ln>
                  <a:noFill/>
                </a:ln>
                <a:solidFill>
                  <a:schemeClr val="bg1"/>
                </a:solidFill>
                <a:effectLst/>
                <a:latin typeface="Arial" panose="020B0604020202020204" pitchFamily="34" charset="0"/>
                <a:ea typeface="Arial" panose="020B0604020202020204" pitchFamily="34" charset="0"/>
              </a:rPr>
              <a:t>- </a:t>
            </a:r>
            <a:r>
              <a:rPr kumimoji="0" lang="en-US" altLang="en-US" sz="2000" b="1" i="0" u="sng" strike="noStrike" cap="none" normalizeH="0" baseline="0" dirty="0" smtClean="0">
                <a:ln>
                  <a:noFill/>
                </a:ln>
                <a:solidFill>
                  <a:schemeClr val="bg1"/>
                </a:solidFill>
                <a:effectLst/>
                <a:latin typeface="Arial" panose="020B0604020202020204" pitchFamily="34" charset="0"/>
                <a:ea typeface="Arial" panose="020B0604020202020204" pitchFamily="34" charset="0"/>
              </a:rPr>
              <a:t>observations</a:t>
            </a:r>
            <a:r>
              <a:rPr kumimoji="0" lang="en-US" altLang="en-US" sz="2400" b="1" i="0" u="none" strike="noStrike" cap="none" normalizeH="0" baseline="0" dirty="0" smtClean="0">
                <a:ln>
                  <a:noFill/>
                </a:ln>
                <a:solidFill>
                  <a:schemeClr val="bg1"/>
                </a:solidFill>
                <a:effectLst/>
                <a:latin typeface="Arial" panose="020B0604020202020204" pitchFamily="34" charset="0"/>
                <a:ea typeface="Arial" panose="020B0604020202020204" pitchFamily="34" charset="0"/>
              </a:rPr>
              <a:t> </a:t>
            </a:r>
            <a:r>
              <a:rPr kumimoji="0" lang="en-US" altLang="en-US" sz="2000" b="0" i="0" u="none" strike="noStrike" cap="none" normalizeH="0" baseline="0" dirty="0" smtClean="0">
                <a:ln>
                  <a:noFill/>
                </a:ln>
                <a:solidFill>
                  <a:schemeClr val="bg1"/>
                </a:solidFill>
                <a:effectLst/>
                <a:latin typeface="Arial" panose="020B0604020202020204" pitchFamily="34" charset="0"/>
                <a:ea typeface="Arial" panose="020B0604020202020204" pitchFamily="34" charset="0"/>
              </a:rPr>
              <a:t>(e.g., checklists, presentations, performance </a:t>
            </a:r>
          </a:p>
          <a:p>
            <a:pPr marL="0" lvl="0" indent="0" eaLnBrk="0" fontAlgn="base" hangingPunct="0">
              <a:lnSpc>
                <a:spcPct val="100000"/>
              </a:lnSpc>
              <a:spcBef>
                <a:spcPct val="0"/>
              </a:spcBef>
              <a:spcAft>
                <a:spcPct val="0"/>
              </a:spcAft>
              <a:buNone/>
            </a:pPr>
            <a:r>
              <a:rPr kumimoji="0" lang="en-US" altLang="en-US" sz="2000" b="0" i="0" u="none" strike="noStrike" cap="none" normalizeH="0" baseline="0" dirty="0" smtClean="0">
                <a:ln>
                  <a:noFill/>
                </a:ln>
                <a:solidFill>
                  <a:schemeClr val="bg1"/>
                </a:solidFill>
                <a:effectLst/>
                <a:latin typeface="Arial" panose="020B0604020202020204" pitchFamily="34" charset="0"/>
                <a:ea typeface="Arial" panose="020B0604020202020204" pitchFamily="34" charset="0"/>
              </a:rPr>
              <a:t>assessments, experiments being conducted); </a:t>
            </a:r>
            <a:endParaRPr kumimoji="0" lang="en-US" altLang="en-US" sz="2000" b="0" i="0" u="none" strike="noStrike" cap="none" normalizeH="0" baseline="0" dirty="0" smtClean="0">
              <a:ln>
                <a:noFill/>
              </a:ln>
              <a:solidFill>
                <a:schemeClr val="bg1"/>
              </a:solidFill>
              <a:effectLst/>
              <a:latin typeface="Arial" panose="020B0604020202020204" pitchFamily="34" charset="0"/>
            </a:endParaRPr>
          </a:p>
          <a:p>
            <a:pPr marL="0" lvl="0" indent="0" eaLnBrk="0" fontAlgn="base" hangingPunct="0">
              <a:lnSpc>
                <a:spcPct val="100000"/>
              </a:lnSpc>
              <a:spcBef>
                <a:spcPct val="0"/>
              </a:spcBef>
              <a:spcAft>
                <a:spcPct val="0"/>
              </a:spcAft>
              <a:buNone/>
            </a:pPr>
            <a:r>
              <a:rPr kumimoji="0" lang="en-US" altLang="en-US" sz="2400" b="1" i="0" u="none" strike="noStrike" cap="none" normalizeH="0" baseline="0" dirty="0" smtClean="0">
                <a:ln>
                  <a:noFill/>
                </a:ln>
                <a:solidFill>
                  <a:schemeClr val="bg1"/>
                </a:solidFill>
                <a:effectLst/>
                <a:latin typeface="Arial" panose="020B0604020202020204" pitchFamily="34" charset="0"/>
                <a:ea typeface="Arial" panose="020B0604020202020204" pitchFamily="34" charset="0"/>
              </a:rPr>
              <a:t> - </a:t>
            </a:r>
            <a:r>
              <a:rPr kumimoji="0" lang="en-US" altLang="en-US" sz="2000" b="1" i="0" u="sng" strike="noStrike" cap="none" normalizeH="0" baseline="0" dirty="0" smtClean="0">
                <a:ln>
                  <a:noFill/>
                </a:ln>
                <a:solidFill>
                  <a:schemeClr val="bg1"/>
                </a:solidFill>
                <a:effectLst/>
                <a:latin typeface="Arial" panose="020B0604020202020204" pitchFamily="34" charset="0"/>
                <a:ea typeface="Arial" panose="020B0604020202020204" pitchFamily="34" charset="0"/>
              </a:rPr>
              <a:t>products</a:t>
            </a:r>
            <a:r>
              <a:rPr kumimoji="0" lang="en-US" altLang="en-US" sz="2400" b="0" i="0" u="none" strike="noStrike" cap="none" normalizeH="0" baseline="0" dirty="0" smtClean="0">
                <a:ln>
                  <a:noFill/>
                </a:ln>
                <a:solidFill>
                  <a:schemeClr val="bg1"/>
                </a:solidFill>
                <a:effectLst/>
                <a:latin typeface="Arial" panose="020B0604020202020204" pitchFamily="34" charset="0"/>
                <a:ea typeface="Arial" panose="020B0604020202020204" pitchFamily="34" charset="0"/>
              </a:rPr>
              <a:t> </a:t>
            </a:r>
            <a:r>
              <a:rPr kumimoji="0" lang="en-US" altLang="en-US" sz="2000" b="0" i="0" u="none" strike="noStrike" cap="none" normalizeH="0" baseline="0" dirty="0" smtClean="0">
                <a:ln>
                  <a:noFill/>
                </a:ln>
                <a:solidFill>
                  <a:schemeClr val="bg1"/>
                </a:solidFill>
                <a:effectLst/>
                <a:latin typeface="Arial" panose="020B0604020202020204" pitchFamily="34" charset="0"/>
                <a:ea typeface="Arial" panose="020B0604020202020204" pitchFamily="34" charset="0"/>
              </a:rPr>
              <a:t>(e.g., projects, benchmark assessment, quizzes, </a:t>
            </a:r>
          </a:p>
          <a:p>
            <a:pPr marL="0" lvl="0" indent="0" eaLnBrk="0" fontAlgn="base" hangingPunct="0">
              <a:lnSpc>
                <a:spcPct val="100000"/>
              </a:lnSpc>
              <a:spcBef>
                <a:spcPct val="0"/>
              </a:spcBef>
              <a:spcAft>
                <a:spcPct val="0"/>
              </a:spcAft>
              <a:buNone/>
            </a:pPr>
            <a:r>
              <a:rPr kumimoji="0" lang="en-US" altLang="en-US" sz="2000" b="0" i="0" u="none" strike="noStrike" cap="none" normalizeH="0" baseline="0" dirty="0" smtClean="0">
                <a:ln>
                  <a:noFill/>
                </a:ln>
                <a:solidFill>
                  <a:schemeClr val="bg1"/>
                </a:solidFill>
                <a:effectLst/>
                <a:latin typeface="Arial" panose="020B0604020202020204" pitchFamily="34" charset="0"/>
                <a:ea typeface="Arial" panose="020B0604020202020204" pitchFamily="34" charset="0"/>
              </a:rPr>
              <a:t>end-of-unit tests, experiments, writing samples, journals/learning logs)</a:t>
            </a:r>
            <a:r>
              <a:rPr kumimoji="0" lang="en-US" altLang="en-US" sz="2400" b="0" i="0" u="none" strike="noStrike" cap="none" normalizeH="0" baseline="0" dirty="0" smtClean="0">
                <a:ln>
                  <a:noFill/>
                </a:ln>
                <a:solidFill>
                  <a:schemeClr val="bg1"/>
                </a:solidFill>
                <a:effectLst/>
                <a:latin typeface="Arial" panose="020B0604020202020204" pitchFamily="34" charset="0"/>
                <a:ea typeface="Arial" panose="020B0604020202020204" pitchFamily="34" charset="0"/>
              </a:rPr>
              <a:t>; </a:t>
            </a:r>
            <a:r>
              <a:rPr kumimoji="0" lang="en-US" altLang="en-US" sz="2000" b="0" i="0" u="none" strike="noStrike" cap="none" normalizeH="0" baseline="0" dirty="0" smtClean="0">
                <a:ln>
                  <a:noFill/>
                </a:ln>
                <a:solidFill>
                  <a:schemeClr val="bg1"/>
                </a:solidFill>
                <a:effectLst/>
                <a:latin typeface="Arial" panose="020B0604020202020204" pitchFamily="34" charset="0"/>
                <a:ea typeface="Arial" panose="020B0604020202020204" pitchFamily="34" charset="0"/>
              </a:rPr>
              <a:t>  </a:t>
            </a:r>
            <a:endParaRPr kumimoji="0" lang="en-US" altLang="en-US" sz="2000" b="0" i="0" u="none" strike="noStrike" cap="none" normalizeH="0" baseline="0" dirty="0" smtClean="0">
              <a:ln>
                <a:noFill/>
              </a:ln>
              <a:solidFill>
                <a:schemeClr val="bg1"/>
              </a:solidFill>
              <a:effectLst/>
              <a:latin typeface="Arial" panose="020B0604020202020204" pitchFamily="34" charset="0"/>
            </a:endParaRPr>
          </a:p>
          <a:p>
            <a:pPr marL="0" lvl="0" indent="0" eaLnBrk="0" fontAlgn="base" hangingPunct="0">
              <a:lnSpc>
                <a:spcPct val="100000"/>
              </a:lnSpc>
              <a:spcBef>
                <a:spcPct val="0"/>
              </a:spcBef>
              <a:spcAft>
                <a:spcPct val="0"/>
              </a:spcAft>
              <a:buNone/>
            </a:pPr>
            <a:r>
              <a:rPr kumimoji="0" lang="en-US" altLang="en-US" sz="2400" b="1" i="0" u="none" strike="noStrike" cap="none" normalizeH="0" baseline="0" dirty="0" smtClean="0">
                <a:ln>
                  <a:noFill/>
                </a:ln>
                <a:solidFill>
                  <a:schemeClr val="bg1"/>
                </a:solidFill>
                <a:effectLst/>
                <a:latin typeface="Arial" panose="020B0604020202020204" pitchFamily="34" charset="0"/>
                <a:ea typeface="Arial" panose="020B0604020202020204" pitchFamily="34" charset="0"/>
              </a:rPr>
              <a:t> - </a:t>
            </a:r>
            <a:r>
              <a:rPr kumimoji="0" lang="en-US" altLang="en-US" sz="2000" b="1" i="0" u="sng" strike="noStrike" cap="none" normalizeH="0" baseline="0" dirty="0" smtClean="0">
                <a:ln>
                  <a:noFill/>
                </a:ln>
                <a:solidFill>
                  <a:schemeClr val="bg1"/>
                </a:solidFill>
                <a:effectLst/>
                <a:latin typeface="Arial" panose="020B0604020202020204" pitchFamily="34" charset="0"/>
                <a:ea typeface="Arial" panose="020B0604020202020204" pitchFamily="34" charset="0"/>
              </a:rPr>
              <a:t>conversations</a:t>
            </a:r>
            <a:r>
              <a:rPr kumimoji="0" lang="en-US" altLang="en-US" sz="2400" b="0" i="0" u="none" strike="noStrike" cap="none" normalizeH="0" baseline="0" dirty="0" smtClean="0">
                <a:ln>
                  <a:noFill/>
                </a:ln>
                <a:solidFill>
                  <a:schemeClr val="bg1"/>
                </a:solidFill>
                <a:effectLst/>
                <a:latin typeface="Arial" panose="020B0604020202020204" pitchFamily="34" charset="0"/>
                <a:ea typeface="Arial" panose="020B0604020202020204" pitchFamily="34" charset="0"/>
              </a:rPr>
              <a:t> </a:t>
            </a:r>
            <a:r>
              <a:rPr kumimoji="0" lang="en-US" altLang="en-US" sz="2000" b="0" i="0" u="none" strike="noStrike" cap="none" normalizeH="0" baseline="0" dirty="0" smtClean="0">
                <a:ln>
                  <a:noFill/>
                </a:ln>
                <a:solidFill>
                  <a:schemeClr val="bg1"/>
                </a:solidFill>
                <a:effectLst/>
                <a:latin typeface="Arial" panose="020B0604020202020204" pitchFamily="34" charset="0"/>
                <a:ea typeface="Arial" panose="020B0604020202020204" pitchFamily="34" charset="0"/>
              </a:rPr>
              <a:t>(e.g., self-assessments, interviews, conferences, </a:t>
            </a:r>
          </a:p>
          <a:p>
            <a:pPr marL="0" lvl="0" indent="0" eaLnBrk="0" fontAlgn="base" hangingPunct="0">
              <a:lnSpc>
                <a:spcPct val="100000"/>
              </a:lnSpc>
              <a:spcBef>
                <a:spcPct val="0"/>
              </a:spcBef>
              <a:spcAft>
                <a:spcPct val="0"/>
              </a:spcAft>
              <a:buNone/>
            </a:pPr>
            <a:r>
              <a:rPr kumimoji="0" lang="en-US" altLang="en-US" sz="2000" b="0" i="0" u="none" strike="noStrike" cap="none" normalizeH="0" baseline="0" dirty="0" smtClean="0">
                <a:ln>
                  <a:noFill/>
                </a:ln>
                <a:solidFill>
                  <a:schemeClr val="bg1"/>
                </a:solidFill>
                <a:effectLst/>
                <a:latin typeface="Arial" panose="020B0604020202020204" pitchFamily="34" charset="0"/>
                <a:ea typeface="Arial" panose="020B0604020202020204" pitchFamily="34" charset="0"/>
              </a:rPr>
              <a:t>peer feedback).  </a:t>
            </a:r>
            <a:endParaRPr kumimoji="0" lang="en-US" altLang="en-US" sz="2000" b="0" i="0" u="none" strike="noStrike" cap="none" normalizeH="0" baseline="0" dirty="0" smtClean="0">
              <a:ln>
                <a:noFill/>
              </a:ln>
              <a:solidFill>
                <a:schemeClr val="bg1"/>
              </a:solidFill>
              <a:effectLst/>
              <a:latin typeface="Arial" panose="020B0604020202020204" pitchFamily="34" charset="0"/>
            </a:endParaRPr>
          </a:p>
          <a:p>
            <a:pPr marL="0" indent="0">
              <a:buNone/>
            </a:pPr>
            <a:endParaRPr lang="en-US" sz="2000" dirty="0"/>
          </a:p>
        </p:txBody>
      </p:sp>
      <p:sp>
        <p:nvSpPr>
          <p:cNvPr id="7" name="Rectangle 5"/>
          <p:cNvSpPr>
            <a:spLocks noChangeArrowheads="1"/>
          </p:cNvSpPr>
          <p:nvPr/>
        </p:nvSpPr>
        <p:spPr bwMode="auto">
          <a:xfrm>
            <a:off x="484094" y="2520062"/>
            <a:ext cx="35267" cy="446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174"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 </a:t>
            </a: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1028" name="Picture 169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6284" y="3886200"/>
            <a:ext cx="3828140" cy="274936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6"/>
          <p:cNvSpPr>
            <a:spLocks noChangeArrowheads="1"/>
          </p:cNvSpPr>
          <p:nvPr/>
        </p:nvSpPr>
        <p:spPr bwMode="auto">
          <a:xfrm>
            <a:off x="530132" y="4295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panose="020B0604020202020204" pitchFamily="34" charset="0"/>
                <a:ea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232299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2250" t="505" r="1253" b="10144"/>
          <a:stretch/>
        </p:blipFill>
        <p:spPr>
          <a:xfrm>
            <a:off x="4572001" y="0"/>
            <a:ext cx="7516906" cy="6858000"/>
          </a:xfrm>
          <a:prstGeom prst="rect">
            <a:avLst/>
          </a:prstGeom>
        </p:spPr>
      </p:pic>
      <p:sp>
        <p:nvSpPr>
          <p:cNvPr id="5" name="Rectangle 4"/>
          <p:cNvSpPr/>
          <p:nvPr/>
        </p:nvSpPr>
        <p:spPr>
          <a:xfrm>
            <a:off x="183777" y="423173"/>
            <a:ext cx="4388223" cy="3785652"/>
          </a:xfrm>
          <a:prstGeom prst="rect">
            <a:avLst/>
          </a:prstGeom>
        </p:spPr>
        <p:txBody>
          <a:bodyPr wrap="square">
            <a:spAutoFit/>
          </a:bodyPr>
          <a:lstStyle/>
          <a:p>
            <a:r>
              <a:rPr lang="en-US" sz="2000" dirty="0" smtClean="0">
                <a:latin typeface="Arial" panose="020B0604020202020204" pitchFamily="34" charset="0"/>
                <a:cs typeface="Arial" panose="020B0604020202020204" pitchFamily="34" charset="0"/>
              </a:rPr>
              <a:t>In a standards-based evaluation system, we have to account for each student’s learning in relation to the </a:t>
            </a:r>
            <a:r>
              <a:rPr lang="en-US" sz="2000" u="sng" dirty="0" smtClean="0">
                <a:latin typeface="Arial" panose="020B0604020202020204" pitchFamily="34" charset="0"/>
                <a:cs typeface="Arial" panose="020B0604020202020204" pitchFamily="34" charset="0"/>
              </a:rPr>
              <a:t>expectations for that grade and subject area</a:t>
            </a:r>
            <a:r>
              <a:rPr lang="en-US" sz="2000" dirty="0" smtClean="0">
                <a:latin typeface="Arial" panose="020B0604020202020204" pitchFamily="34" charset="0"/>
                <a:cs typeface="Arial" panose="020B0604020202020204" pitchFamily="34" charset="0"/>
              </a:rPr>
              <a:t>. While our written and verbal comments may speak to the amount of progress students have made in their learning, the evaluation must reflect their accomplishments in relations to the standards for the subject area and level at which they are working.</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3935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5025" y="438150"/>
            <a:ext cx="7981950" cy="5981700"/>
          </a:xfrm>
          <a:prstGeom prst="rect">
            <a:avLst/>
          </a:prstGeom>
        </p:spPr>
      </p:pic>
    </p:spTree>
    <p:extLst>
      <p:ext uri="{BB962C8B-B14F-4D97-AF65-F5344CB8AC3E}">
        <p14:creationId xmlns:p14="http://schemas.microsoft.com/office/powerpoint/2010/main" val="529447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756"/>
          <a:stretch/>
        </p:blipFill>
        <p:spPr>
          <a:xfrm>
            <a:off x="3796636" y="0"/>
            <a:ext cx="8220552" cy="6858000"/>
          </a:xfrm>
          <a:prstGeom prst="rect">
            <a:avLst/>
          </a:prstGeom>
        </p:spPr>
      </p:pic>
      <p:sp>
        <p:nvSpPr>
          <p:cNvPr id="3" name="TextBox 2"/>
          <p:cNvSpPr txBox="1"/>
          <p:nvPr/>
        </p:nvSpPr>
        <p:spPr>
          <a:xfrm>
            <a:off x="147918" y="295834"/>
            <a:ext cx="3469341" cy="2246769"/>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The development of work habits is an important part of a student’s learning as developing such learning habits or </a:t>
            </a:r>
            <a:r>
              <a:rPr lang="en-US" sz="2000" dirty="0" err="1">
                <a:latin typeface="Arial" panose="020B0604020202020204" pitchFamily="34" charset="0"/>
                <a:cs typeface="Arial" panose="020B0604020202020204" pitchFamily="34" charset="0"/>
              </a:rPr>
              <a:t>behaviours</a:t>
            </a:r>
            <a:r>
              <a:rPr lang="en-US" sz="2000" dirty="0">
                <a:latin typeface="Arial" panose="020B0604020202020204" pitchFamily="34" charset="0"/>
                <a:cs typeface="Arial" panose="020B0604020202020204" pitchFamily="34" charset="0"/>
              </a:rPr>
              <a:t> impacts an individual’s success in school and in life.</a:t>
            </a:r>
          </a:p>
        </p:txBody>
      </p:sp>
      <p:sp>
        <p:nvSpPr>
          <p:cNvPr id="4" name="TextBox 3"/>
          <p:cNvSpPr txBox="1"/>
          <p:nvPr/>
        </p:nvSpPr>
        <p:spPr>
          <a:xfrm>
            <a:off x="147918" y="3281082"/>
            <a:ext cx="3361765" cy="1015663"/>
          </a:xfrm>
          <a:prstGeom prst="rect">
            <a:avLst/>
          </a:prstGeom>
          <a:noFill/>
        </p:spPr>
        <p:txBody>
          <a:bodyPr wrap="square" rtlCol="0">
            <a:spAutoFit/>
          </a:bodyPr>
          <a:lstStyle/>
          <a:p>
            <a:r>
              <a:rPr lang="en-US" sz="2000" dirty="0" smtClean="0">
                <a:solidFill>
                  <a:srgbClr val="000000"/>
                </a:solidFill>
                <a:effectLst/>
                <a:latin typeface="Arial" panose="020B0604020202020204" pitchFamily="34" charset="0"/>
                <a:ea typeface="Arial" panose="020B0604020202020204" pitchFamily="34" charset="0"/>
              </a:rPr>
              <a:t>At Grades 6-8, each subject area teacher reports on the learning habits. </a:t>
            </a:r>
            <a:endParaRPr lang="en-US" sz="2000" dirty="0"/>
          </a:p>
        </p:txBody>
      </p:sp>
    </p:spTree>
    <p:extLst>
      <p:ext uri="{BB962C8B-B14F-4D97-AF65-F5344CB8AC3E}">
        <p14:creationId xmlns:p14="http://schemas.microsoft.com/office/powerpoint/2010/main" val="3369446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icture" ma:contentTypeID="0x01010200A17E952BE1F8CA4EB9EE22403C1206C4" ma:contentTypeVersion="0" ma:contentTypeDescription="Upload an image or a photograph." ma:contentTypeScope="" ma:versionID="fd998d2f2f5098ab5363f61fef1d6a34">
  <xsd:schema xmlns:xsd="http://www.w3.org/2001/XMLSchema" xmlns:xs="http://www.w3.org/2001/XMLSchema" xmlns:p="http://schemas.microsoft.com/office/2006/metadata/properties" xmlns:ns1="http://schemas.microsoft.com/sharepoint/v3" targetNamespace="http://schemas.microsoft.com/office/2006/metadata/properties" ma:root="true" ma:fieldsID="fd02e9bfc2e383001fec009ffd034e30" ns1:_="">
    <xsd:import namespace="http://schemas.microsoft.com/sharepoint/v3"/>
    <xsd:element name="properties">
      <xsd:complexType>
        <xsd:sequence>
          <xsd:element name="documentManagement">
            <xsd:complexType>
              <xsd:all>
                <xsd:element ref="ns1:ImageWidth" minOccurs="0"/>
                <xsd:element ref="ns1:ImageHeight" minOccurs="0"/>
                <xsd:element ref="ns1:ImageCreateDate" minOccurs="0"/>
                <xsd:element ref="ns1:Description" minOccurs="0"/>
                <xsd:element ref="ns1:ThumbnailExists" minOccurs="0"/>
                <xsd:element ref="ns1:PreviewExists" minOccurs="0"/>
                <xsd:element ref="ns1:AlternateThumbnail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ImageWidth" ma:index="11" nillable="true" ma:displayName="Picture Width" ma:internalName="ImageWidth" ma:readOnly="true">
      <xsd:simpleType>
        <xsd:restriction base="dms:Unknown"/>
      </xsd:simpleType>
    </xsd:element>
    <xsd:element name="ImageHeight" ma:index="12" nillable="true" ma:displayName="Picture Height" ma:internalName="ImageHeight" ma:readOnly="true">
      <xsd:simpleType>
        <xsd:restriction base="dms:Unknown"/>
      </xsd:simpleType>
    </xsd:element>
    <xsd:element name="ImageCreateDate" ma:index="13" nillable="true" ma:displayName="Date Picture Taken" ma:format="DateTime" ma:hidden="true" ma:internalName="ImageCreateDate">
      <xsd:simpleType>
        <xsd:restriction base="dms:DateTime"/>
      </xsd:simpleType>
    </xsd:element>
    <xsd:element name="Description" ma:index="14" nillable="true" ma:displayName="Description" ma:description="" ma:hidden="true" ma:internalName="Description">
      <xsd:simpleType>
        <xsd:restriction base="dms:Note">
          <xsd:maxLength value="255"/>
        </xsd:restriction>
      </xsd:simpleType>
    </xsd:element>
    <xsd:element name="ThumbnailExists" ma:index="23" nillable="true" ma:displayName="Thumbnail Exists" ma:default="FALSE" ma:hidden="true" ma:internalName="ThumbnailExists" ma:readOnly="true">
      <xsd:simpleType>
        <xsd:restriction base="dms:Boolean"/>
      </xsd:simpleType>
    </xsd:element>
    <xsd:element name="PreviewExists" ma:index="24" nillable="true" ma:displayName="Preview Exists" ma:default="FALSE" ma:hidden="true" ma:internalName="PreviewExists" ma:readOnly="true">
      <xsd:simpleType>
        <xsd:restriction base="dms:Boolean"/>
      </xsd:simpleType>
    </xsd:element>
    <xsd:element name="AlternateThumbnailUrl" ma:index="25" nillable="true" ma:displayName="Preview Image URL" ma:format="Image" ma:hidden="true" ma:internalName="AlternateThumbnail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8" ma:displayName="Title"/>
        <xsd:element ref="dc:subject" minOccurs="0" maxOccurs="1"/>
        <xsd:element ref="dc:description" minOccurs="0" maxOccurs="1"/>
        <xsd:element name="keywords" minOccurs="0" maxOccurs="1" type="xsd:string" ma:index="20"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lternateThumbnailUrl xmlns="http://schemas.microsoft.com/sharepoint/v3">
      <Url xsi:nil="true"/>
      <Description xsi:nil="true"/>
    </AlternateThumbnailUrl>
    <ImageCreateDate xmlns="http://schemas.microsoft.com/sharepoint/v3" xsi:nil="true"/>
    <Description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2BE33D9-FCE8-4E64-AE57-C8A5624242A4}"/>
</file>

<file path=customXml/itemProps2.xml><?xml version="1.0" encoding="utf-8"?>
<ds:datastoreItem xmlns:ds="http://schemas.openxmlformats.org/officeDocument/2006/customXml" ds:itemID="{C76F0E43-28FB-410D-8B44-0B275C3A5848}"/>
</file>

<file path=customXml/itemProps3.xml><?xml version="1.0" encoding="utf-8"?>
<ds:datastoreItem xmlns:ds="http://schemas.openxmlformats.org/officeDocument/2006/customXml" ds:itemID="{5FAFE512-B02E-4F7D-834A-D386DBD43955}"/>
</file>

<file path=docProps/app.xml><?xml version="1.0" encoding="utf-8"?>
<Properties xmlns="http://schemas.openxmlformats.org/officeDocument/2006/extended-properties" xmlns:vt="http://schemas.openxmlformats.org/officeDocument/2006/docPropsVTypes">
  <TotalTime>94</TotalTime>
  <Words>594</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Assessment and Evaluation Practices  </vt:lpstr>
      <vt:lpstr>Triangulation of Data  </vt:lpstr>
      <vt:lpstr>PowerPoint Presentation</vt:lpstr>
      <vt:lpstr>PowerPoint Presentation</vt:lpstr>
      <vt:lpstr>PowerPoint Presentation</vt:lpstr>
    </vt:vector>
  </TitlesOfParts>
  <Company>Province of New Brunswick -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PSSC Parent Information Evening</dc:title>
  <dc:creator>Nelson, Jeff  (ASD-S)</dc:creator>
  <cp:keywords/>
  <cp:lastModifiedBy>Ferguson, Jill (ASD-S)</cp:lastModifiedBy>
  <cp:revision>20</cp:revision>
  <dcterms:created xsi:type="dcterms:W3CDTF">2017-10-23T13:28:06Z</dcterms:created>
  <dcterms:modified xsi:type="dcterms:W3CDTF">2017-11-19T13:23:36Z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0x01010200A17E952BE1F8CA4EB9EE22403C1206C4</vt:lpwstr>
  </property>
</Properties>
</file>