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93" r:id="rId6"/>
    <p:sldId id="299" r:id="rId7"/>
    <p:sldId id="294" r:id="rId8"/>
    <p:sldId id="291" r:id="rId9"/>
    <p:sldId id="295" r:id="rId10"/>
    <p:sldId id="289" r:id="rId11"/>
    <p:sldId id="268" r:id="rId12"/>
    <p:sldId id="300" r:id="rId13"/>
    <p:sldId id="302" r:id="rId14"/>
    <p:sldId id="290" r:id="rId15"/>
    <p:sldId id="261" r:id="rId16"/>
    <p:sldId id="277" r:id="rId17"/>
    <p:sldId id="288" r:id="rId18"/>
    <p:sldId id="280" r:id="rId19"/>
    <p:sldId id="281" r:id="rId20"/>
    <p:sldId id="263" r:id="rId21"/>
    <p:sldId id="265" r:id="rId22"/>
    <p:sldId id="279" r:id="rId23"/>
    <p:sldId id="304" r:id="rId24"/>
    <p:sldId id="273" r:id="rId25"/>
    <p:sldId id="275" r:id="rId26"/>
    <p:sldId id="276" r:id="rId27"/>
    <p:sldId id="267" r:id="rId28"/>
    <p:sldId id="306" r:id="rId29"/>
    <p:sldId id="30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97" autoAdjust="0"/>
    <p:restoredTop sz="94249" autoAdjust="0"/>
  </p:normalViewPr>
  <p:slideViewPr>
    <p:cSldViewPr snapToGrid="0">
      <p:cViewPr varScale="1">
        <p:scale>
          <a:sx n="68" d="100"/>
          <a:sy n="68" d="100"/>
        </p:scale>
        <p:origin x="4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8/31/2022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8/31/2022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8/31/2022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8/31/2022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8/31/2022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8/31/2022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8/31/2022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8/31/2022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8/31/2022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8/31/2022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8/31/2022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iza.Muise@nbed.nb.ca" TargetMode="External"/><Relationship Id="rId2" Type="http://schemas.openxmlformats.org/officeDocument/2006/relationships/hyperlink" Target="mailto:Jill.Ferguson@nbed.nb.ca"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8313" y="977029"/>
            <a:ext cx="9078809" cy="2084285"/>
          </a:xfrm>
          <a:effectLst>
            <a:glow rad="63500">
              <a:schemeClr val="accent3">
                <a:satMod val="175000"/>
                <a:alpha val="40000"/>
              </a:schemeClr>
            </a:glow>
          </a:effectLst>
        </p:spPr>
        <p:txBody>
          <a:bodyPr/>
          <a:lstStyle/>
          <a:p>
            <a:pPr algn="ctr"/>
            <a:r>
              <a:rPr lang="en-US" sz="4400" b="1" dirty="0">
                <a:solidFill>
                  <a:schemeClr val="bg1"/>
                </a:solidFill>
              </a:rPr>
              <a:t>Welcome to</a:t>
            </a:r>
            <a:br>
              <a:rPr lang="en-US" sz="4400" b="1" dirty="0">
                <a:solidFill>
                  <a:schemeClr val="bg1"/>
                </a:solidFill>
              </a:rPr>
            </a:br>
            <a:r>
              <a:rPr lang="en-US" sz="4400" b="1" dirty="0">
                <a:solidFill>
                  <a:schemeClr val="bg1"/>
                </a:solidFill>
              </a:rPr>
              <a:t>Barnhill Memorial School</a:t>
            </a:r>
            <a:endParaRPr lang="fr-CA" sz="4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315" y="3563067"/>
            <a:ext cx="3678804" cy="2284731"/>
          </a:xfrm>
          <a:prstGeom prst="rect">
            <a:avLst/>
          </a:prstGeom>
        </p:spPr>
      </p:pic>
    </p:spTree>
    <p:extLst>
      <p:ext uri="{BB962C8B-B14F-4D97-AF65-F5344CB8AC3E}">
        <p14:creationId xmlns:p14="http://schemas.microsoft.com/office/powerpoint/2010/main" val="2854714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98268" cy="706964"/>
          </a:xfrm>
        </p:spPr>
        <p:txBody>
          <a:bodyPr/>
          <a:lstStyle/>
          <a:p>
            <a:pPr algn="ctr"/>
            <a:r>
              <a:rPr lang="en-CA" sz="4400" b="1" dirty="0">
                <a:solidFill>
                  <a:schemeClr val="bg1"/>
                </a:solidFill>
              </a:rPr>
              <a:t>Parent-Teacher Communication</a:t>
            </a:r>
            <a:endParaRPr lang="fr-CA" sz="4400" dirty="0">
              <a:solidFill>
                <a:schemeClr val="bg1"/>
              </a:solidFill>
            </a:endParaRPr>
          </a:p>
        </p:txBody>
      </p:sp>
      <p:sp>
        <p:nvSpPr>
          <p:cNvPr id="3" name="Content Placeholder 2"/>
          <p:cNvSpPr>
            <a:spLocks noGrp="1"/>
          </p:cNvSpPr>
          <p:nvPr>
            <p:ph sz="half" idx="1"/>
          </p:nvPr>
        </p:nvSpPr>
        <p:spPr>
          <a:xfrm>
            <a:off x="1154954" y="3104541"/>
            <a:ext cx="4825158" cy="3416301"/>
          </a:xfrm>
        </p:spPr>
        <p:txBody>
          <a:bodyPr/>
          <a:lstStyle/>
          <a:p>
            <a:r>
              <a:rPr lang="en-CA" dirty="0">
                <a:solidFill>
                  <a:schemeClr val="tx1"/>
                </a:solidFill>
              </a:rPr>
              <a:t>An agenda will be provided to all students.</a:t>
            </a:r>
          </a:p>
          <a:p>
            <a:r>
              <a:rPr lang="en-CA" dirty="0">
                <a:solidFill>
                  <a:schemeClr val="tx1"/>
                </a:solidFill>
              </a:rPr>
              <a:t>An agenda is an excellent form of communication for parents and teachers to stay connected. </a:t>
            </a:r>
          </a:p>
          <a:p>
            <a:endParaRPr lang="fr-CA" dirty="0"/>
          </a:p>
        </p:txBody>
      </p:sp>
      <p:sp>
        <p:nvSpPr>
          <p:cNvPr id="4" name="Content Placeholder 3"/>
          <p:cNvSpPr>
            <a:spLocks noGrp="1"/>
          </p:cNvSpPr>
          <p:nvPr>
            <p:ph sz="half" idx="2"/>
          </p:nvPr>
        </p:nvSpPr>
        <p:spPr>
          <a:xfrm>
            <a:off x="6246291" y="3104541"/>
            <a:ext cx="4825159" cy="3416300"/>
          </a:xfrm>
        </p:spPr>
        <p:txBody>
          <a:bodyPr/>
          <a:lstStyle/>
          <a:p>
            <a:r>
              <a:rPr lang="en-CA" dirty="0">
                <a:solidFill>
                  <a:schemeClr val="tx1"/>
                </a:solidFill>
              </a:rPr>
              <a:t>Homeroom teachers will have made initial contact with families before the first week of school</a:t>
            </a:r>
          </a:p>
          <a:p>
            <a:r>
              <a:rPr lang="en-CA" dirty="0">
                <a:solidFill>
                  <a:schemeClr val="tx1"/>
                </a:solidFill>
              </a:rPr>
              <a:t>We will be connecting throughout the school year by email or phone calls.</a:t>
            </a:r>
          </a:p>
          <a:p>
            <a:endParaRPr lang="fr-CA" dirty="0"/>
          </a:p>
        </p:txBody>
      </p:sp>
      <p:sp>
        <p:nvSpPr>
          <p:cNvPr id="5" name="Content Placeholder 3"/>
          <p:cNvSpPr txBox="1">
            <a:spLocks/>
          </p:cNvSpPr>
          <p:nvPr/>
        </p:nvSpPr>
        <p:spPr>
          <a:xfrm>
            <a:off x="1154954" y="2140119"/>
            <a:ext cx="3141878" cy="5762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2400" dirty="0">
              <a:solidFill>
                <a:schemeClr val="tx1"/>
              </a:solidFill>
            </a:endParaRPr>
          </a:p>
          <a:p>
            <a:pPr marL="0" indent="0">
              <a:buNone/>
            </a:pPr>
            <a:r>
              <a:rPr lang="en-CA" sz="2400" dirty="0">
                <a:solidFill>
                  <a:schemeClr val="tx1"/>
                </a:solidFill>
              </a:rPr>
              <a:t>Agenda</a:t>
            </a:r>
          </a:p>
        </p:txBody>
      </p:sp>
      <p:sp>
        <p:nvSpPr>
          <p:cNvPr id="6" name="Rectangle 5"/>
          <p:cNvSpPr/>
          <p:nvPr/>
        </p:nvSpPr>
        <p:spPr>
          <a:xfrm>
            <a:off x="6246291" y="2642876"/>
            <a:ext cx="2064989" cy="461665"/>
          </a:xfrm>
          <a:prstGeom prst="rect">
            <a:avLst/>
          </a:prstGeom>
        </p:spPr>
        <p:txBody>
          <a:bodyPr wrap="none">
            <a:spAutoFit/>
          </a:bodyPr>
          <a:lstStyle/>
          <a:p>
            <a:r>
              <a:rPr lang="en-CA" sz="2400" dirty="0"/>
              <a:t>Phone/Email</a:t>
            </a:r>
          </a:p>
        </p:txBody>
      </p:sp>
    </p:spTree>
    <p:extLst>
      <p:ext uri="{BB962C8B-B14F-4D97-AF65-F5344CB8AC3E}">
        <p14:creationId xmlns:p14="http://schemas.microsoft.com/office/powerpoint/2010/main" val="3369515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68" y="968653"/>
            <a:ext cx="11215042" cy="706964"/>
          </a:xfrm>
        </p:spPr>
        <p:txBody>
          <a:bodyPr/>
          <a:lstStyle/>
          <a:p>
            <a:pPr algn="ctr"/>
            <a:r>
              <a:rPr lang="en-CA" sz="4400" b="1" dirty="0">
                <a:solidFill>
                  <a:schemeClr val="bg1"/>
                </a:solidFill>
              </a:rPr>
              <a:t>Closed Campus</a:t>
            </a:r>
            <a:endParaRPr lang="fr-CA" sz="4400" dirty="0">
              <a:solidFill>
                <a:schemeClr val="bg1"/>
              </a:solidFill>
            </a:endParaRPr>
          </a:p>
        </p:txBody>
      </p:sp>
      <p:sp>
        <p:nvSpPr>
          <p:cNvPr id="3" name="Content Placeholder 2"/>
          <p:cNvSpPr>
            <a:spLocks noGrp="1"/>
          </p:cNvSpPr>
          <p:nvPr>
            <p:ph sz="half" idx="1"/>
          </p:nvPr>
        </p:nvSpPr>
        <p:spPr>
          <a:xfrm>
            <a:off x="488515" y="2847340"/>
            <a:ext cx="11210795" cy="3416301"/>
          </a:xfrm>
        </p:spPr>
        <p:txBody>
          <a:bodyPr>
            <a:normAutofit/>
          </a:bodyPr>
          <a:lstStyle/>
          <a:p>
            <a:r>
              <a:rPr lang="en-US" dirty="0">
                <a:solidFill>
                  <a:schemeClr val="tx1"/>
                </a:solidFill>
              </a:rPr>
              <a:t>Barnhill Memorial School is a closed campus for the safety of our students. </a:t>
            </a:r>
          </a:p>
          <a:p>
            <a:r>
              <a:rPr lang="en-US" dirty="0">
                <a:solidFill>
                  <a:schemeClr val="tx1"/>
                </a:solidFill>
              </a:rPr>
              <a:t>Students are to remain on-site when they arrive in the morning until they are dismissed at the end of the day. </a:t>
            </a:r>
          </a:p>
          <a:p>
            <a:pPr>
              <a:spcBef>
                <a:spcPts val="0"/>
              </a:spcBef>
              <a:defRPr/>
            </a:pPr>
            <a:r>
              <a:rPr lang="en-US" dirty="0">
                <a:solidFill>
                  <a:schemeClr val="tx1"/>
                </a:solidFill>
              </a:rPr>
              <a:t>A parent/guardian must sign their child out in the office if they must leave for any reason prior to dismissal. Parents are asked to not enter the building when picking up students, please call the office when you arrive. </a:t>
            </a:r>
          </a:p>
          <a:p>
            <a:pPr>
              <a:spcBef>
                <a:spcPts val="0"/>
              </a:spcBef>
              <a:defRPr/>
            </a:pPr>
            <a:r>
              <a:rPr lang="en-US" dirty="0">
                <a:solidFill>
                  <a:schemeClr val="tx1"/>
                </a:solidFill>
                <a:latin typeface="Century Gothic" panose="020B0502020202020204" pitchFamily="34" charset="0"/>
              </a:rPr>
              <a:t>Drop-off and pick-up area in the morning and after school is </a:t>
            </a:r>
          </a:p>
          <a:p>
            <a:pPr marL="0" indent="0">
              <a:spcBef>
                <a:spcPts val="0"/>
              </a:spcBef>
              <a:buNone/>
              <a:defRPr/>
            </a:pPr>
            <a:r>
              <a:rPr lang="en-US" dirty="0">
                <a:solidFill>
                  <a:schemeClr val="tx1"/>
                </a:solidFill>
                <a:latin typeface="Century Gothic" panose="020B0502020202020204" pitchFamily="34" charset="0"/>
              </a:rPr>
              <a:t>    at the Cenotaph, between Barnhill and St. Rose School.</a:t>
            </a:r>
          </a:p>
          <a:p>
            <a:pPr>
              <a:spcBef>
                <a:spcPts val="0"/>
              </a:spcBef>
              <a:defRPr/>
            </a:pPr>
            <a:endParaRPr lang="en-US" sz="2400" b="1" dirty="0">
              <a:solidFill>
                <a:schemeClr val="tx1"/>
              </a:solidFill>
            </a:endParaRPr>
          </a:p>
          <a:p>
            <a:endParaRPr lang="en-US" sz="2400" dirty="0">
              <a:solidFill>
                <a:schemeClr val="tx1"/>
              </a:solidFill>
            </a:endParaRPr>
          </a:p>
          <a:p>
            <a:endParaRPr lang="fr-CA"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6367" y="4734838"/>
            <a:ext cx="1925488" cy="191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3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rgbClr val="7030A0"/>
          </a:fgClr>
          <a:bgClr>
            <a:schemeClr val="bg1"/>
          </a:bgClr>
        </a:patt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3128" y="839245"/>
            <a:ext cx="11171129" cy="836613"/>
          </a:xfrm>
        </p:spPr>
        <p:txBody>
          <a:bodyPr/>
          <a:lstStyle/>
          <a:p>
            <a:pPr algn="ctr" eaLnBrk="1" hangingPunct="1">
              <a:defRPr/>
            </a:pPr>
            <a:r>
              <a:rPr lang="en-US" sz="4400" b="1" dirty="0">
                <a:solidFill>
                  <a:schemeClr val="bg1"/>
                </a:solidFill>
                <a:latin typeface="+mn-lt"/>
              </a:rPr>
              <a:t>Your Daily Schedule</a:t>
            </a:r>
          </a:p>
        </p:txBody>
      </p:sp>
      <p:sp>
        <p:nvSpPr>
          <p:cNvPr id="15364" name="Rectangle 4"/>
          <p:cNvSpPr>
            <a:spLocks noGrp="1" noChangeArrowheads="1"/>
          </p:cNvSpPr>
          <p:nvPr>
            <p:ph sz="half" idx="1"/>
          </p:nvPr>
        </p:nvSpPr>
        <p:spPr>
          <a:xfrm>
            <a:off x="1380263" y="2404997"/>
            <a:ext cx="5257365" cy="4687844"/>
          </a:xfrm>
        </p:spPr>
        <p:txBody>
          <a:bodyPr>
            <a:noAutofit/>
          </a:bodyPr>
          <a:lstStyle/>
          <a:p>
            <a:pPr eaLnBrk="1" hangingPunct="1">
              <a:spcBef>
                <a:spcPts val="0"/>
              </a:spcBef>
              <a:buFontTx/>
              <a:buNone/>
              <a:defRPr/>
            </a:pPr>
            <a:r>
              <a:rPr lang="en-US" dirty="0">
                <a:solidFill>
                  <a:schemeClr val="accent4">
                    <a:lumMod val="10000"/>
                  </a:schemeClr>
                </a:solidFill>
              </a:rPr>
              <a:t>8:20	 am			       Enter School – Begin Day	</a:t>
            </a:r>
          </a:p>
          <a:p>
            <a:pPr eaLnBrk="1" hangingPunct="1">
              <a:spcBef>
                <a:spcPts val="0"/>
              </a:spcBef>
              <a:buFontTx/>
              <a:buNone/>
              <a:defRPr/>
            </a:pPr>
            <a:r>
              <a:rPr lang="en-US" dirty="0">
                <a:solidFill>
                  <a:schemeClr val="accent4">
                    <a:lumMod val="10000"/>
                  </a:schemeClr>
                </a:solidFill>
              </a:rPr>
              <a:t>8:20 – 8:35			Homeroom</a:t>
            </a:r>
          </a:p>
          <a:p>
            <a:pPr eaLnBrk="1" hangingPunct="1">
              <a:spcBef>
                <a:spcPts val="0"/>
              </a:spcBef>
              <a:buFontTx/>
              <a:buNone/>
              <a:defRPr/>
            </a:pPr>
            <a:r>
              <a:rPr lang="en-US" dirty="0">
                <a:solidFill>
                  <a:schemeClr val="accent4">
                    <a:lumMod val="10000"/>
                  </a:schemeClr>
                </a:solidFill>
              </a:rPr>
              <a:t>8:35 - 9:00			Personal Wellness - 1</a:t>
            </a:r>
          </a:p>
          <a:p>
            <a:pPr eaLnBrk="1" hangingPunct="1">
              <a:spcBef>
                <a:spcPts val="0"/>
              </a:spcBef>
              <a:buFontTx/>
              <a:buNone/>
              <a:defRPr/>
            </a:pPr>
            <a:r>
              <a:rPr lang="en-US" dirty="0">
                <a:solidFill>
                  <a:schemeClr val="accent4">
                    <a:lumMod val="10000"/>
                  </a:schemeClr>
                </a:solidFill>
              </a:rPr>
              <a:t>9:00 – 10:00		       Period 2</a:t>
            </a:r>
          </a:p>
          <a:p>
            <a:pPr eaLnBrk="1" hangingPunct="1">
              <a:spcBef>
                <a:spcPts val="0"/>
              </a:spcBef>
              <a:buFontTx/>
              <a:buNone/>
              <a:defRPr/>
            </a:pPr>
            <a:r>
              <a:rPr lang="en-US" dirty="0">
                <a:solidFill>
                  <a:schemeClr val="accent4">
                    <a:lumMod val="10000"/>
                  </a:schemeClr>
                </a:solidFill>
              </a:rPr>
              <a:t>10:00 – 10:05		Break</a:t>
            </a:r>
          </a:p>
          <a:p>
            <a:pPr eaLnBrk="1" hangingPunct="1">
              <a:spcBef>
                <a:spcPts val="0"/>
              </a:spcBef>
              <a:buFontTx/>
              <a:buNone/>
              <a:defRPr/>
            </a:pPr>
            <a:r>
              <a:rPr lang="en-US" dirty="0">
                <a:solidFill>
                  <a:schemeClr val="accent4">
                    <a:lumMod val="10000"/>
                  </a:schemeClr>
                </a:solidFill>
              </a:rPr>
              <a:t>10:05 -11:05		       Period 3</a:t>
            </a:r>
          </a:p>
          <a:p>
            <a:pPr eaLnBrk="1" hangingPunct="1">
              <a:spcBef>
                <a:spcPts val="0"/>
              </a:spcBef>
              <a:buFontTx/>
              <a:buNone/>
              <a:defRPr/>
            </a:pPr>
            <a:r>
              <a:rPr lang="en-US" dirty="0">
                <a:solidFill>
                  <a:schemeClr val="accent4">
                    <a:lumMod val="10000"/>
                  </a:schemeClr>
                </a:solidFill>
              </a:rPr>
              <a:t>11:05 - 11:10		       Break</a:t>
            </a:r>
          </a:p>
          <a:p>
            <a:pPr eaLnBrk="1" hangingPunct="1">
              <a:spcBef>
                <a:spcPts val="0"/>
              </a:spcBef>
              <a:buFontTx/>
              <a:buNone/>
              <a:defRPr/>
            </a:pPr>
            <a:r>
              <a:rPr lang="en-US" dirty="0">
                <a:solidFill>
                  <a:schemeClr val="accent4">
                    <a:lumMod val="10000"/>
                  </a:schemeClr>
                </a:solidFill>
              </a:rPr>
              <a:t>11:10 - 12:10		       Period 4</a:t>
            </a:r>
          </a:p>
          <a:p>
            <a:pPr eaLnBrk="1" hangingPunct="1">
              <a:spcBef>
                <a:spcPts val="0"/>
              </a:spcBef>
              <a:buFontTx/>
              <a:buNone/>
              <a:defRPr/>
            </a:pPr>
            <a:r>
              <a:rPr lang="en-US" dirty="0">
                <a:solidFill>
                  <a:schemeClr val="accent4">
                    <a:lumMod val="10000"/>
                  </a:schemeClr>
                </a:solidFill>
              </a:rPr>
              <a:t>12:10 - 12:50		       Lunch</a:t>
            </a:r>
          </a:p>
          <a:p>
            <a:pPr eaLnBrk="1" hangingPunct="1">
              <a:spcBef>
                <a:spcPts val="0"/>
              </a:spcBef>
              <a:buFontTx/>
              <a:buNone/>
              <a:defRPr/>
            </a:pPr>
            <a:r>
              <a:rPr lang="en-US" dirty="0">
                <a:solidFill>
                  <a:schemeClr val="accent4">
                    <a:lumMod val="10000"/>
                  </a:schemeClr>
                </a:solidFill>
              </a:rPr>
              <a:t>12:50 - 1:50		       Period 5</a:t>
            </a:r>
          </a:p>
          <a:p>
            <a:pPr eaLnBrk="1" hangingPunct="1">
              <a:spcBef>
                <a:spcPts val="0"/>
              </a:spcBef>
              <a:buFontTx/>
              <a:buNone/>
              <a:defRPr/>
            </a:pPr>
            <a:r>
              <a:rPr lang="en-US" dirty="0">
                <a:solidFill>
                  <a:schemeClr val="accent4">
                    <a:lumMod val="10000"/>
                  </a:schemeClr>
                </a:solidFill>
              </a:rPr>
              <a:t>1:50 - 1:55			Break</a:t>
            </a:r>
          </a:p>
          <a:p>
            <a:pPr eaLnBrk="1" hangingPunct="1">
              <a:spcBef>
                <a:spcPts val="0"/>
              </a:spcBef>
              <a:buFontTx/>
              <a:buNone/>
              <a:defRPr/>
            </a:pPr>
            <a:r>
              <a:rPr lang="en-US" dirty="0">
                <a:solidFill>
                  <a:schemeClr val="accent4">
                    <a:lumMod val="10000"/>
                  </a:schemeClr>
                </a:solidFill>
              </a:rPr>
              <a:t>1:55 - 2:55			Period 6 ~ Every Wednesday there is Exploratory.</a:t>
            </a:r>
          </a:p>
          <a:p>
            <a:pPr eaLnBrk="1" hangingPunct="1">
              <a:spcBef>
                <a:spcPts val="0"/>
              </a:spcBef>
              <a:buFontTx/>
              <a:buNone/>
              <a:defRPr/>
            </a:pPr>
            <a:r>
              <a:rPr lang="en-US" dirty="0">
                <a:solidFill>
                  <a:schemeClr val="accent4">
                    <a:lumMod val="10000"/>
                  </a:schemeClr>
                </a:solidFill>
              </a:rPr>
              <a:t>2:55	 pm	      		       Dismissal</a:t>
            </a:r>
          </a:p>
          <a:p>
            <a:pPr eaLnBrk="1" hangingPunct="1">
              <a:spcBef>
                <a:spcPts val="0"/>
              </a:spcBef>
              <a:buFontTx/>
              <a:buNone/>
              <a:defRPr/>
            </a:pPr>
            <a:endParaRPr lang="en-US" sz="2100" dirty="0">
              <a:solidFill>
                <a:srgbClr val="FFFF00"/>
              </a:solidFill>
            </a:endParaRPr>
          </a:p>
        </p:txBody>
      </p:sp>
      <p:pic>
        <p:nvPicPr>
          <p:cNvPr id="19460" name="Picture 7" descr="MPj04089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628" y="2578930"/>
            <a:ext cx="3814763"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180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1154954" y="973668"/>
            <a:ext cx="8761413" cy="706964"/>
          </a:xfrm>
        </p:spPr>
        <p:txBody>
          <a:bodyPr>
            <a:normAutofit/>
          </a:bodyPr>
          <a:lstStyle/>
          <a:p>
            <a:pPr algn="ctr"/>
            <a:r>
              <a:rPr lang="en-US" altLang="en-US" b="1" dirty="0">
                <a:solidFill>
                  <a:srgbClr val="EBEBEB"/>
                </a:solidFill>
              </a:rPr>
              <a:t>Morning Routine</a:t>
            </a:r>
            <a:endParaRPr lang="fr-CA" altLang="en-US" b="1" dirty="0">
              <a:solidFill>
                <a:srgbClr val="EBEBEB"/>
              </a:solidFill>
            </a:endParaRPr>
          </a:p>
        </p:txBody>
      </p:sp>
      <p:sp>
        <p:nvSpPr>
          <p:cNvPr id="3" name="Content Placeholder 2"/>
          <p:cNvSpPr>
            <a:spLocks noGrp="1"/>
          </p:cNvSpPr>
          <p:nvPr>
            <p:ph idx="1"/>
          </p:nvPr>
        </p:nvSpPr>
        <p:spPr>
          <a:xfrm>
            <a:off x="719528" y="2603500"/>
            <a:ext cx="7150308" cy="3416300"/>
          </a:xfrm>
        </p:spPr>
        <p:txBody>
          <a:bodyPr anchor="ctr">
            <a:normAutofit fontScale="92500" lnSpcReduction="20000"/>
          </a:bodyPr>
          <a:lstStyle/>
          <a:p>
            <a:pPr marL="514350" indent="-514350">
              <a:buFont typeface="Comic Sans MS" panose="030F0702030302020204" pitchFamily="66" charset="0"/>
              <a:buAutoNum type="arabicPeriod"/>
            </a:pPr>
            <a:r>
              <a:rPr lang="en-US" sz="2000" dirty="0">
                <a:latin typeface="Century Gothic" panose="020B0502020202020204" pitchFamily="34" charset="0"/>
              </a:rPr>
              <a:t>Morning supervision begins at 7:50 AM.  When students arrive, they can go to the outdoor classroom or the yard. Students enter the school at 8:20 Each student then </a:t>
            </a:r>
            <a:r>
              <a:rPr lang="fr-CA" sz="2000" dirty="0" err="1"/>
              <a:t>g</a:t>
            </a:r>
            <a:r>
              <a:rPr lang="fr-CA" altLang="en-US" sz="2000" dirty="0" err="1"/>
              <a:t>oes</a:t>
            </a:r>
            <a:r>
              <a:rPr lang="fr-CA" altLang="en-US" sz="2000" dirty="0"/>
              <a:t> </a:t>
            </a:r>
            <a:r>
              <a:rPr lang="fr-CA" altLang="en-US" sz="2000" dirty="0" err="1"/>
              <a:t>immediately</a:t>
            </a:r>
            <a:r>
              <a:rPr lang="fr-CA" altLang="en-US" sz="2000" dirty="0"/>
              <a:t> to </a:t>
            </a:r>
            <a:r>
              <a:rPr lang="fr-CA" altLang="en-US" sz="2000" dirty="0" err="1"/>
              <a:t>their</a:t>
            </a:r>
            <a:r>
              <a:rPr lang="fr-CA" altLang="en-US" sz="2000" dirty="0"/>
              <a:t> </a:t>
            </a:r>
            <a:r>
              <a:rPr lang="fr-CA" altLang="en-US" sz="2000" dirty="0" err="1"/>
              <a:t>locker</a:t>
            </a:r>
            <a:r>
              <a:rPr lang="fr-CA" altLang="en-US" sz="2000" dirty="0"/>
              <a:t> in a </a:t>
            </a:r>
            <a:r>
              <a:rPr lang="fr-CA" altLang="en-US" sz="2000" i="1" dirty="0" err="1"/>
              <a:t>calm</a:t>
            </a:r>
            <a:r>
              <a:rPr lang="fr-CA" altLang="en-US" sz="2000" dirty="0"/>
              <a:t> and </a:t>
            </a:r>
            <a:r>
              <a:rPr lang="fr-CA" altLang="en-US" sz="2000" i="1" dirty="0" err="1"/>
              <a:t>orderly</a:t>
            </a:r>
            <a:r>
              <a:rPr lang="fr-CA" altLang="en-US" sz="2000" dirty="0"/>
              <a:t> </a:t>
            </a:r>
            <a:r>
              <a:rPr lang="fr-CA" altLang="en-US" sz="2000" dirty="0" err="1"/>
              <a:t>manner</a:t>
            </a:r>
            <a:r>
              <a:rPr lang="fr-CA" altLang="en-US" sz="2000" dirty="0"/>
              <a:t>. </a:t>
            </a:r>
            <a:r>
              <a:rPr lang="fr-CA" altLang="en-US" sz="2000" dirty="0" err="1"/>
              <a:t>While</a:t>
            </a:r>
            <a:r>
              <a:rPr lang="fr-CA" altLang="en-US" sz="2000" dirty="0"/>
              <a:t> in the </a:t>
            </a:r>
            <a:r>
              <a:rPr lang="fr-CA" altLang="en-US" sz="2000" dirty="0" err="1"/>
              <a:t>hallway</a:t>
            </a:r>
            <a:r>
              <a:rPr lang="fr-CA" altLang="en-US" sz="2000" dirty="0"/>
              <a:t>, </a:t>
            </a:r>
            <a:r>
              <a:rPr lang="fr-CA" altLang="en-US" sz="2000" dirty="0" err="1"/>
              <a:t>students</a:t>
            </a:r>
            <a:r>
              <a:rPr lang="fr-CA" altLang="en-US" sz="2000" dirty="0"/>
              <a:t> must </a:t>
            </a:r>
            <a:r>
              <a:rPr lang="fr-CA" altLang="en-US" sz="2000" dirty="0" err="1"/>
              <a:t>walk</a:t>
            </a:r>
            <a:r>
              <a:rPr lang="fr-CA" altLang="en-US" sz="2000" dirty="0"/>
              <a:t> and </a:t>
            </a:r>
            <a:r>
              <a:rPr lang="fr-CA" altLang="en-US" sz="2000" dirty="0" err="1"/>
              <a:t>be</a:t>
            </a:r>
            <a:r>
              <a:rPr lang="fr-CA" altLang="en-US" sz="2000" dirty="0"/>
              <a:t> </a:t>
            </a:r>
            <a:r>
              <a:rPr lang="fr-CA" altLang="en-US" sz="2000" dirty="0" err="1"/>
              <a:t>respectful</a:t>
            </a:r>
            <a:r>
              <a:rPr lang="fr-CA" altLang="en-US" sz="2000"/>
              <a:t>. </a:t>
            </a:r>
            <a:r>
              <a:rPr lang="en-US" sz="2000">
                <a:latin typeface="Century Gothic" panose="020B0502020202020204" pitchFamily="34" charset="0"/>
              </a:rPr>
              <a:t> </a:t>
            </a:r>
            <a:r>
              <a:rPr lang="en-US" sz="2000" dirty="0">
                <a:latin typeface="Century Gothic" panose="020B0502020202020204" pitchFamily="34" charset="0"/>
              </a:rPr>
              <a:t>If a student arrives after 8:20, they are to go in the front door and sign in at the office before going to their locker.</a:t>
            </a:r>
            <a:endParaRPr lang="fr-CA" altLang="en-US" sz="2000" dirty="0"/>
          </a:p>
          <a:p>
            <a:pPr marL="514350" indent="-514350">
              <a:buFont typeface="Comic Sans MS" panose="030F0702030302020204" pitchFamily="66" charset="0"/>
              <a:buAutoNum type="arabicPeriod"/>
            </a:pPr>
            <a:r>
              <a:rPr lang="fr-CA" altLang="en-US" sz="2000" dirty="0" err="1"/>
              <a:t>Organize</a:t>
            </a:r>
            <a:r>
              <a:rPr lang="fr-CA" altLang="en-US" sz="2000" dirty="0"/>
              <a:t> all </a:t>
            </a:r>
            <a:r>
              <a:rPr lang="fr-CA" altLang="en-US" sz="2000" dirty="0" err="1"/>
              <a:t>necessary</a:t>
            </a:r>
            <a:r>
              <a:rPr lang="fr-CA" altLang="en-US" sz="2000" dirty="0"/>
              <a:t> </a:t>
            </a:r>
            <a:r>
              <a:rPr lang="fr-CA" altLang="en-US" sz="2000" dirty="0" err="1"/>
              <a:t>materials</a:t>
            </a:r>
            <a:r>
              <a:rPr lang="fr-CA" altLang="en-US" sz="2000" dirty="0"/>
              <a:t> for </a:t>
            </a:r>
            <a:r>
              <a:rPr lang="fr-CA" altLang="en-US" sz="2000" dirty="0" err="1"/>
              <a:t>your</a:t>
            </a:r>
            <a:r>
              <a:rPr lang="fr-CA" altLang="en-US" sz="2000" dirty="0"/>
              <a:t> </a:t>
            </a:r>
            <a:r>
              <a:rPr lang="fr-CA" altLang="en-US" sz="2000" b="1" dirty="0"/>
              <a:t>first class </a:t>
            </a:r>
            <a:r>
              <a:rPr lang="fr-CA" altLang="en-US" sz="2000" dirty="0"/>
              <a:t>and use the </a:t>
            </a:r>
            <a:r>
              <a:rPr lang="fr-CA" altLang="en-US" sz="2000" dirty="0" err="1"/>
              <a:t>washroom</a:t>
            </a:r>
            <a:r>
              <a:rPr lang="fr-CA" altLang="en-US" sz="2000" dirty="0"/>
              <a:t>/</a:t>
            </a:r>
            <a:r>
              <a:rPr lang="fr-CA" altLang="en-US" sz="2000" dirty="0" err="1"/>
              <a:t>get</a:t>
            </a:r>
            <a:r>
              <a:rPr lang="fr-CA" altLang="en-US" sz="2000" dirty="0"/>
              <a:t> a drink.</a:t>
            </a:r>
          </a:p>
          <a:p>
            <a:pPr marL="514350" indent="-514350">
              <a:buFont typeface="Comic Sans MS" panose="030F0702030302020204" pitchFamily="66" charset="0"/>
              <a:buAutoNum type="arabicPeriod"/>
            </a:pPr>
            <a:r>
              <a:rPr lang="fr-CA" altLang="en-US" sz="2000" dirty="0" err="1"/>
              <a:t>Upon</a:t>
            </a:r>
            <a:r>
              <a:rPr lang="fr-CA" altLang="en-US" sz="2000" dirty="0"/>
              <a:t> </a:t>
            </a:r>
            <a:r>
              <a:rPr lang="fr-CA" altLang="en-US" sz="2000" dirty="0" err="1"/>
              <a:t>arriving</a:t>
            </a:r>
            <a:r>
              <a:rPr lang="fr-CA" altLang="en-US" sz="2000" dirty="0"/>
              <a:t> in class, </a:t>
            </a:r>
            <a:r>
              <a:rPr lang="fr-CA" altLang="en-US" sz="2000" dirty="0" err="1"/>
              <a:t>take</a:t>
            </a:r>
            <a:r>
              <a:rPr lang="fr-CA" altLang="en-US" sz="2000" dirty="0"/>
              <a:t> a </a:t>
            </a:r>
            <a:r>
              <a:rPr lang="fr-CA" altLang="en-US" sz="2000" dirty="0" err="1"/>
              <a:t>seat</a:t>
            </a:r>
            <a:r>
              <a:rPr lang="fr-CA" altLang="en-US" sz="2000" dirty="0"/>
              <a:t> and </a:t>
            </a:r>
            <a:r>
              <a:rPr lang="fr-CA" altLang="en-US" sz="2000" dirty="0" err="1"/>
              <a:t>prepare</a:t>
            </a:r>
            <a:r>
              <a:rPr lang="fr-CA" altLang="en-US" sz="2000" dirty="0"/>
              <a:t> for </a:t>
            </a:r>
            <a:r>
              <a:rPr lang="fr-CA" altLang="en-US" sz="2000" dirty="0" err="1"/>
              <a:t>homeroom</a:t>
            </a:r>
            <a:r>
              <a:rPr lang="fr-CA" altLang="en-US" sz="2000" dirty="0"/>
              <a:t> and </a:t>
            </a:r>
            <a:r>
              <a:rPr lang="fr-CA" altLang="en-US" sz="2000" dirty="0" err="1"/>
              <a:t>Personal</a:t>
            </a:r>
            <a:r>
              <a:rPr lang="fr-CA" altLang="en-US" sz="2000" dirty="0"/>
              <a:t> </a:t>
            </a:r>
            <a:r>
              <a:rPr lang="fr-CA" altLang="en-US" sz="2000" dirty="0" err="1"/>
              <a:t>Wellness</a:t>
            </a:r>
            <a:r>
              <a:rPr lang="fr-CA" altLang="en-US" sz="2000" dirty="0"/>
              <a:t>.</a:t>
            </a:r>
          </a:p>
        </p:txBody>
      </p:sp>
      <p:pic>
        <p:nvPicPr>
          <p:cNvPr id="2" name="Picture 1">
            <a:extLst>
              <a:ext uri="{FF2B5EF4-FFF2-40B4-BE49-F238E27FC236}">
                <a16:creationId xmlns:a16="http://schemas.microsoft.com/office/drawing/2014/main" id="{BE974F1A-97B7-4815-83A3-64161EA096C3}"/>
              </a:ext>
            </a:extLst>
          </p:cNvPr>
          <p:cNvPicPr>
            <a:picLocks noChangeAspect="1"/>
          </p:cNvPicPr>
          <p:nvPr/>
        </p:nvPicPr>
        <p:blipFill>
          <a:blip r:embed="rId2"/>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40597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1154954" y="973668"/>
            <a:ext cx="8761413" cy="706964"/>
          </a:xfrm>
        </p:spPr>
        <p:txBody>
          <a:bodyPr>
            <a:normAutofit/>
          </a:bodyPr>
          <a:lstStyle/>
          <a:p>
            <a:r>
              <a:rPr lang="fr-CA" altLang="en-US" b="1"/>
              <a:t>How to </a:t>
            </a:r>
            <a:r>
              <a:rPr lang="fr-CA" altLang="en-US" b="1" err="1"/>
              <a:t>Properly</a:t>
            </a:r>
            <a:r>
              <a:rPr lang="fr-CA" altLang="en-US" b="1"/>
              <a:t> Exit the </a:t>
            </a:r>
            <a:r>
              <a:rPr lang="fr-CA" altLang="en-US" b="1" err="1"/>
              <a:t>School</a:t>
            </a:r>
            <a:endParaRPr lang="fr-CA" altLang="en-US" b="1"/>
          </a:p>
        </p:txBody>
      </p:sp>
      <p:sp>
        <p:nvSpPr>
          <p:cNvPr id="3" name="Content Placeholder 2"/>
          <p:cNvSpPr>
            <a:spLocks noGrp="1"/>
          </p:cNvSpPr>
          <p:nvPr>
            <p:ph idx="1"/>
          </p:nvPr>
        </p:nvSpPr>
        <p:spPr>
          <a:xfrm>
            <a:off x="1154954" y="2603500"/>
            <a:ext cx="6397313" cy="3416300"/>
          </a:xfrm>
        </p:spPr>
        <p:txBody>
          <a:bodyPr anchor="ctr">
            <a:normAutofit/>
          </a:bodyPr>
          <a:lstStyle/>
          <a:p>
            <a:pPr marL="0" indent="0">
              <a:buNone/>
            </a:pPr>
            <a:r>
              <a:rPr lang="en-CA" altLang="en-US" sz="2000" dirty="0"/>
              <a:t>1. Go to your locker. </a:t>
            </a:r>
          </a:p>
          <a:p>
            <a:pPr marL="0" indent="0">
              <a:buNone/>
            </a:pPr>
            <a:r>
              <a:rPr lang="en-CA" altLang="en-US" sz="2000" i="1" dirty="0"/>
              <a:t>2. Gather your belongings. </a:t>
            </a:r>
          </a:p>
          <a:p>
            <a:pPr marL="0" indent="0">
              <a:buNone/>
            </a:pPr>
            <a:endParaRPr lang="en-CA" altLang="en-US" sz="2000" dirty="0"/>
          </a:p>
          <a:p>
            <a:pPr marL="0" indent="0">
              <a:buNone/>
            </a:pPr>
            <a:r>
              <a:rPr lang="en-CA" altLang="en-US" sz="2000" dirty="0"/>
              <a:t>3. -Bus students walk to the bus loading zone.</a:t>
            </a:r>
          </a:p>
          <a:p>
            <a:pPr marL="0" indent="0">
              <a:buNone/>
            </a:pPr>
            <a:r>
              <a:rPr lang="en-CA" altLang="en-US" sz="2000" dirty="0"/>
              <a:t>        - Walkers leave school grounds immediately.</a:t>
            </a:r>
          </a:p>
          <a:p>
            <a:pPr marL="0" indent="0">
              <a:buNone/>
            </a:pPr>
            <a:r>
              <a:rPr lang="en-CA" altLang="en-US" sz="2000" dirty="0"/>
              <a:t>        - Pick-ups are to walk directly to guardian's vehicle. </a:t>
            </a:r>
          </a:p>
        </p:txBody>
      </p:sp>
      <p:pic>
        <p:nvPicPr>
          <p:cNvPr id="1028" name="Picture 4" descr="The school bell was my enemy - an autistic view | The Art of Autism">
            <a:extLst>
              <a:ext uri="{FF2B5EF4-FFF2-40B4-BE49-F238E27FC236}">
                <a16:creationId xmlns:a16="http://schemas.microsoft.com/office/drawing/2014/main" id="{02525EB2-90F4-4CB1-A5C5-E6592CF672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8" r="-1" b="-1"/>
          <a:stretch/>
        </p:blipFill>
        <p:spPr bwMode="auto">
          <a:xfrm>
            <a:off x="8020571" y="2775951"/>
            <a:ext cx="3080048"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53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54729" y="854530"/>
            <a:ext cx="6870700" cy="823913"/>
          </a:xfrm>
        </p:spPr>
        <p:txBody>
          <a:bodyPr/>
          <a:lstStyle/>
          <a:p>
            <a:pPr algn="ctr"/>
            <a:r>
              <a:rPr lang="en-US" altLang="en-US" sz="4400" b="1" dirty="0">
                <a:solidFill>
                  <a:schemeClr val="bg1"/>
                </a:solidFill>
              </a:rPr>
              <a:t>Nutrition Breaks</a:t>
            </a:r>
          </a:p>
        </p:txBody>
      </p:sp>
      <p:sp>
        <p:nvSpPr>
          <p:cNvPr id="3" name="Content Placeholder 2"/>
          <p:cNvSpPr>
            <a:spLocks noGrp="1"/>
          </p:cNvSpPr>
          <p:nvPr>
            <p:ph idx="1"/>
          </p:nvPr>
        </p:nvSpPr>
        <p:spPr>
          <a:xfrm>
            <a:off x="511628" y="2780077"/>
            <a:ext cx="11212285" cy="4281487"/>
          </a:xfrm>
        </p:spPr>
        <p:txBody>
          <a:bodyPr>
            <a:normAutofit/>
          </a:bodyPr>
          <a:lstStyle/>
          <a:p>
            <a:r>
              <a:rPr lang="en-US" altLang="en-US" dirty="0">
                <a:solidFill>
                  <a:schemeClr val="tx1"/>
                </a:solidFill>
              </a:rPr>
              <a:t>There are two breaks in the morning. One between 2</a:t>
            </a:r>
            <a:r>
              <a:rPr lang="en-US" altLang="en-US" baseline="30000" dirty="0">
                <a:solidFill>
                  <a:schemeClr val="tx1"/>
                </a:solidFill>
              </a:rPr>
              <a:t>nd</a:t>
            </a:r>
            <a:r>
              <a:rPr lang="en-US" altLang="en-US" dirty="0">
                <a:solidFill>
                  <a:schemeClr val="tx1"/>
                </a:solidFill>
              </a:rPr>
              <a:t>  and 3</a:t>
            </a:r>
            <a:r>
              <a:rPr lang="en-US" altLang="en-US" baseline="30000" dirty="0">
                <a:solidFill>
                  <a:schemeClr val="tx1"/>
                </a:solidFill>
              </a:rPr>
              <a:t>rd</a:t>
            </a:r>
            <a:r>
              <a:rPr lang="en-US" altLang="en-US" dirty="0">
                <a:solidFill>
                  <a:schemeClr val="tx1"/>
                </a:solidFill>
              </a:rPr>
              <a:t> </a:t>
            </a:r>
            <a:r>
              <a:rPr lang="en-US" altLang="en-US" baseline="30000" dirty="0">
                <a:solidFill>
                  <a:schemeClr val="tx1"/>
                </a:solidFill>
              </a:rPr>
              <a:t> </a:t>
            </a:r>
            <a:r>
              <a:rPr lang="en-US" altLang="en-US" dirty="0">
                <a:solidFill>
                  <a:schemeClr val="tx1"/>
                </a:solidFill>
              </a:rPr>
              <a:t>period and another </a:t>
            </a:r>
            <a:r>
              <a:rPr lang="fr-CA" altLang="en-US" dirty="0" err="1">
                <a:solidFill>
                  <a:schemeClr val="tx1"/>
                </a:solidFill>
              </a:rPr>
              <a:t>between</a:t>
            </a:r>
            <a:r>
              <a:rPr lang="fr-CA" altLang="en-US" dirty="0">
                <a:solidFill>
                  <a:schemeClr val="tx1"/>
                </a:solidFill>
              </a:rPr>
              <a:t> 3rd  and 4th  </a:t>
            </a:r>
            <a:r>
              <a:rPr lang="fr-CA" altLang="en-US" dirty="0" err="1">
                <a:solidFill>
                  <a:schemeClr val="tx1"/>
                </a:solidFill>
              </a:rPr>
              <a:t>period</a:t>
            </a:r>
            <a:r>
              <a:rPr lang="en-US" altLang="en-US" dirty="0">
                <a:solidFill>
                  <a:schemeClr val="tx1"/>
                </a:solidFill>
              </a:rPr>
              <a:t>. They are each 5 minutes. </a:t>
            </a:r>
          </a:p>
          <a:p>
            <a:r>
              <a:rPr lang="en-US" altLang="en-US" dirty="0">
                <a:solidFill>
                  <a:schemeClr val="tx1"/>
                </a:solidFill>
              </a:rPr>
              <a:t>In the afternoon, between 5</a:t>
            </a:r>
            <a:r>
              <a:rPr lang="en-US" altLang="en-US" baseline="30000" dirty="0">
                <a:solidFill>
                  <a:schemeClr val="tx1"/>
                </a:solidFill>
              </a:rPr>
              <a:t>th</a:t>
            </a:r>
            <a:r>
              <a:rPr lang="en-US" altLang="en-US" dirty="0">
                <a:solidFill>
                  <a:schemeClr val="tx1"/>
                </a:solidFill>
              </a:rPr>
              <a:t>  and 6</a:t>
            </a:r>
            <a:r>
              <a:rPr lang="en-US" altLang="en-US" baseline="30000" dirty="0">
                <a:solidFill>
                  <a:schemeClr val="tx1"/>
                </a:solidFill>
              </a:rPr>
              <a:t>th</a:t>
            </a:r>
            <a:r>
              <a:rPr lang="en-US" altLang="en-US" dirty="0">
                <a:solidFill>
                  <a:schemeClr val="tx1"/>
                </a:solidFill>
              </a:rPr>
              <a:t>  period, you have a third break. </a:t>
            </a:r>
            <a:r>
              <a:rPr lang="en-CA" altLang="en-US" dirty="0">
                <a:solidFill>
                  <a:schemeClr val="tx1"/>
                </a:solidFill>
              </a:rPr>
              <a:t>This </a:t>
            </a:r>
            <a:r>
              <a:rPr lang="en-US" altLang="en-US" dirty="0">
                <a:solidFill>
                  <a:schemeClr val="tx1"/>
                </a:solidFill>
              </a:rPr>
              <a:t>break is also 5 minutes in length. </a:t>
            </a:r>
          </a:p>
          <a:p>
            <a:pPr marL="0" indent="0">
              <a:buNone/>
            </a:pPr>
            <a:r>
              <a:rPr lang="en-US" altLang="en-US" b="1" dirty="0">
                <a:solidFill>
                  <a:schemeClr val="tx1"/>
                </a:solidFill>
              </a:rPr>
              <a:t>During these times you may:</a:t>
            </a:r>
            <a:endParaRPr lang="en-US" altLang="en-US" dirty="0">
              <a:solidFill>
                <a:schemeClr val="tx1"/>
              </a:solidFill>
            </a:endParaRPr>
          </a:p>
          <a:p>
            <a:r>
              <a:rPr lang="en-US" altLang="en-US" dirty="0">
                <a:solidFill>
                  <a:schemeClr val="tx1"/>
                </a:solidFill>
              </a:rPr>
              <a:t>Get a snack;</a:t>
            </a:r>
          </a:p>
          <a:p>
            <a:r>
              <a:rPr lang="en-US" altLang="en-US" dirty="0">
                <a:solidFill>
                  <a:schemeClr val="tx1"/>
                </a:solidFill>
              </a:rPr>
              <a:t>Go to the washroom; and</a:t>
            </a:r>
          </a:p>
          <a:p>
            <a:r>
              <a:rPr lang="en-US" altLang="en-US" dirty="0">
                <a:solidFill>
                  <a:schemeClr val="tx1"/>
                </a:solidFill>
              </a:rPr>
              <a:t>Prepare materials for next class.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4768" y="4537643"/>
            <a:ext cx="16319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44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83554" y="973668"/>
            <a:ext cx="8761413" cy="706964"/>
          </a:xfrm>
        </p:spPr>
        <p:txBody>
          <a:bodyPr/>
          <a:lstStyle/>
          <a:p>
            <a:pPr algn="ctr"/>
            <a:r>
              <a:rPr lang="en-US" altLang="en-US" sz="4400" b="1" dirty="0">
                <a:solidFill>
                  <a:schemeClr val="bg1"/>
                </a:solidFill>
              </a:rPr>
              <a:t>Lunch</a:t>
            </a:r>
          </a:p>
        </p:txBody>
      </p:sp>
      <p:sp>
        <p:nvSpPr>
          <p:cNvPr id="3" name="Content Placeholder 2"/>
          <p:cNvSpPr>
            <a:spLocks noGrp="1"/>
          </p:cNvSpPr>
          <p:nvPr>
            <p:ph idx="1"/>
          </p:nvPr>
        </p:nvSpPr>
        <p:spPr>
          <a:xfrm>
            <a:off x="446315" y="3056346"/>
            <a:ext cx="5649686" cy="2827986"/>
          </a:xfrm>
        </p:spPr>
        <p:txBody>
          <a:bodyPr>
            <a:normAutofit/>
          </a:bodyPr>
          <a:lstStyle/>
          <a:p>
            <a:r>
              <a:rPr lang="en-US" altLang="en-US" sz="2400" dirty="0">
                <a:solidFill>
                  <a:schemeClr val="tx1"/>
                </a:solidFill>
              </a:rPr>
              <a:t>Lunch is from12:10 to 12:50;</a:t>
            </a:r>
          </a:p>
          <a:p>
            <a:r>
              <a:rPr lang="en-US" altLang="en-US" sz="2400" dirty="0">
                <a:solidFill>
                  <a:schemeClr val="tx1"/>
                </a:solidFill>
              </a:rPr>
              <a:t>The first 20 minutes are for eating; and</a:t>
            </a:r>
          </a:p>
          <a:p>
            <a:r>
              <a:rPr lang="en-US" altLang="en-US" sz="2400" dirty="0">
                <a:solidFill>
                  <a:schemeClr val="tx1"/>
                </a:solidFill>
              </a:rPr>
              <a:t>The second 20 minutes is for activity.</a:t>
            </a:r>
          </a:p>
        </p:txBody>
      </p:sp>
      <p:pic>
        <p:nvPicPr>
          <p:cNvPr id="2050" name="Picture 2" descr="School Lunch Cartoons and Comics - funny pictures from CartoonStock">
            <a:extLst>
              <a:ext uri="{FF2B5EF4-FFF2-40B4-BE49-F238E27FC236}">
                <a16:creationId xmlns:a16="http://schemas.microsoft.com/office/drawing/2014/main" id="{43B4A687-C64D-4928-89EE-63837A164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24" y="482112"/>
            <a:ext cx="3687222" cy="570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50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807" y="663575"/>
            <a:ext cx="8229600" cy="1143000"/>
          </a:xfrm>
        </p:spPr>
        <p:txBody>
          <a:bodyPr/>
          <a:lstStyle/>
          <a:p>
            <a:pPr algn="ctr">
              <a:defRPr/>
            </a:pPr>
            <a:r>
              <a:rPr lang="en-US" sz="4400" b="1" dirty="0">
                <a:solidFill>
                  <a:schemeClr val="bg1"/>
                </a:solidFill>
                <a:latin typeface="+mn-lt"/>
              </a:rPr>
              <a:t>Nut Free/Scent Reduced Policy</a:t>
            </a:r>
          </a:p>
        </p:txBody>
      </p:sp>
      <p:sp>
        <p:nvSpPr>
          <p:cNvPr id="3" name="Content Placeholder 2"/>
          <p:cNvSpPr>
            <a:spLocks noGrp="1"/>
          </p:cNvSpPr>
          <p:nvPr>
            <p:ph idx="1"/>
          </p:nvPr>
        </p:nvSpPr>
        <p:spPr>
          <a:xfrm>
            <a:off x="495300" y="2801938"/>
            <a:ext cx="11228614" cy="2551113"/>
          </a:xfrm>
        </p:spPr>
        <p:txBody>
          <a:bodyPr>
            <a:normAutofit/>
          </a:bodyPr>
          <a:lstStyle/>
          <a:p>
            <a:pPr>
              <a:defRPr/>
            </a:pPr>
            <a:r>
              <a:rPr lang="en-US" sz="2400" dirty="0">
                <a:solidFill>
                  <a:schemeClr val="tx1"/>
                </a:solidFill>
              </a:rPr>
              <a:t>ASD-S is nut and scent reduced. We at Barnhill, wish to create a healthy environment for all students and staff.  </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690" y="4532382"/>
            <a:ext cx="19446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l="22009" t="7271" r="22386" b="6631"/>
          <a:stretch>
            <a:fillRect/>
          </a:stretch>
        </p:blipFill>
        <p:spPr bwMode="auto">
          <a:xfrm>
            <a:off x="7546750" y="3932738"/>
            <a:ext cx="1584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492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8516" y="973668"/>
            <a:ext cx="11210794" cy="706964"/>
          </a:xfrm>
        </p:spPr>
        <p:txBody>
          <a:bodyPr/>
          <a:lstStyle/>
          <a:p>
            <a:pPr algn="ctr" eaLnBrk="1" hangingPunct="1">
              <a:defRPr/>
            </a:pPr>
            <a:r>
              <a:rPr lang="en-US" sz="4400" b="1" dirty="0">
                <a:solidFill>
                  <a:schemeClr val="bg1"/>
                </a:solidFill>
                <a:latin typeface="+mn-lt"/>
              </a:rPr>
              <a:t>Phone Use and Electronic Device Policy</a:t>
            </a:r>
          </a:p>
        </p:txBody>
      </p:sp>
      <p:sp>
        <p:nvSpPr>
          <p:cNvPr id="27651" name="Rectangle 3"/>
          <p:cNvSpPr>
            <a:spLocks noGrp="1" noChangeArrowheads="1"/>
          </p:cNvSpPr>
          <p:nvPr>
            <p:ph idx="1"/>
          </p:nvPr>
        </p:nvSpPr>
        <p:spPr>
          <a:xfrm>
            <a:off x="313150" y="3031299"/>
            <a:ext cx="7240045" cy="3144033"/>
          </a:xfrm>
        </p:spPr>
        <p:txBody>
          <a:bodyPr>
            <a:normAutofit/>
          </a:bodyPr>
          <a:lstStyle/>
          <a:p>
            <a:pPr eaLnBrk="1" hangingPunct="1">
              <a:lnSpc>
                <a:spcPct val="90000"/>
              </a:lnSpc>
              <a:defRPr/>
            </a:pPr>
            <a:r>
              <a:rPr lang="en-US" sz="2000" dirty="0">
                <a:solidFill>
                  <a:schemeClr val="tx1"/>
                </a:solidFill>
              </a:rPr>
              <a:t>The </a:t>
            </a:r>
            <a:r>
              <a:rPr lang="en-US" sz="2000" u="sng" dirty="0">
                <a:solidFill>
                  <a:schemeClr val="tx1"/>
                </a:solidFill>
              </a:rPr>
              <a:t>office phone</a:t>
            </a:r>
            <a:r>
              <a:rPr lang="en-US" sz="2000" dirty="0">
                <a:solidFill>
                  <a:schemeClr val="tx1"/>
                </a:solidFill>
              </a:rPr>
              <a:t> is available for use. Details are outlined in your Agenda.</a:t>
            </a:r>
          </a:p>
          <a:p>
            <a:pPr eaLnBrk="1" hangingPunct="1">
              <a:lnSpc>
                <a:spcPct val="90000"/>
              </a:lnSpc>
              <a:defRPr/>
            </a:pPr>
            <a:r>
              <a:rPr lang="en-US" sz="2000" dirty="0">
                <a:solidFill>
                  <a:schemeClr val="tx1"/>
                </a:solidFill>
              </a:rPr>
              <a:t>The </a:t>
            </a:r>
            <a:r>
              <a:rPr lang="en-US" sz="2000" u="sng" dirty="0">
                <a:solidFill>
                  <a:schemeClr val="tx1"/>
                </a:solidFill>
              </a:rPr>
              <a:t>Electronic Device Policy </a:t>
            </a:r>
            <a:r>
              <a:rPr lang="en-US" sz="2000" dirty="0">
                <a:solidFill>
                  <a:schemeClr val="tx1"/>
                </a:solidFill>
              </a:rPr>
              <a:t>is also available on our website. </a:t>
            </a:r>
          </a:p>
          <a:p>
            <a:pPr>
              <a:lnSpc>
                <a:spcPct val="90000"/>
              </a:lnSpc>
              <a:defRPr/>
            </a:pPr>
            <a:r>
              <a:rPr lang="en-US" sz="2000" dirty="0">
                <a:solidFill>
                  <a:schemeClr val="tx1"/>
                </a:solidFill>
                <a:latin typeface="Century Gothic" panose="020B0502020202020204" pitchFamily="34" charset="0"/>
              </a:rPr>
              <a:t>Texting: Students can receive texts before 8:20 AM, at lunch, and after 2:55 PM.</a:t>
            </a: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20" y="257440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2542" y="3952875"/>
            <a:ext cx="2905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299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154954" y="973668"/>
            <a:ext cx="8761413" cy="706964"/>
          </a:xfrm>
        </p:spPr>
        <p:txBody>
          <a:bodyPr>
            <a:normAutofit/>
          </a:bodyPr>
          <a:lstStyle/>
          <a:p>
            <a:r>
              <a:rPr lang="fr-CA" altLang="en-US" b="1">
                <a:solidFill>
                  <a:srgbClr val="EBEBEB"/>
                </a:solidFill>
              </a:rPr>
              <a:t>Missed Work</a:t>
            </a:r>
          </a:p>
        </p:txBody>
      </p:sp>
      <p:sp>
        <p:nvSpPr>
          <p:cNvPr id="3" name="Content Placeholder 2"/>
          <p:cNvSpPr>
            <a:spLocks noGrp="1"/>
          </p:cNvSpPr>
          <p:nvPr>
            <p:ph idx="1"/>
          </p:nvPr>
        </p:nvSpPr>
        <p:spPr>
          <a:xfrm>
            <a:off x="1154954" y="2603500"/>
            <a:ext cx="6397313" cy="3416300"/>
          </a:xfrm>
        </p:spPr>
        <p:txBody>
          <a:bodyPr anchor="ctr">
            <a:normAutofit/>
          </a:bodyPr>
          <a:lstStyle/>
          <a:p>
            <a:r>
              <a:rPr lang="fr-CA" altLang="en-US" sz="2400" dirty="0"/>
              <a:t>It </a:t>
            </a:r>
            <a:r>
              <a:rPr lang="fr-CA" altLang="en-US" sz="2400" dirty="0" err="1"/>
              <a:t>is</a:t>
            </a:r>
            <a:r>
              <a:rPr lang="fr-CA" altLang="en-US" sz="2400" dirty="0"/>
              <a:t> </a:t>
            </a:r>
            <a:r>
              <a:rPr lang="fr-CA" altLang="en-US" sz="2400" b="1" u="sng" dirty="0" err="1"/>
              <a:t>your</a:t>
            </a:r>
            <a:r>
              <a:rPr lang="fr-CA" altLang="en-US" sz="2400" dirty="0"/>
              <a:t> </a:t>
            </a:r>
            <a:r>
              <a:rPr lang="fr-CA" altLang="en-US" sz="2400" dirty="0" err="1"/>
              <a:t>responsibility</a:t>
            </a:r>
            <a:r>
              <a:rPr lang="fr-CA" altLang="en-US" sz="2400" dirty="0"/>
              <a:t> to catch up on </a:t>
            </a:r>
            <a:r>
              <a:rPr lang="fr-CA" altLang="en-US" sz="2400" dirty="0" err="1"/>
              <a:t>missed</a:t>
            </a:r>
            <a:r>
              <a:rPr lang="fr-CA" altLang="en-US" sz="2400" dirty="0"/>
              <a:t> </a:t>
            </a:r>
            <a:r>
              <a:rPr lang="fr-CA" altLang="en-US" sz="2400" dirty="0" err="1"/>
              <a:t>work</a:t>
            </a:r>
            <a:r>
              <a:rPr lang="fr-CA" altLang="en-US" sz="2400" dirty="0"/>
              <a:t> </a:t>
            </a:r>
            <a:r>
              <a:rPr lang="fr-CA" altLang="en-US" sz="2400" dirty="0" err="1"/>
              <a:t>when</a:t>
            </a:r>
            <a:r>
              <a:rPr lang="fr-CA" altLang="en-US" sz="2400" dirty="0"/>
              <a:t> </a:t>
            </a:r>
            <a:r>
              <a:rPr lang="fr-CA" altLang="en-US" sz="2400" dirty="0" err="1"/>
              <a:t>you</a:t>
            </a:r>
            <a:r>
              <a:rPr lang="fr-CA" altLang="en-US" sz="2400" dirty="0"/>
              <a:t> are absent. </a:t>
            </a:r>
            <a:r>
              <a:rPr lang="fr-CA" altLang="en-US" sz="2400" dirty="0" err="1"/>
              <a:t>Please</a:t>
            </a:r>
            <a:r>
              <a:rPr lang="fr-CA" altLang="en-US" sz="2400" dirty="0"/>
              <a:t> talk to </a:t>
            </a:r>
            <a:r>
              <a:rPr lang="fr-CA" altLang="en-US" sz="2400" dirty="0" err="1"/>
              <a:t>your</a:t>
            </a:r>
            <a:r>
              <a:rPr lang="fr-CA" altLang="en-US" sz="2400" dirty="0"/>
              <a:t> </a:t>
            </a:r>
            <a:r>
              <a:rPr lang="fr-CA" altLang="en-US" sz="2400" dirty="0" err="1"/>
              <a:t>teachers</a:t>
            </a:r>
            <a:r>
              <a:rPr lang="fr-CA" altLang="en-US" sz="2400" dirty="0"/>
              <a:t> if </a:t>
            </a:r>
            <a:r>
              <a:rPr lang="fr-CA" altLang="en-US" sz="2400" dirty="0" err="1"/>
              <a:t>you</a:t>
            </a:r>
            <a:r>
              <a:rPr lang="fr-CA" altLang="en-US" sz="2400" dirty="0"/>
              <a:t> are </a:t>
            </a:r>
            <a:r>
              <a:rPr lang="fr-CA" altLang="en-US" sz="2400" dirty="0" err="1"/>
              <a:t>uncertain</a:t>
            </a:r>
            <a:r>
              <a:rPr lang="fr-CA" altLang="en-US" sz="2400" dirty="0"/>
              <a:t>.</a:t>
            </a:r>
          </a:p>
        </p:txBody>
      </p:sp>
      <p:pic>
        <p:nvPicPr>
          <p:cNvPr id="3076" name="Picture 4" descr="Should children miss school for vacations? | Kids Travel Doc">
            <a:extLst>
              <a:ext uri="{FF2B5EF4-FFF2-40B4-BE49-F238E27FC236}">
                <a16:creationId xmlns:a16="http://schemas.microsoft.com/office/drawing/2014/main" id="{DC1F2C72-47AA-41C7-8F4E-2C3E5C588E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571" y="3116014"/>
            <a:ext cx="3080048" cy="238703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51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85742" cy="706964"/>
          </a:xfrm>
        </p:spPr>
        <p:txBody>
          <a:bodyPr/>
          <a:lstStyle/>
          <a:p>
            <a:pPr algn="ctr"/>
            <a:r>
              <a:rPr lang="en-CA" sz="4400" b="1" dirty="0">
                <a:solidFill>
                  <a:schemeClr val="bg1"/>
                </a:solidFill>
              </a:rPr>
              <a:t>Agenda/Topics to be Covered</a:t>
            </a:r>
          </a:p>
        </p:txBody>
      </p:sp>
      <p:sp>
        <p:nvSpPr>
          <p:cNvPr id="3" name="Content Placeholder 2"/>
          <p:cNvSpPr>
            <a:spLocks noGrp="1"/>
          </p:cNvSpPr>
          <p:nvPr>
            <p:ph idx="1"/>
          </p:nvPr>
        </p:nvSpPr>
        <p:spPr>
          <a:xfrm>
            <a:off x="488516" y="2179529"/>
            <a:ext cx="9492097" cy="4434213"/>
          </a:xfrm>
        </p:spPr>
        <p:txBody>
          <a:bodyPr>
            <a:normAutofit fontScale="92500" lnSpcReduction="10000"/>
          </a:bodyPr>
          <a:lstStyle/>
          <a:p>
            <a:r>
              <a:rPr lang="en-CA" dirty="0">
                <a:solidFill>
                  <a:schemeClr val="tx1"/>
                </a:solidFill>
              </a:rPr>
              <a:t>Introduction</a:t>
            </a:r>
          </a:p>
          <a:p>
            <a:r>
              <a:rPr lang="en-CA" dirty="0">
                <a:solidFill>
                  <a:schemeClr val="tx1"/>
                </a:solidFill>
              </a:rPr>
              <a:t>Vision Statement</a:t>
            </a:r>
          </a:p>
          <a:p>
            <a:r>
              <a:rPr lang="en-CA" dirty="0">
                <a:solidFill>
                  <a:schemeClr val="tx1"/>
                </a:solidFill>
              </a:rPr>
              <a:t>Mission Statement</a:t>
            </a:r>
          </a:p>
          <a:p>
            <a:r>
              <a:rPr lang="en-CA" dirty="0">
                <a:solidFill>
                  <a:schemeClr val="tx1"/>
                </a:solidFill>
              </a:rPr>
              <a:t>Who’s Who</a:t>
            </a:r>
          </a:p>
          <a:p>
            <a:r>
              <a:rPr lang="en-CA" dirty="0">
                <a:solidFill>
                  <a:schemeClr val="tx1"/>
                </a:solidFill>
              </a:rPr>
              <a:t>Student Behaviour</a:t>
            </a:r>
          </a:p>
          <a:p>
            <a:r>
              <a:rPr lang="en-CA" dirty="0">
                <a:solidFill>
                  <a:schemeClr val="tx1"/>
                </a:solidFill>
              </a:rPr>
              <a:t>Barnhill Supports &amp; Activities </a:t>
            </a:r>
          </a:p>
          <a:p>
            <a:r>
              <a:rPr lang="en-CA" dirty="0">
                <a:solidFill>
                  <a:schemeClr val="tx1"/>
                </a:solidFill>
              </a:rPr>
              <a:t>Parent-Teacher Communication</a:t>
            </a:r>
          </a:p>
          <a:p>
            <a:r>
              <a:rPr lang="en-CA" dirty="0">
                <a:solidFill>
                  <a:schemeClr val="tx1"/>
                </a:solidFill>
              </a:rPr>
              <a:t>Closed Campus</a:t>
            </a:r>
          </a:p>
          <a:p>
            <a:r>
              <a:rPr lang="en-CA" dirty="0">
                <a:solidFill>
                  <a:schemeClr val="tx1"/>
                </a:solidFill>
              </a:rPr>
              <a:t>Daily Schedule</a:t>
            </a:r>
          </a:p>
          <a:p>
            <a:r>
              <a:rPr lang="en-CA" dirty="0">
                <a:solidFill>
                  <a:schemeClr val="tx1"/>
                </a:solidFill>
              </a:rPr>
              <a:t>How To </a:t>
            </a:r>
          </a:p>
          <a:p>
            <a:pPr lvl="1"/>
            <a:r>
              <a:rPr lang="en-CA" dirty="0">
                <a:solidFill>
                  <a:schemeClr val="tx1"/>
                </a:solidFill>
              </a:rPr>
              <a:t>Enter the school in the morning</a:t>
            </a:r>
          </a:p>
          <a:p>
            <a:pPr lvl="1"/>
            <a:r>
              <a:rPr lang="en-CA" dirty="0">
                <a:solidFill>
                  <a:schemeClr val="tx1"/>
                </a:solidFill>
              </a:rPr>
              <a:t>Exit the school in the afternoon</a:t>
            </a:r>
          </a:p>
          <a:p>
            <a:endParaRPr lang="en-CA"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112" y="2637609"/>
            <a:ext cx="4695145" cy="35180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48628997"/>
              </p:ext>
            </p:extLst>
          </p:nvPr>
        </p:nvGraphicFramePr>
        <p:xfrm>
          <a:off x="7551587" y="5789901"/>
          <a:ext cx="3550194" cy="365760"/>
        </p:xfrm>
        <a:graphic>
          <a:graphicData uri="http://schemas.openxmlformats.org/drawingml/2006/table">
            <a:tbl>
              <a:tblPr firstRow="1" bandRow="1">
                <a:tableStyleId>{5C22544A-7EE6-4342-B048-85BDC9FD1C3A}</a:tableStyleId>
              </a:tblPr>
              <a:tblGrid>
                <a:gridCol w="3550194">
                  <a:extLst>
                    <a:ext uri="{9D8B030D-6E8A-4147-A177-3AD203B41FA5}">
                      <a16:colId xmlns:a16="http://schemas.microsoft.com/office/drawing/2014/main" val="253473496"/>
                    </a:ext>
                  </a:extLst>
                </a:gridCol>
              </a:tblGrid>
              <a:tr h="270448">
                <a:tc>
                  <a:txBody>
                    <a:bodyPr/>
                    <a:lstStyle/>
                    <a:p>
                      <a:r>
                        <a:rPr lang="en-CA" dirty="0"/>
                        <a:t>Clementines on</a:t>
                      </a:r>
                      <a:r>
                        <a:rPr lang="en-CA" baseline="0" dirty="0"/>
                        <a:t> Terry Fox Day! </a:t>
                      </a:r>
                      <a:endParaRPr lang="en-CA" dirty="0"/>
                    </a:p>
                  </a:txBody>
                  <a:tcPr/>
                </a:tc>
                <a:extLst>
                  <a:ext uri="{0D108BD9-81ED-4DB2-BD59-A6C34878D82A}">
                    <a16:rowId xmlns:a16="http://schemas.microsoft.com/office/drawing/2014/main" val="2822125432"/>
                  </a:ext>
                </a:extLst>
              </a:tr>
            </a:tbl>
          </a:graphicData>
        </a:graphic>
      </p:graphicFrame>
    </p:spTree>
    <p:extLst>
      <p:ext uri="{BB962C8B-B14F-4D97-AF65-F5344CB8AC3E}">
        <p14:creationId xmlns:p14="http://schemas.microsoft.com/office/powerpoint/2010/main" val="2196874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03"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04"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5" name="Rectangle 83">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4106"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10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B4FD0B1F-F2AF-4ECA-AC7F-7EEF6D402314}"/>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a:solidFill>
                  <a:srgbClr val="FFFFFF"/>
                </a:solidFill>
              </a:rPr>
              <a:t>Lost and Found Items</a:t>
            </a:r>
          </a:p>
        </p:txBody>
      </p:sp>
      <p:pic>
        <p:nvPicPr>
          <p:cNvPr id="4098" name="Picture 2" descr="lost and found By toons | Nature Cartoon | TOONPOOL">
            <a:extLst>
              <a:ext uri="{FF2B5EF4-FFF2-40B4-BE49-F238E27FC236}">
                <a16:creationId xmlns:a16="http://schemas.microsoft.com/office/drawing/2014/main" id="{F8DA4471-015E-44F3-8780-28423DA57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51" r="4382" b="1"/>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4" name="Oval 93">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0F7CBEF-D56A-4B1F-8190-DA197905A78F}"/>
              </a:ext>
            </a:extLst>
          </p:cNvPr>
          <p:cNvSpPr>
            <a:spLocks noGrp="1"/>
          </p:cNvSpPr>
          <p:nvPr>
            <p:ph idx="1"/>
          </p:nvPr>
        </p:nvSpPr>
        <p:spPr>
          <a:xfrm>
            <a:off x="639098" y="2418735"/>
            <a:ext cx="6072776" cy="3811740"/>
          </a:xfrm>
        </p:spPr>
        <p:txBody>
          <a:bodyPr vert="horz" lIns="91440" tIns="45720" rIns="91440" bIns="45720" rtlCol="0" anchor="ctr">
            <a:normAutofit/>
          </a:bodyPr>
          <a:lstStyle/>
          <a:p>
            <a:r>
              <a:rPr lang="en-US" sz="2400" dirty="0">
                <a:solidFill>
                  <a:srgbClr val="FFFFFF"/>
                </a:solidFill>
              </a:rPr>
              <a:t>We are not responsible for lost items, however there is a bin located in the hallway outside of the gymnasium.</a:t>
            </a:r>
          </a:p>
        </p:txBody>
      </p:sp>
    </p:spTree>
    <p:extLst>
      <p:ext uri="{BB962C8B-B14F-4D97-AF65-F5344CB8AC3E}">
        <p14:creationId xmlns:p14="http://schemas.microsoft.com/office/powerpoint/2010/main" val="30042344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25" y="2287088"/>
            <a:ext cx="4351025" cy="2283824"/>
          </a:xfrm>
        </p:spPr>
        <p:txBody>
          <a:bodyPr/>
          <a:lstStyle/>
          <a:p>
            <a:pPr algn="ctr"/>
            <a:r>
              <a:rPr lang="en-CA" sz="4400" b="1" dirty="0">
                <a:solidFill>
                  <a:schemeClr val="bg1"/>
                </a:solidFill>
              </a:rPr>
              <a:t>Going From Class to Class</a:t>
            </a:r>
            <a:endParaRPr lang="fr-CA" sz="4400" b="1" dirty="0">
              <a:solidFill>
                <a:schemeClr val="bg1"/>
              </a:solidFill>
            </a:endParaRPr>
          </a:p>
        </p:txBody>
      </p:sp>
      <p:sp>
        <p:nvSpPr>
          <p:cNvPr id="3" name="Text Placeholder 2"/>
          <p:cNvSpPr>
            <a:spLocks noGrp="1"/>
          </p:cNvSpPr>
          <p:nvPr>
            <p:ph type="body" idx="1"/>
          </p:nvPr>
        </p:nvSpPr>
        <p:spPr>
          <a:xfrm>
            <a:off x="6895559" y="489857"/>
            <a:ext cx="4779370" cy="5878286"/>
          </a:xfrm>
        </p:spPr>
        <p:txBody>
          <a:bodyPr>
            <a:normAutofit/>
          </a:bodyPr>
          <a:lstStyle/>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Use an indoor voice (with this many people, it gets noisy VERY QUICKLY)</a:t>
            </a:r>
          </a:p>
          <a:p>
            <a:pPr marL="342900" indent="-342900">
              <a:buFont typeface="Arial" panose="020B0604020202020204" pitchFamily="34" charset="0"/>
              <a:buChar char="•"/>
            </a:pPr>
            <a:r>
              <a:rPr lang="en-US" dirty="0">
                <a:solidFill>
                  <a:schemeClr val="tx1"/>
                </a:solidFill>
              </a:rPr>
              <a:t>please </a:t>
            </a:r>
            <a:r>
              <a:rPr lang="en-US" b="1" i="1" u="sng" dirty="0">
                <a:solidFill>
                  <a:schemeClr val="tx1"/>
                </a:solidFill>
              </a:rPr>
              <a:t>WALK</a:t>
            </a:r>
            <a:r>
              <a:rPr lang="en-US" dirty="0">
                <a:solidFill>
                  <a:schemeClr val="tx1"/>
                </a:solidFill>
              </a:rPr>
              <a:t> from class to class AND be respectful of your school environment.</a:t>
            </a:r>
          </a:p>
          <a:p>
            <a:pPr marL="342900" indent="-342900">
              <a:buFont typeface="Arial" panose="020B0604020202020204" pitchFamily="34" charset="0"/>
              <a:buChar char="•"/>
            </a:pPr>
            <a:endParaRPr lang="fr-CA" dirty="0">
              <a:solidFill>
                <a:schemeClr val="tx1"/>
              </a:solidFill>
            </a:endParaRPr>
          </a:p>
        </p:txBody>
      </p:sp>
    </p:spTree>
    <p:extLst>
      <p:ext uri="{BB962C8B-B14F-4D97-AF65-F5344CB8AC3E}">
        <p14:creationId xmlns:p14="http://schemas.microsoft.com/office/powerpoint/2010/main" val="3602876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25" y="2155130"/>
            <a:ext cx="4351025" cy="2283824"/>
          </a:xfrm>
        </p:spPr>
        <p:txBody>
          <a:bodyPr/>
          <a:lstStyle/>
          <a:p>
            <a:pPr algn="ctr"/>
            <a:r>
              <a:rPr lang="en-US" sz="4400" b="1" dirty="0">
                <a:solidFill>
                  <a:schemeClr val="bg1"/>
                </a:solidFill>
              </a:rPr>
              <a:t>Entering and Leaving Classrooms</a:t>
            </a:r>
            <a:endParaRPr lang="fr-CA" sz="4400" dirty="0">
              <a:solidFill>
                <a:schemeClr val="bg1"/>
              </a:solidFill>
            </a:endParaRPr>
          </a:p>
        </p:txBody>
      </p:sp>
      <p:sp>
        <p:nvSpPr>
          <p:cNvPr id="3" name="Text Placeholder 2"/>
          <p:cNvSpPr>
            <a:spLocks noGrp="1"/>
          </p:cNvSpPr>
          <p:nvPr>
            <p:ph type="body" idx="1"/>
          </p:nvPr>
        </p:nvSpPr>
        <p:spPr>
          <a:xfrm>
            <a:off x="6879230" y="1910443"/>
            <a:ext cx="4763041" cy="4237139"/>
          </a:xfrm>
        </p:spPr>
        <p:txBody>
          <a:bodyPr>
            <a:noAutofit/>
          </a:bodyPr>
          <a:lstStyle/>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Students are required to ask permission of their teacher before leaving the classroom, and they must sign out before leaving , and sign in when they return.</a:t>
            </a:r>
          </a:p>
          <a:p>
            <a:endParaRPr lang="fr-CA" dirty="0">
              <a:solidFill>
                <a:schemeClr val="tx1"/>
              </a:solidFill>
            </a:endParaRPr>
          </a:p>
        </p:txBody>
      </p:sp>
    </p:spTree>
    <p:extLst>
      <p:ext uri="{BB962C8B-B14F-4D97-AF65-F5344CB8AC3E}">
        <p14:creationId xmlns:p14="http://schemas.microsoft.com/office/powerpoint/2010/main" val="9641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428" y="2226708"/>
            <a:ext cx="4351025" cy="2283824"/>
          </a:xfrm>
        </p:spPr>
        <p:txBody>
          <a:bodyPr/>
          <a:lstStyle/>
          <a:p>
            <a:pPr algn="ctr"/>
            <a:r>
              <a:rPr lang="en-US" altLang="en-US" sz="4400" b="1" dirty="0">
                <a:solidFill>
                  <a:schemeClr val="bg1"/>
                </a:solidFill>
              </a:rPr>
              <a:t>Using the Washroom</a:t>
            </a:r>
            <a:endParaRPr lang="fr-CA" sz="4400" b="1" dirty="0">
              <a:solidFill>
                <a:schemeClr val="bg1"/>
              </a:solidFill>
            </a:endParaRPr>
          </a:p>
        </p:txBody>
      </p:sp>
      <p:sp>
        <p:nvSpPr>
          <p:cNvPr id="3" name="Text Placeholder 2"/>
          <p:cNvSpPr>
            <a:spLocks noGrp="1"/>
          </p:cNvSpPr>
          <p:nvPr>
            <p:ph type="body" idx="1"/>
          </p:nvPr>
        </p:nvSpPr>
        <p:spPr>
          <a:xfrm>
            <a:off x="6438378" y="587829"/>
            <a:ext cx="5311035" cy="5780314"/>
          </a:xfrm>
        </p:spPr>
        <p:txBody>
          <a:bodyPr>
            <a:noAutofit/>
          </a:bodyPr>
          <a:lstStyle/>
          <a:p>
            <a:r>
              <a:rPr lang="en-US" dirty="0">
                <a:solidFill>
                  <a:schemeClr val="tx1"/>
                </a:solidFill>
              </a:rPr>
              <a:t>* Always sign IN and sign out in the class.</a:t>
            </a:r>
          </a:p>
          <a:p>
            <a:pPr marL="342900" indent="-342900">
              <a:buFont typeface="Arial" panose="020B0604020202020204" pitchFamily="34" charset="0"/>
              <a:buChar char="•"/>
            </a:pPr>
            <a:r>
              <a:rPr lang="en-US" dirty="0">
                <a:solidFill>
                  <a:schemeClr val="tx1"/>
                </a:solidFill>
              </a:rPr>
              <a:t>Go to the washroom on the same floor as the classroom you are currently in.</a:t>
            </a:r>
            <a:endParaRPr lang="fr-CA" dirty="0">
              <a:solidFill>
                <a:schemeClr val="tx1"/>
              </a:solidFill>
            </a:endParaRPr>
          </a:p>
        </p:txBody>
      </p:sp>
    </p:spTree>
    <p:extLst>
      <p:ext uri="{BB962C8B-B14F-4D97-AF65-F5344CB8AC3E}">
        <p14:creationId xmlns:p14="http://schemas.microsoft.com/office/powerpoint/2010/main" val="848143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553" y="973668"/>
            <a:ext cx="11288033" cy="706964"/>
          </a:xfrm>
        </p:spPr>
        <p:txBody>
          <a:bodyPr/>
          <a:lstStyle/>
          <a:p>
            <a:pPr algn="ctr" eaLnBrk="1" hangingPunct="1">
              <a:defRPr/>
            </a:pPr>
            <a:r>
              <a:rPr lang="en-US" sz="4400" b="1" dirty="0">
                <a:solidFill>
                  <a:schemeClr val="bg1"/>
                </a:solidFill>
                <a:latin typeface="+mn-lt"/>
              </a:rPr>
              <a:t>Transportation</a:t>
            </a:r>
          </a:p>
        </p:txBody>
      </p:sp>
      <p:sp>
        <p:nvSpPr>
          <p:cNvPr id="31747" name="Rectangle 3"/>
          <p:cNvSpPr>
            <a:spLocks noGrp="1" noChangeArrowheads="1"/>
          </p:cNvSpPr>
          <p:nvPr>
            <p:ph idx="1"/>
          </p:nvPr>
        </p:nvSpPr>
        <p:spPr>
          <a:xfrm>
            <a:off x="306818" y="2758455"/>
            <a:ext cx="6769100" cy="2793260"/>
          </a:xfrm>
        </p:spPr>
        <p:txBody>
          <a:bodyPr>
            <a:normAutofit/>
          </a:bodyPr>
          <a:lstStyle/>
          <a:p>
            <a:pPr eaLnBrk="1" hangingPunct="1">
              <a:defRPr/>
            </a:pPr>
            <a:r>
              <a:rPr lang="en-US" sz="2400" dirty="0">
                <a:solidFill>
                  <a:schemeClr val="tx1"/>
                </a:solidFill>
              </a:rPr>
              <a:t>Travelling on a school bus is a privilege. </a:t>
            </a:r>
          </a:p>
          <a:p>
            <a:pPr eaLnBrk="1" hangingPunct="1">
              <a:defRPr/>
            </a:pPr>
            <a:r>
              <a:rPr lang="en-US" sz="2400" dirty="0">
                <a:solidFill>
                  <a:schemeClr val="tx1"/>
                </a:solidFill>
              </a:rPr>
              <a:t> Follow the rules, be respectful to your bus driver, and enjoy your ride!</a:t>
            </a:r>
          </a:p>
        </p:txBody>
      </p:sp>
      <p:pic>
        <p:nvPicPr>
          <p:cNvPr id="256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8653" y="2638115"/>
            <a:ext cx="4269014" cy="303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3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79A-1CF6-758D-A705-A332218DD7D5}"/>
              </a:ext>
            </a:extLst>
          </p:cNvPr>
          <p:cNvSpPr>
            <a:spLocks noGrp="1"/>
          </p:cNvSpPr>
          <p:nvPr>
            <p:ph type="title"/>
          </p:nvPr>
        </p:nvSpPr>
        <p:spPr/>
        <p:txBody>
          <a:bodyPr/>
          <a:lstStyle/>
          <a:p>
            <a:r>
              <a:rPr lang="en-US" dirty="0"/>
              <a:t>Sports, Clubs and Activities</a:t>
            </a:r>
          </a:p>
        </p:txBody>
      </p:sp>
      <p:sp>
        <p:nvSpPr>
          <p:cNvPr id="3" name="Content Placeholder 2">
            <a:extLst>
              <a:ext uri="{FF2B5EF4-FFF2-40B4-BE49-F238E27FC236}">
                <a16:creationId xmlns:a16="http://schemas.microsoft.com/office/drawing/2014/main" id="{3FE7C579-CADD-13BF-DE25-DD69E0DC308F}"/>
              </a:ext>
            </a:extLst>
          </p:cNvPr>
          <p:cNvSpPr>
            <a:spLocks noGrp="1"/>
          </p:cNvSpPr>
          <p:nvPr>
            <p:ph idx="1"/>
          </p:nvPr>
        </p:nvSpPr>
        <p:spPr/>
        <p:txBody>
          <a:bodyPr/>
          <a:lstStyle/>
          <a:p>
            <a:r>
              <a:rPr lang="en-US" dirty="0"/>
              <a:t>Here are some of our extracurricular activities:</a:t>
            </a:r>
          </a:p>
          <a:p>
            <a:pPr marL="0" indent="0">
              <a:buNone/>
            </a:pPr>
            <a:r>
              <a:rPr lang="en-US" dirty="0"/>
              <a:t> 		 - Music club		- Intramurals				</a:t>
            </a:r>
          </a:p>
          <a:p>
            <a:pPr marL="0" indent="0">
              <a:buNone/>
            </a:pPr>
            <a:r>
              <a:rPr lang="en-US" dirty="0"/>
              <a:t>		 - Badminton		- Art club				</a:t>
            </a:r>
          </a:p>
          <a:p>
            <a:pPr marL="0" indent="0">
              <a:buNone/>
            </a:pPr>
            <a:r>
              <a:rPr lang="en-US" dirty="0"/>
              <a:t>		 - Cross country		- Christian Fellowship</a:t>
            </a:r>
          </a:p>
          <a:p>
            <a:pPr marL="0" indent="0">
              <a:buNone/>
            </a:pPr>
            <a:r>
              <a:rPr lang="en-US" dirty="0"/>
              <a:t>		 - Basketball			- Mandela Coloring</a:t>
            </a:r>
          </a:p>
          <a:p>
            <a:pPr marL="0" indent="0">
              <a:buNone/>
            </a:pPr>
            <a:r>
              <a:rPr lang="en-US" dirty="0"/>
              <a:t>		 - Volleyball			- Student Council</a:t>
            </a:r>
          </a:p>
          <a:p>
            <a:pPr marL="0" indent="0">
              <a:buNone/>
            </a:pPr>
            <a:r>
              <a:rPr lang="en-US" dirty="0"/>
              <a:t>		 - GSA				- Flag Football</a:t>
            </a:r>
          </a:p>
          <a:p>
            <a:endParaRPr lang="en-US" dirty="0"/>
          </a:p>
          <a:p>
            <a:endParaRPr lang="en-US" dirty="0"/>
          </a:p>
        </p:txBody>
      </p:sp>
    </p:spTree>
    <p:extLst>
      <p:ext uri="{BB962C8B-B14F-4D97-AF65-F5344CB8AC3E}">
        <p14:creationId xmlns:p14="http://schemas.microsoft.com/office/powerpoint/2010/main" val="219207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CA" b="1"/>
              <a:t>Communication</a:t>
            </a:r>
            <a:endParaRPr lang="fr-CA" b="1"/>
          </a:p>
        </p:txBody>
      </p:sp>
      <p:sp>
        <p:nvSpPr>
          <p:cNvPr id="3" name="Content Placeholder 2"/>
          <p:cNvSpPr>
            <a:spLocks noGrp="1"/>
          </p:cNvSpPr>
          <p:nvPr>
            <p:ph idx="1"/>
          </p:nvPr>
        </p:nvSpPr>
        <p:spPr>
          <a:xfrm>
            <a:off x="1154954" y="2603500"/>
            <a:ext cx="6397313" cy="3416300"/>
          </a:xfrm>
        </p:spPr>
        <p:txBody>
          <a:bodyPr anchor="ctr">
            <a:normAutofit/>
          </a:bodyPr>
          <a:lstStyle/>
          <a:p>
            <a:r>
              <a:rPr lang="en-CA" sz="2400" dirty="0"/>
              <a:t>If you have any questions, please feel free to contact:</a:t>
            </a:r>
          </a:p>
          <a:p>
            <a:pPr lvl="1"/>
            <a:r>
              <a:rPr lang="en-CA" sz="2400" dirty="0"/>
              <a:t>Principal – Ms. </a:t>
            </a:r>
            <a:r>
              <a:rPr lang="en-CA" sz="2400" u="sng" dirty="0"/>
              <a:t>Jill Ferguson </a:t>
            </a:r>
            <a:r>
              <a:rPr lang="en-CA" sz="2400" dirty="0"/>
              <a:t>at </a:t>
            </a:r>
            <a:r>
              <a:rPr lang="en-CA" sz="2400" dirty="0">
                <a:hlinkClick r:id="rId2"/>
              </a:rPr>
              <a:t>Jill.Ferguson@nbed.nb.ca</a:t>
            </a:r>
            <a:r>
              <a:rPr lang="en-CA" sz="2400" dirty="0"/>
              <a:t> </a:t>
            </a:r>
          </a:p>
          <a:p>
            <a:pPr lvl="1"/>
            <a:r>
              <a:rPr lang="en-CA" sz="2400" dirty="0"/>
              <a:t>Vice Principal - Mrs. </a:t>
            </a:r>
            <a:r>
              <a:rPr lang="en-CA" sz="2400" u="sng" dirty="0"/>
              <a:t>Liza Muise </a:t>
            </a:r>
            <a:r>
              <a:rPr lang="en-CA" sz="2400" dirty="0"/>
              <a:t>at </a:t>
            </a:r>
            <a:r>
              <a:rPr lang="en-CA" sz="2400" dirty="0">
                <a:hlinkClick r:id="rId3"/>
              </a:rPr>
              <a:t>Liza.Muise@nbed.nb.ca</a:t>
            </a:r>
            <a:endParaRPr lang="en-CA" sz="2400" dirty="0"/>
          </a:p>
          <a:p>
            <a:endParaRPr lang="fr-CA" sz="2400" dirty="0"/>
          </a:p>
        </p:txBody>
      </p:sp>
      <p:pic>
        <p:nvPicPr>
          <p:cNvPr id="5122" name="Picture 2" descr="Here's How I Can Tell If Someone Read My Email">
            <a:extLst>
              <a:ext uri="{FF2B5EF4-FFF2-40B4-BE49-F238E27FC236}">
                <a16:creationId xmlns:a16="http://schemas.microsoft.com/office/drawing/2014/main" id="{9B8986B0-235B-4EED-8876-42D666BDDB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17" r="16098" b="-3"/>
          <a:stretch/>
        </p:blipFill>
        <p:spPr bwMode="auto">
          <a:xfrm>
            <a:off x="8020571" y="2775951"/>
            <a:ext cx="3080048"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8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bg1"/>
                </a:solidFill>
              </a:rPr>
              <a:t>Agenda/Topics to be Covered Continued…</a:t>
            </a:r>
            <a:endParaRPr lang="fr-CA" dirty="0">
              <a:solidFill>
                <a:schemeClr val="bg1"/>
              </a:solidFill>
            </a:endParaRPr>
          </a:p>
        </p:txBody>
      </p:sp>
      <p:sp>
        <p:nvSpPr>
          <p:cNvPr id="3" name="Content Placeholder 2"/>
          <p:cNvSpPr>
            <a:spLocks noGrp="1"/>
          </p:cNvSpPr>
          <p:nvPr>
            <p:ph sz="half" idx="1"/>
          </p:nvPr>
        </p:nvSpPr>
        <p:spPr>
          <a:xfrm>
            <a:off x="475989" y="2603500"/>
            <a:ext cx="5504123" cy="3960138"/>
          </a:xfrm>
        </p:spPr>
        <p:txBody>
          <a:bodyPr>
            <a:normAutofit fontScale="92500" lnSpcReduction="10000"/>
          </a:bodyPr>
          <a:lstStyle/>
          <a:p>
            <a:r>
              <a:rPr lang="en-CA" dirty="0">
                <a:solidFill>
                  <a:schemeClr val="tx1"/>
                </a:solidFill>
              </a:rPr>
              <a:t>Nutrition Breaks &amp; Lunch</a:t>
            </a:r>
          </a:p>
          <a:p>
            <a:r>
              <a:rPr lang="en-US" dirty="0">
                <a:solidFill>
                  <a:schemeClr val="tx1"/>
                </a:solidFill>
              </a:rPr>
              <a:t>Nut Free Policy</a:t>
            </a:r>
          </a:p>
          <a:p>
            <a:r>
              <a:rPr lang="en-US" dirty="0">
                <a:solidFill>
                  <a:schemeClr val="tx1"/>
                </a:solidFill>
              </a:rPr>
              <a:t>Scent Reduced Policy</a:t>
            </a:r>
          </a:p>
          <a:p>
            <a:r>
              <a:rPr lang="en-US" dirty="0">
                <a:solidFill>
                  <a:schemeClr val="tx1"/>
                </a:solidFill>
              </a:rPr>
              <a:t>Electronic Device Policy</a:t>
            </a:r>
          </a:p>
          <a:p>
            <a:r>
              <a:rPr lang="en-US" dirty="0">
                <a:solidFill>
                  <a:schemeClr val="tx1"/>
                </a:solidFill>
              </a:rPr>
              <a:t>Missed Work</a:t>
            </a:r>
          </a:p>
          <a:p>
            <a:r>
              <a:rPr lang="en-US" dirty="0">
                <a:solidFill>
                  <a:schemeClr val="tx1"/>
                </a:solidFill>
              </a:rPr>
              <a:t>Lost &amp; Found Items</a:t>
            </a:r>
          </a:p>
          <a:p>
            <a:r>
              <a:rPr lang="en-US" dirty="0">
                <a:solidFill>
                  <a:schemeClr val="tx1"/>
                </a:solidFill>
              </a:rPr>
              <a:t>Procedures &amp; Routines</a:t>
            </a:r>
          </a:p>
          <a:p>
            <a:pPr lvl="1"/>
            <a:r>
              <a:rPr lang="en-US" dirty="0">
                <a:solidFill>
                  <a:schemeClr val="tx1"/>
                </a:solidFill>
              </a:rPr>
              <a:t>Going from class to class</a:t>
            </a:r>
          </a:p>
          <a:p>
            <a:pPr lvl="1"/>
            <a:r>
              <a:rPr lang="en-US" dirty="0">
                <a:solidFill>
                  <a:schemeClr val="tx1"/>
                </a:solidFill>
              </a:rPr>
              <a:t>Entering and leaving classrooms</a:t>
            </a:r>
          </a:p>
          <a:p>
            <a:pPr lvl="1"/>
            <a:r>
              <a:rPr lang="en-US" dirty="0">
                <a:solidFill>
                  <a:schemeClr val="tx1"/>
                </a:solidFill>
              </a:rPr>
              <a:t>Using the washroom</a:t>
            </a:r>
          </a:p>
          <a:p>
            <a:r>
              <a:rPr lang="en-US" dirty="0">
                <a:solidFill>
                  <a:schemeClr val="tx1"/>
                </a:solidFill>
              </a:rPr>
              <a:t>Transportation</a:t>
            </a:r>
          </a:p>
          <a:p>
            <a:endParaRPr lang="en-US"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954" y="4710852"/>
            <a:ext cx="3407970" cy="1852786"/>
          </a:xfrm>
          <a:prstGeom prst="rect">
            <a:avLst/>
          </a:prstGeom>
        </p:spPr>
      </p:pic>
    </p:spTree>
    <p:extLst>
      <p:ext uri="{BB962C8B-B14F-4D97-AF65-F5344CB8AC3E}">
        <p14:creationId xmlns:p14="http://schemas.microsoft.com/office/powerpoint/2010/main" val="2347697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433" y="5463900"/>
            <a:ext cx="3196572" cy="1059608"/>
          </a:xfrm>
        </p:spPr>
        <p:txBody>
          <a:bodyPr/>
          <a:lstStyle/>
          <a:p>
            <a:pPr algn="ctr"/>
            <a:r>
              <a:rPr lang="en-CA" sz="2800" b="1" dirty="0">
                <a:solidFill>
                  <a:schemeClr val="accent6">
                    <a:lumMod val="50000"/>
                  </a:schemeClr>
                </a:solidFill>
              </a:rPr>
              <a:t>Vision Statement</a:t>
            </a:r>
          </a:p>
        </p:txBody>
      </p:sp>
      <p:sp>
        <p:nvSpPr>
          <p:cNvPr id="3" name="Rectangle 2"/>
          <p:cNvSpPr/>
          <p:nvPr/>
        </p:nvSpPr>
        <p:spPr>
          <a:xfrm>
            <a:off x="450936" y="699876"/>
            <a:ext cx="11123113" cy="2581944"/>
          </a:xfrm>
          <a:prstGeom prst="rect">
            <a:avLst/>
          </a:prstGeom>
        </p:spPr>
        <p:txBody>
          <a:bodyPr wrap="square">
            <a:spAutoFit/>
          </a:bodyPr>
          <a:lstStyle/>
          <a:p>
            <a:pPr algn="ctr"/>
            <a:r>
              <a:rPr lang="en-US" sz="5400" b="1" dirty="0">
                <a:ln w="22225">
                  <a:solidFill>
                    <a:schemeClr val="accent2"/>
                  </a:solidFill>
                  <a:prstDash val="solid"/>
                </a:ln>
                <a:solidFill>
                  <a:schemeClr val="accent2">
                    <a:lumMod val="40000"/>
                    <a:lumOff val="60000"/>
                  </a:schemeClr>
                </a:solidFill>
              </a:rPr>
              <a:t>Barnhill does </a:t>
            </a:r>
          </a:p>
          <a:p>
            <a:pPr algn="ctr"/>
            <a:r>
              <a:rPr lang="en-US" sz="5400" b="1" dirty="0">
                <a:ln w="22225">
                  <a:solidFill>
                    <a:schemeClr val="accent2"/>
                  </a:solidFill>
                  <a:prstDash val="solid"/>
                </a:ln>
                <a:solidFill>
                  <a:schemeClr val="accent2">
                    <a:lumMod val="40000"/>
                    <a:lumOff val="60000"/>
                  </a:schemeClr>
                </a:solidFill>
              </a:rPr>
              <a:t>their </a:t>
            </a:r>
          </a:p>
          <a:p>
            <a:pPr algn="ctr"/>
            <a:r>
              <a:rPr lang="en-US" sz="5400" b="1" u="sng" dirty="0">
                <a:ln w="22225">
                  <a:solidFill>
                    <a:schemeClr val="accent2"/>
                  </a:solidFill>
                  <a:prstDash val="solid"/>
                </a:ln>
                <a:solidFill>
                  <a:schemeClr val="accent2">
                    <a:lumMod val="40000"/>
                    <a:lumOff val="60000"/>
                  </a:schemeClr>
                </a:solidFill>
              </a:rPr>
              <a:t>BEST!</a:t>
            </a:r>
            <a:r>
              <a:rPr lang="en-US" sz="5400" b="1" dirty="0">
                <a:ln w="22225">
                  <a:solidFill>
                    <a:schemeClr val="accent2"/>
                  </a:solidFill>
                  <a:prstDash val="solid"/>
                </a:ln>
                <a:solidFill>
                  <a:schemeClr val="accent2">
                    <a:lumMod val="40000"/>
                    <a:lumOff val="60000"/>
                  </a:schemeClr>
                </a:solidFill>
              </a:rPr>
              <a:t> </a:t>
            </a:r>
          </a:p>
        </p:txBody>
      </p:sp>
      <p:sp>
        <p:nvSpPr>
          <p:cNvPr id="7" name="TextBox 6"/>
          <p:cNvSpPr txBox="1"/>
          <p:nvPr/>
        </p:nvSpPr>
        <p:spPr>
          <a:xfrm>
            <a:off x="2181237" y="4442647"/>
            <a:ext cx="8303048" cy="1200329"/>
          </a:xfrm>
          <a:prstGeom prst="rect">
            <a:avLst/>
          </a:prstGeom>
          <a:noFill/>
        </p:spPr>
        <p:txBody>
          <a:bodyPr wrap="square">
            <a:spAutoFit/>
          </a:bodyPr>
          <a:lstStyle/>
          <a:p>
            <a:pPr>
              <a:defRPr/>
            </a:pPr>
            <a:r>
              <a:rPr lang="en-US" sz="7200" b="1" dirty="0">
                <a:solidFill>
                  <a:schemeClr val="accent4">
                    <a:lumMod val="10000"/>
                  </a:schemeClr>
                </a:solidFill>
              </a:rPr>
              <a:t>B</a:t>
            </a:r>
            <a:r>
              <a:rPr lang="en-US" sz="4800" b="1" dirty="0">
                <a:solidFill>
                  <a:schemeClr val="accent4">
                    <a:lumMod val="10000"/>
                  </a:schemeClr>
                </a:solidFill>
              </a:rPr>
              <a:t>etter </a:t>
            </a:r>
            <a:r>
              <a:rPr lang="en-US" sz="7200" b="1" dirty="0">
                <a:solidFill>
                  <a:schemeClr val="accent4">
                    <a:lumMod val="10000"/>
                  </a:schemeClr>
                </a:solidFill>
              </a:rPr>
              <a:t>E</a:t>
            </a:r>
            <a:r>
              <a:rPr lang="en-US" sz="4800" b="1" dirty="0">
                <a:solidFill>
                  <a:schemeClr val="accent4">
                    <a:lumMod val="10000"/>
                  </a:schemeClr>
                </a:solidFill>
              </a:rPr>
              <a:t>very </a:t>
            </a:r>
            <a:r>
              <a:rPr lang="en-US" sz="7200" b="1" dirty="0">
                <a:solidFill>
                  <a:schemeClr val="accent4">
                    <a:lumMod val="10000"/>
                  </a:schemeClr>
                </a:solidFill>
              </a:rPr>
              <a:t>S</a:t>
            </a:r>
            <a:r>
              <a:rPr lang="en-US" sz="4800" b="1" dirty="0">
                <a:solidFill>
                  <a:schemeClr val="accent4">
                    <a:lumMod val="10000"/>
                  </a:schemeClr>
                </a:solidFill>
              </a:rPr>
              <a:t>ingle </a:t>
            </a:r>
            <a:r>
              <a:rPr lang="en-US" sz="7200" b="1" dirty="0">
                <a:solidFill>
                  <a:schemeClr val="accent4">
                    <a:lumMod val="10000"/>
                  </a:schemeClr>
                </a:solidFill>
              </a:rPr>
              <a:t>T</a:t>
            </a:r>
            <a:r>
              <a:rPr lang="en-US" sz="4800" b="1" dirty="0">
                <a:solidFill>
                  <a:schemeClr val="accent4">
                    <a:lumMod val="10000"/>
                  </a:schemeClr>
                </a:solidFill>
              </a:rPr>
              <a:t>ime! </a:t>
            </a:r>
          </a:p>
        </p:txBody>
      </p:sp>
    </p:spTree>
    <p:extLst>
      <p:ext uri="{BB962C8B-B14F-4D97-AF65-F5344CB8AC3E}">
        <p14:creationId xmlns:p14="http://schemas.microsoft.com/office/powerpoint/2010/main" val="1242957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90" y="1063417"/>
            <a:ext cx="11248372" cy="1372986"/>
          </a:xfrm>
        </p:spPr>
        <p:txBody>
          <a:bodyPr/>
          <a:lstStyle/>
          <a:p>
            <a:pPr algn="ctr"/>
            <a:r>
              <a:rPr lang="en-US" sz="5400" b="1" dirty="0">
                <a:solidFill>
                  <a:schemeClr val="bg1"/>
                </a:solidFill>
              </a:rPr>
              <a:t>Mission Statement</a:t>
            </a:r>
            <a:endParaRPr lang="fr-CA" sz="5400" dirty="0">
              <a:solidFill>
                <a:schemeClr val="bg1"/>
              </a:solidFill>
            </a:endParaRPr>
          </a:p>
        </p:txBody>
      </p:sp>
      <p:sp>
        <p:nvSpPr>
          <p:cNvPr id="3" name="Text Placeholder 2"/>
          <p:cNvSpPr>
            <a:spLocks noGrp="1"/>
          </p:cNvSpPr>
          <p:nvPr>
            <p:ph type="body" sz="half" idx="2"/>
          </p:nvPr>
        </p:nvSpPr>
        <p:spPr>
          <a:xfrm>
            <a:off x="475989" y="3135183"/>
            <a:ext cx="11248372" cy="2476500"/>
          </a:xfrm>
        </p:spPr>
        <p:txBody>
          <a:bodyPr>
            <a:noAutofit/>
          </a:bodyPr>
          <a:lstStyle/>
          <a:p>
            <a:pPr algn="ctr"/>
            <a:r>
              <a:rPr lang="en-CA" sz="2800" dirty="0">
                <a:solidFill>
                  <a:schemeClr val="tx1"/>
                </a:solidFill>
              </a:rPr>
              <a:t>The Community of Barnhill Memorial School provides a variety of quality learning experiences to support students in reaching their potential and to become contributing members of society. </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3619" y="5611683"/>
            <a:ext cx="3313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0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2" y="973668"/>
            <a:ext cx="11173216" cy="706964"/>
          </a:xfrm>
        </p:spPr>
        <p:txBody>
          <a:bodyPr/>
          <a:lstStyle/>
          <a:p>
            <a:pPr algn="ctr"/>
            <a:r>
              <a:rPr lang="en-CA" sz="4400" b="1" dirty="0">
                <a:solidFill>
                  <a:schemeClr val="bg1"/>
                </a:solidFill>
              </a:rPr>
              <a:t>Who’s Who</a:t>
            </a:r>
          </a:p>
        </p:txBody>
      </p:sp>
      <p:sp>
        <p:nvSpPr>
          <p:cNvPr id="3" name="Content Placeholder 2"/>
          <p:cNvSpPr>
            <a:spLocks noGrp="1"/>
          </p:cNvSpPr>
          <p:nvPr>
            <p:ph idx="1"/>
          </p:nvPr>
        </p:nvSpPr>
        <p:spPr>
          <a:xfrm>
            <a:off x="1154954" y="2734129"/>
            <a:ext cx="8825659" cy="3416300"/>
          </a:xfrm>
        </p:spPr>
        <p:txBody>
          <a:bodyPr/>
          <a:lstStyle/>
          <a:p>
            <a:r>
              <a:rPr lang="en-CA" dirty="0">
                <a:solidFill>
                  <a:schemeClr val="tx1"/>
                </a:solidFill>
              </a:rPr>
              <a:t>Ms. Jill Ferguson – Principal</a:t>
            </a:r>
          </a:p>
          <a:p>
            <a:r>
              <a:rPr lang="en-CA" dirty="0">
                <a:solidFill>
                  <a:schemeClr val="tx1"/>
                </a:solidFill>
              </a:rPr>
              <a:t> Mrs. Liza Muise – Vice Principal</a:t>
            </a:r>
          </a:p>
          <a:p>
            <a:r>
              <a:rPr lang="en-CA" dirty="0">
                <a:solidFill>
                  <a:schemeClr val="tx1"/>
                </a:solidFill>
              </a:rPr>
              <a:t> Ms. Kristen Sloat, Mrs. Liza Muise and Mr. MacDonald (EST-Resource)</a:t>
            </a:r>
          </a:p>
          <a:p>
            <a:r>
              <a:rPr lang="en-CA" dirty="0">
                <a:solidFill>
                  <a:schemeClr val="tx1"/>
                </a:solidFill>
              </a:rPr>
              <a:t> Mr. Bruce </a:t>
            </a:r>
            <a:r>
              <a:rPr lang="en-CA" dirty="0" err="1">
                <a:solidFill>
                  <a:schemeClr val="tx1"/>
                </a:solidFill>
              </a:rPr>
              <a:t>Savoie</a:t>
            </a:r>
            <a:r>
              <a:rPr lang="en-CA" dirty="0">
                <a:solidFill>
                  <a:schemeClr val="tx1"/>
                </a:solidFill>
              </a:rPr>
              <a:t> – Guidance Counsellor</a:t>
            </a:r>
          </a:p>
          <a:p>
            <a:r>
              <a:rPr lang="en-CA" dirty="0">
                <a:solidFill>
                  <a:schemeClr val="tx1"/>
                </a:solidFill>
              </a:rPr>
              <a:t>PSSC – Parent School Support Committee</a:t>
            </a:r>
          </a:p>
          <a:p>
            <a:r>
              <a:rPr lang="en-CA" dirty="0">
                <a:solidFill>
                  <a:schemeClr val="tx1"/>
                </a:solidFill>
              </a:rPr>
              <a:t>Grade 6, 7 &amp; 8 – English Prime &amp; French Immersion</a:t>
            </a:r>
          </a:p>
          <a:p>
            <a:r>
              <a:rPr lang="en-CA" dirty="0">
                <a:solidFill>
                  <a:schemeClr val="tx1"/>
                </a:solidFill>
              </a:rPr>
              <a:t>15 homerooms</a:t>
            </a:r>
          </a:p>
          <a:p>
            <a:endParaRPr lang="en-CA" dirty="0">
              <a:solidFill>
                <a:schemeClr val="tx1"/>
              </a:solidFill>
            </a:endParaRPr>
          </a:p>
        </p:txBody>
      </p:sp>
    </p:spTree>
    <p:extLst>
      <p:ext uri="{BB962C8B-B14F-4D97-AF65-F5344CB8AC3E}">
        <p14:creationId xmlns:p14="http://schemas.microsoft.com/office/powerpoint/2010/main" val="3860304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80" y="1693333"/>
            <a:ext cx="3865134" cy="1735667"/>
          </a:xfrm>
        </p:spPr>
        <p:txBody>
          <a:bodyPr>
            <a:normAutofit fontScale="90000"/>
          </a:bodyPr>
          <a:lstStyle/>
          <a:p>
            <a:pPr algn="ctr"/>
            <a:r>
              <a:rPr lang="en-CA" sz="4900" b="1" dirty="0">
                <a:solidFill>
                  <a:schemeClr val="bg1"/>
                </a:solidFill>
              </a:rPr>
              <a:t>Student Behaviour</a:t>
            </a:r>
            <a:br>
              <a:rPr lang="en-CA" sz="4900" b="1" dirty="0">
                <a:solidFill>
                  <a:schemeClr val="bg1"/>
                </a:solidFill>
              </a:rPr>
            </a:br>
            <a:br>
              <a:rPr lang="en-CA" sz="4400" b="1" dirty="0">
                <a:solidFill>
                  <a:schemeClr val="bg1"/>
                </a:solidFill>
              </a:rPr>
            </a:br>
            <a:r>
              <a:rPr lang="en-CA" sz="3100" b="1" i="1" dirty="0">
                <a:solidFill>
                  <a:schemeClr val="accent4">
                    <a:lumMod val="10000"/>
                  </a:schemeClr>
                </a:solidFill>
              </a:rPr>
              <a:t>We are a Restorative Practice School</a:t>
            </a:r>
            <a:endParaRPr lang="fr-CA" sz="3100" dirty="0">
              <a:solidFill>
                <a:schemeClr val="bg1"/>
              </a:solidFill>
            </a:endParaRPr>
          </a:p>
        </p:txBody>
      </p:sp>
      <p:sp>
        <p:nvSpPr>
          <p:cNvPr id="4" name="Text Placeholder 3"/>
          <p:cNvSpPr>
            <a:spLocks noGrp="1"/>
          </p:cNvSpPr>
          <p:nvPr>
            <p:ph type="body" sz="half" idx="2"/>
          </p:nvPr>
        </p:nvSpPr>
        <p:spPr>
          <a:xfrm>
            <a:off x="553705" y="3883068"/>
            <a:ext cx="5408684" cy="2430050"/>
          </a:xfrm>
        </p:spPr>
        <p:txBody>
          <a:bodyPr>
            <a:normAutofit/>
          </a:bodyPr>
          <a:lstStyle/>
          <a:p>
            <a:pPr>
              <a:defRPr/>
            </a:pPr>
            <a:r>
              <a:rPr lang="en-US" sz="2000" dirty="0">
                <a:solidFill>
                  <a:schemeClr val="bg1"/>
                </a:solidFill>
              </a:rPr>
              <a:t>All students have the right to a safe and healthy learning environment.</a:t>
            </a:r>
          </a:p>
          <a:p>
            <a:pPr>
              <a:defRPr/>
            </a:pPr>
            <a:r>
              <a:rPr lang="en-US" sz="2000" dirty="0">
                <a:solidFill>
                  <a:schemeClr val="bg1"/>
                </a:solidFill>
              </a:rPr>
              <a:t>To achieve this, students are asked to develop and demonstrate a sense of responsibility and accountability for their actions.</a:t>
            </a:r>
          </a:p>
          <a:p>
            <a:endParaRPr lang="fr-CA" sz="2400" dirty="0">
              <a:solidFill>
                <a:schemeClr val="bg1"/>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9178" y="1693333"/>
            <a:ext cx="3560762"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194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88" y="944301"/>
            <a:ext cx="11210795" cy="706964"/>
          </a:xfrm>
        </p:spPr>
        <p:txBody>
          <a:bodyPr/>
          <a:lstStyle/>
          <a:p>
            <a:pPr algn="ctr">
              <a:defRPr/>
            </a:pPr>
            <a:r>
              <a:rPr lang="en-US" sz="5500" b="1" dirty="0">
                <a:solidFill>
                  <a:schemeClr val="bg1"/>
                </a:solidFill>
                <a:latin typeface="+mn-lt"/>
              </a:rPr>
              <a:t>Barnhill</a:t>
            </a:r>
            <a:r>
              <a:rPr lang="en-US" sz="5500" b="1" dirty="0">
                <a:solidFill>
                  <a:schemeClr val="accent4">
                    <a:lumMod val="10000"/>
                  </a:schemeClr>
                </a:solidFill>
                <a:latin typeface="+mn-lt"/>
              </a:rPr>
              <a:t> </a:t>
            </a:r>
            <a:r>
              <a:rPr lang="en-US" sz="5500" b="1" dirty="0">
                <a:solidFill>
                  <a:srgbClr val="7030A0"/>
                </a:solidFill>
                <a:latin typeface="+mn-lt"/>
              </a:rPr>
              <a:t>BOLT</a:t>
            </a:r>
          </a:p>
        </p:txBody>
      </p:sp>
      <p:sp>
        <p:nvSpPr>
          <p:cNvPr id="3" name="Content Placeholder 2"/>
          <p:cNvSpPr>
            <a:spLocks noGrp="1"/>
          </p:cNvSpPr>
          <p:nvPr>
            <p:ph idx="1"/>
          </p:nvPr>
        </p:nvSpPr>
        <p:spPr>
          <a:xfrm>
            <a:off x="475989" y="2375001"/>
            <a:ext cx="5940215" cy="3585519"/>
          </a:xfrm>
        </p:spPr>
        <p:txBody>
          <a:bodyPr>
            <a:normAutofit/>
          </a:bodyPr>
          <a:lstStyle/>
          <a:p>
            <a:pPr marL="0" indent="0">
              <a:buNone/>
              <a:defRPr/>
            </a:pPr>
            <a:r>
              <a:rPr lang="en-US" sz="4800" b="1" dirty="0">
                <a:solidFill>
                  <a:srgbClr val="7030A0"/>
                </a:solidFill>
              </a:rPr>
              <a:t>B</a:t>
            </a:r>
            <a:r>
              <a:rPr lang="en-US" sz="3500" b="1" dirty="0">
                <a:solidFill>
                  <a:schemeClr val="accent4">
                    <a:lumMod val="10000"/>
                  </a:schemeClr>
                </a:solidFill>
              </a:rPr>
              <a:t>e Respectful</a:t>
            </a:r>
          </a:p>
          <a:p>
            <a:pPr marL="0" indent="0">
              <a:buNone/>
              <a:defRPr/>
            </a:pPr>
            <a:r>
              <a:rPr lang="en-US" sz="4800" b="1" dirty="0">
                <a:solidFill>
                  <a:srgbClr val="7030A0"/>
                </a:solidFill>
              </a:rPr>
              <a:t>O</a:t>
            </a:r>
            <a:r>
              <a:rPr lang="en-US" sz="3500" b="1" dirty="0">
                <a:solidFill>
                  <a:schemeClr val="accent4">
                    <a:lumMod val="10000"/>
                  </a:schemeClr>
                </a:solidFill>
              </a:rPr>
              <a:t>wn Your Learning</a:t>
            </a:r>
          </a:p>
          <a:p>
            <a:pPr marL="0" indent="0">
              <a:buNone/>
              <a:defRPr/>
            </a:pPr>
            <a:r>
              <a:rPr lang="en-US" sz="4800" b="1" dirty="0">
                <a:solidFill>
                  <a:srgbClr val="7030A0"/>
                </a:solidFill>
              </a:rPr>
              <a:t>L</a:t>
            </a:r>
            <a:r>
              <a:rPr lang="en-US" sz="3500" b="1" dirty="0">
                <a:solidFill>
                  <a:schemeClr val="accent4">
                    <a:lumMod val="10000"/>
                  </a:schemeClr>
                </a:solidFill>
              </a:rPr>
              <a:t>ive Safely</a:t>
            </a:r>
          </a:p>
          <a:p>
            <a:pPr marL="0" indent="0">
              <a:buNone/>
              <a:defRPr/>
            </a:pPr>
            <a:r>
              <a:rPr lang="en-US" sz="4800" b="1" dirty="0">
                <a:solidFill>
                  <a:srgbClr val="7030A0"/>
                </a:solidFill>
              </a:rPr>
              <a:t>T</a:t>
            </a:r>
            <a:r>
              <a:rPr lang="en-US" sz="3500" b="1" dirty="0">
                <a:solidFill>
                  <a:schemeClr val="accent4">
                    <a:lumMod val="10000"/>
                  </a:schemeClr>
                </a:solidFill>
              </a:rPr>
              <a:t>ake Responsibility</a:t>
            </a:r>
          </a:p>
          <a:p>
            <a:pPr>
              <a:defRPr/>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45362">
            <a:off x="5279677" y="2672652"/>
            <a:ext cx="990819" cy="2241574"/>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604" y="2572265"/>
            <a:ext cx="4484180" cy="2951713"/>
          </a:xfrm>
          <a:prstGeom prst="rect">
            <a:avLst/>
          </a:prstGeom>
        </p:spPr>
      </p:pic>
      <p:sp>
        <p:nvSpPr>
          <p:cNvPr id="6" name="TextBox 5"/>
          <p:cNvSpPr txBox="1"/>
          <p:nvPr/>
        </p:nvSpPr>
        <p:spPr>
          <a:xfrm>
            <a:off x="7202604" y="5523978"/>
            <a:ext cx="4484180" cy="1077218"/>
          </a:xfrm>
          <a:prstGeom prst="rect">
            <a:avLst/>
          </a:prstGeom>
          <a:noFill/>
        </p:spPr>
        <p:txBody>
          <a:bodyPr wrap="square" rtlCol="0">
            <a:spAutoFit/>
          </a:bodyPr>
          <a:lstStyle/>
          <a:p>
            <a:r>
              <a:rPr lang="en-CA" sz="1600" dirty="0"/>
              <a:t>You can receive a BOLT ballot from a Barnhill staff member for displaying one of the traits. There will be weekly prizes that will be announced on Fridays, from the office. </a:t>
            </a:r>
            <a:endParaRPr lang="fr-CA" sz="1600" dirty="0"/>
          </a:p>
        </p:txBody>
      </p:sp>
    </p:spTree>
    <p:extLst>
      <p:ext uri="{BB962C8B-B14F-4D97-AF65-F5344CB8AC3E}">
        <p14:creationId xmlns:p14="http://schemas.microsoft.com/office/powerpoint/2010/main" val="598036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b="1" dirty="0">
                <a:solidFill>
                  <a:schemeClr val="bg1"/>
                </a:solidFill>
              </a:rPr>
              <a:t> Classes</a:t>
            </a:r>
            <a:endParaRPr lang="fr-CA" sz="4400" dirty="0"/>
          </a:p>
        </p:txBody>
      </p:sp>
      <p:sp>
        <p:nvSpPr>
          <p:cNvPr id="3" name="Text Placeholder 2"/>
          <p:cNvSpPr>
            <a:spLocks noGrp="1"/>
          </p:cNvSpPr>
          <p:nvPr>
            <p:ph type="body" idx="1"/>
          </p:nvPr>
        </p:nvSpPr>
        <p:spPr/>
        <p:txBody>
          <a:bodyPr/>
          <a:lstStyle/>
          <a:p>
            <a:r>
              <a:rPr lang="en-CA" dirty="0"/>
              <a:t>English Prime &amp; French </a:t>
            </a:r>
            <a:r>
              <a:rPr lang="en-CA" dirty="0" err="1"/>
              <a:t>Immerson</a:t>
            </a:r>
            <a:endParaRPr lang="fr-CA" dirty="0"/>
          </a:p>
        </p:txBody>
      </p:sp>
      <p:sp>
        <p:nvSpPr>
          <p:cNvPr id="4" name="Text Placeholder 3"/>
          <p:cNvSpPr>
            <a:spLocks noGrp="1"/>
          </p:cNvSpPr>
          <p:nvPr>
            <p:ph type="body" sz="half" idx="15"/>
          </p:nvPr>
        </p:nvSpPr>
        <p:spPr/>
        <p:txBody>
          <a:bodyPr>
            <a:normAutofit/>
          </a:bodyPr>
          <a:lstStyle/>
          <a:p>
            <a:pPr marL="285750" indent="-285750">
              <a:buFont typeface="Wingdings" panose="05000000000000000000" pitchFamily="2" charset="2"/>
              <a:buChar char="Ø"/>
            </a:pPr>
            <a:r>
              <a:rPr lang="en-CA" dirty="0">
                <a:solidFill>
                  <a:schemeClr val="tx1"/>
                </a:solidFill>
              </a:rPr>
              <a:t>Math – 5 times a week</a:t>
            </a:r>
          </a:p>
          <a:p>
            <a:pPr marL="285750" indent="-285750">
              <a:buFont typeface="Wingdings" panose="05000000000000000000" pitchFamily="2" charset="2"/>
              <a:buChar char="Ø"/>
            </a:pPr>
            <a:r>
              <a:rPr lang="en-CA" dirty="0">
                <a:solidFill>
                  <a:schemeClr val="tx1"/>
                </a:solidFill>
              </a:rPr>
              <a:t>Science - 3 times a week</a:t>
            </a:r>
          </a:p>
          <a:p>
            <a:pPr marL="285750" indent="-285750">
              <a:buFont typeface="Wingdings" panose="05000000000000000000" pitchFamily="2" charset="2"/>
              <a:buChar char="Ø"/>
            </a:pPr>
            <a:r>
              <a:rPr lang="en-CA" dirty="0">
                <a:solidFill>
                  <a:schemeClr val="tx1"/>
                </a:solidFill>
              </a:rPr>
              <a:t>Social Studies – 3 times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Personal Wellness every morning.</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Physical Education – twice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Exploratory once a week.</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5" name="Text Placeholder 4"/>
          <p:cNvSpPr>
            <a:spLocks noGrp="1"/>
          </p:cNvSpPr>
          <p:nvPr>
            <p:ph type="body" sz="quarter" idx="3"/>
          </p:nvPr>
        </p:nvSpPr>
        <p:spPr>
          <a:xfrm>
            <a:off x="4512721" y="2603500"/>
            <a:ext cx="3147009" cy="45719"/>
          </a:xfrm>
        </p:spPr>
        <p:txBody>
          <a:bodyPr/>
          <a:lstStyle/>
          <a:p>
            <a:endParaRPr lang="fr-CA" dirty="0"/>
          </a:p>
        </p:txBody>
      </p:sp>
      <p:sp>
        <p:nvSpPr>
          <p:cNvPr id="6" name="Text Placeholder 5"/>
          <p:cNvSpPr>
            <a:spLocks noGrp="1"/>
          </p:cNvSpPr>
          <p:nvPr>
            <p:ph type="body" sz="half" idx="16"/>
          </p:nvPr>
        </p:nvSpPr>
        <p:spPr>
          <a:xfrm>
            <a:off x="4512721" y="2649219"/>
            <a:ext cx="3147009" cy="3377837"/>
          </a:xfrm>
        </p:spPr>
        <p:txBody>
          <a:bodyPr>
            <a:normAutofit/>
          </a:bodyPr>
          <a:lstStyle/>
          <a:p>
            <a:pPr marL="285750" indent="-285750">
              <a:buFont typeface="Wingdings" panose="05000000000000000000" pitchFamily="2" charset="2"/>
              <a:buChar char="Ø"/>
            </a:pPr>
            <a:r>
              <a:rPr lang="en-CA" b="1" dirty="0">
                <a:solidFill>
                  <a:schemeClr val="tx1"/>
                </a:solidFill>
              </a:rPr>
              <a:t>PRIME ONLY:</a:t>
            </a:r>
          </a:p>
          <a:p>
            <a:r>
              <a:rPr lang="en-CA" dirty="0">
                <a:solidFill>
                  <a:schemeClr val="tx1"/>
                </a:solidFill>
              </a:rPr>
              <a:t> FILA – 3 times a week</a:t>
            </a:r>
          </a:p>
          <a:p>
            <a:r>
              <a:rPr lang="en-CA" dirty="0">
                <a:solidFill>
                  <a:schemeClr val="tx1"/>
                </a:solidFill>
              </a:rPr>
              <a:t>English Language Arts – 5 times a week</a:t>
            </a:r>
          </a:p>
          <a:p>
            <a:r>
              <a:rPr lang="en-CA" b="1" dirty="0">
                <a:solidFill>
                  <a:schemeClr val="tx1"/>
                </a:solidFill>
              </a:rPr>
              <a:t>FRENCH IMMERSION ONLY:</a:t>
            </a:r>
          </a:p>
          <a:p>
            <a:r>
              <a:rPr lang="en-CA" dirty="0">
                <a:solidFill>
                  <a:schemeClr val="tx1"/>
                </a:solidFill>
              </a:rPr>
              <a:t>English Language Arts – 3 times a week</a:t>
            </a:r>
          </a:p>
          <a:p>
            <a:r>
              <a:rPr lang="en-CA" dirty="0">
                <a:solidFill>
                  <a:schemeClr val="tx1"/>
                </a:solidFill>
              </a:rPr>
              <a:t>French Immersion Language Arts:</a:t>
            </a:r>
          </a:p>
          <a:p>
            <a:r>
              <a:rPr lang="en-CA" dirty="0">
                <a:solidFill>
                  <a:schemeClr val="tx1"/>
                </a:solidFill>
              </a:rPr>
              <a:t>5 times a week</a:t>
            </a: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7" name="Text Placeholder 6"/>
          <p:cNvSpPr>
            <a:spLocks noGrp="1"/>
          </p:cNvSpPr>
          <p:nvPr>
            <p:ph type="body" sz="quarter" idx="13"/>
          </p:nvPr>
        </p:nvSpPr>
        <p:spPr>
          <a:xfrm>
            <a:off x="7888135" y="2603500"/>
            <a:ext cx="3145730" cy="850117"/>
          </a:xfrm>
        </p:spPr>
        <p:txBody>
          <a:bodyPr/>
          <a:lstStyle/>
          <a:p>
            <a:r>
              <a:rPr lang="en-CA" dirty="0"/>
              <a:t>Specialties – same for both Prime and FI</a:t>
            </a:r>
            <a:endParaRPr lang="fr-CA" dirty="0"/>
          </a:p>
        </p:txBody>
      </p:sp>
      <p:sp>
        <p:nvSpPr>
          <p:cNvPr id="8" name="Text Placeholder 7"/>
          <p:cNvSpPr>
            <a:spLocks noGrp="1"/>
          </p:cNvSpPr>
          <p:nvPr>
            <p:ph type="body" sz="half" idx="17"/>
          </p:nvPr>
        </p:nvSpPr>
        <p:spPr>
          <a:xfrm>
            <a:off x="7888329" y="3678238"/>
            <a:ext cx="3145536" cy="2348817"/>
          </a:xfrm>
        </p:spPr>
        <p:txBody>
          <a:bodyPr>
            <a:normAutofit/>
          </a:bodyPr>
          <a:lstStyle/>
          <a:p>
            <a:pPr>
              <a:spcBef>
                <a:spcPts val="600"/>
              </a:spcBef>
              <a:buClr>
                <a:schemeClr val="accent6">
                  <a:lumMod val="50000"/>
                </a:schemeClr>
              </a:buClr>
            </a:pPr>
            <a:r>
              <a:rPr lang="en-CA" dirty="0">
                <a:solidFill>
                  <a:schemeClr val="tx1"/>
                </a:solidFill>
              </a:rPr>
              <a:t>Each student at Barnhill has three speciality classes throughout the year. They are:</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Art </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Music </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Technology </a:t>
            </a:r>
          </a:p>
        </p:txBody>
      </p:sp>
    </p:spTree>
    <p:extLst>
      <p:ext uri="{BB962C8B-B14F-4D97-AF65-F5344CB8AC3E}">
        <p14:creationId xmlns:p14="http://schemas.microsoft.com/office/powerpoint/2010/main" val="319796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7795046453D4D89422F17BB2C1931" ma:contentTypeVersion="0" ma:contentTypeDescription="Create a new document." ma:contentTypeScope="" ma:versionID="2d3c5008018382b2a497bc973a07cb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E95345-93CE-4888-958E-B86CB6F26102}"/>
</file>

<file path=customXml/itemProps2.xml><?xml version="1.0" encoding="utf-8"?>
<ds:datastoreItem xmlns:ds="http://schemas.openxmlformats.org/officeDocument/2006/customXml" ds:itemID="{236A192B-C779-4DF1-982F-593E28FCEE35}"/>
</file>

<file path=customXml/itemProps3.xml><?xml version="1.0" encoding="utf-8"?>
<ds:datastoreItem xmlns:ds="http://schemas.openxmlformats.org/officeDocument/2006/customXml" ds:itemID="{E2487669-91D1-4113-BB86-D069A76B613C}"/>
</file>

<file path=docProps/app.xml><?xml version="1.0" encoding="utf-8"?>
<Properties xmlns="http://schemas.openxmlformats.org/officeDocument/2006/extended-properties" xmlns:vt="http://schemas.openxmlformats.org/officeDocument/2006/docPropsVTypes">
  <Template>Ion Boardroom</Template>
  <TotalTime>6542</TotalTime>
  <Words>1335</Words>
  <Application>Microsoft Office PowerPoint</Application>
  <PresentationFormat>Widescreen</PresentationFormat>
  <Paragraphs>162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Century Gothic</vt:lpstr>
      <vt:lpstr>Comic Sans MS</vt:lpstr>
      <vt:lpstr>Wingdings</vt:lpstr>
      <vt:lpstr>Wingdings 3</vt:lpstr>
      <vt:lpstr>Ion Boardroom</vt:lpstr>
      <vt:lpstr>Welcome to Barnhill Memorial School</vt:lpstr>
      <vt:lpstr>Agenda/Topics to be Covered</vt:lpstr>
      <vt:lpstr>Agenda/Topics to be Covered Continued…</vt:lpstr>
      <vt:lpstr>Vision Statement</vt:lpstr>
      <vt:lpstr>Mission Statement</vt:lpstr>
      <vt:lpstr>Who’s Who</vt:lpstr>
      <vt:lpstr>Student Behaviour  We are a Restorative Practice School</vt:lpstr>
      <vt:lpstr>Barnhill BOLT</vt:lpstr>
      <vt:lpstr> Classes</vt:lpstr>
      <vt:lpstr>Parent-Teacher Communication</vt:lpstr>
      <vt:lpstr>Closed Campus</vt:lpstr>
      <vt:lpstr>Your Daily Schedule</vt:lpstr>
      <vt:lpstr>Morning Routine</vt:lpstr>
      <vt:lpstr>How to Properly Exit the School</vt:lpstr>
      <vt:lpstr>Nutrition Breaks</vt:lpstr>
      <vt:lpstr>Lunch</vt:lpstr>
      <vt:lpstr>Nut Free/Scent Reduced Policy</vt:lpstr>
      <vt:lpstr>Phone Use and Electronic Device Policy</vt:lpstr>
      <vt:lpstr>Missed Work</vt:lpstr>
      <vt:lpstr>Lost and Found Items</vt:lpstr>
      <vt:lpstr>Going From Class to Class</vt:lpstr>
      <vt:lpstr>Entering and Leaving Classrooms</vt:lpstr>
      <vt:lpstr>Using the Washroom</vt:lpstr>
      <vt:lpstr>Transportation</vt:lpstr>
      <vt:lpstr>Sports, Clubs and Activities</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Barnhill Memorial School</dc:title>
  <dc:creator>Arbeau, Candace (ASD-S)</dc:creator>
  <cp:lastModifiedBy>Ferguson, Jill (ASD-S)</cp:lastModifiedBy>
  <cp:revision>59</cp:revision>
  <dcterms:created xsi:type="dcterms:W3CDTF">2020-06-05T12:24:40Z</dcterms:created>
  <dcterms:modified xsi:type="dcterms:W3CDTF">2022-08-31T18:46:14Z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0x01010067E7795046453D4D89422F17BB2C1931</vt:lpwstr>
  </property>
</Properties>
</file>