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sldIdLst>
    <p:sldId id="256" r:id="rId2"/>
    <p:sldId id="273" r:id="rId3"/>
    <p:sldId id="265" r:id="rId4"/>
    <p:sldId id="274" r:id="rId5"/>
    <p:sldId id="277" r:id="rId6"/>
    <p:sldId id="399" r:id="rId7"/>
    <p:sldId id="271" r:id="rId8"/>
    <p:sldId id="266" r:id="rId9"/>
    <p:sldId id="275" r:id="rId10"/>
    <p:sldId id="261" r:id="rId11"/>
    <p:sldId id="276" r:id="rId12"/>
    <p:sldId id="396" r:id="rId13"/>
    <p:sldId id="39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rguson, Jill (ASD-S)" userId="d557e456-7f44-473d-a134-65f3bc8ac04e" providerId="ADAL" clId="{9403D0F9-1622-4D6E-8803-83E4376247F0}"/>
    <pc:docChg chg="modSld">
      <pc:chgData name="Ferguson, Jill (ASD-S)" userId="d557e456-7f44-473d-a134-65f3bc8ac04e" providerId="ADAL" clId="{9403D0F9-1622-4D6E-8803-83E4376247F0}" dt="2023-05-12T18:58:42.678" v="4" actId="20577"/>
      <pc:docMkLst>
        <pc:docMk/>
      </pc:docMkLst>
      <pc:sldChg chg="modSp mod">
        <pc:chgData name="Ferguson, Jill (ASD-S)" userId="d557e456-7f44-473d-a134-65f3bc8ac04e" providerId="ADAL" clId="{9403D0F9-1622-4D6E-8803-83E4376247F0}" dt="2023-05-12T18:58:42.678" v="4" actId="20577"/>
        <pc:sldMkLst>
          <pc:docMk/>
          <pc:sldMk cId="835560490" sldId="256"/>
        </pc:sldMkLst>
        <pc:spChg chg="mod">
          <ac:chgData name="Ferguson, Jill (ASD-S)" userId="d557e456-7f44-473d-a134-65f3bc8ac04e" providerId="ADAL" clId="{9403D0F9-1622-4D6E-8803-83E4376247F0}" dt="2023-05-12T18:58:42.678" v="4" actId="20577"/>
          <ac:spMkLst>
            <pc:docMk/>
            <pc:sldMk cId="835560490" sldId="256"/>
            <ac:spMk id="2" creationId="{439EDC2D-1E70-46CF-BDBB-41945B1AC9ED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0DAF61AA-5A98-4049-A93E-477E5505141A}" type="datetimeFigureOut">
              <a:rPr lang="en-US" smtClean="0"/>
              <a:t>5/12/2023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53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5/12/2023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896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DAF61AA-5A98-4049-A93E-477E5505141A}" type="datetimeFigureOut">
              <a:rPr lang="en-US" smtClean="0"/>
              <a:pPr/>
              <a:t>5/12/2023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89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DAF61AA-5A98-4049-A93E-477E5505141A}" type="datetimeFigureOut">
              <a:rPr lang="en-US" smtClean="0"/>
              <a:pPr/>
              <a:t>5/12/2023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90665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DAF61AA-5A98-4049-A93E-477E5505141A}" type="datetimeFigureOut">
              <a:rPr lang="en-US" smtClean="0"/>
              <a:pPr/>
              <a:t>5/12/2023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85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5/12/2023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711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5/12/2023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552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5/12/2023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4290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DAF61AA-5A98-4049-A93E-477E5505141A}" type="datetimeFigureOut">
              <a:rPr lang="en-US" smtClean="0"/>
              <a:pPr/>
              <a:t>5/12/2023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37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5/12/2023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22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DAF61AA-5A98-4049-A93E-477E5505141A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602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5/12/2023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380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5/12/2023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901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710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8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5/12/2023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529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07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F61AA-5A98-4049-A93E-477E5505141A}" type="datetimeFigureOut">
              <a:rPr lang="en-US" smtClean="0"/>
              <a:pPr/>
              <a:t>5/12/2023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0636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  <p:sldLayoutId id="2147483961" r:id="rId13"/>
    <p:sldLayoutId id="2147483962" r:id="rId14"/>
    <p:sldLayoutId id="2147483963" r:id="rId15"/>
    <p:sldLayoutId id="2147483964" r:id="rId16"/>
    <p:sldLayoutId id="2147483965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ei-inc.ca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an01.safelinks.protection.outlook.com/?url=https%3A%2F%2Fwww.youtube.com%2Fwatch%3Fv%3DLEx1MYxM0nI&amp;data=05%7C01%7CKrista.Graham%40NBED.NB.CA%7C8ad203b05eb246fb558808db53107408%7C4d2b5fdfc4d24911870968cc2f465c9f%7C0%7C0%7C638195102344550502%7CUnknown%7CTWFpbGZsb3d8eyJWIjoiMC4wLjAwMDAiLCJQIjoiV2luMzIiLCJBTiI6Ik1haWwiLCJXVCI6Mn0%3D%7C3000%7C%7C%7C&amp;sdata=zEL4qEyqMtChYDhZOPP%2BRhKQXBMUFNub4cdkk75b9XI%3D&amp;reserved=0" TargetMode="External"/><Relationship Id="rId2" Type="http://schemas.openxmlformats.org/officeDocument/2006/relationships/hyperlink" Target="https://can01.safelinks.protection.outlook.com/?url=https%3A%2F%2Fwww.youtube.com%2Fwatch%3Fv%3Dq_DipG6x4xI&amp;data=05%7C01%7CKrista.Graham%40NBED.NB.CA%7C8ad203b05eb246fb558808db53107408%7C4d2b5fdfc4d24911870968cc2f465c9f%7C0%7C0%7C638195102344550502%7CUnknown%7CTWFpbGZsb3d8eyJWIjoiMC4wLjAwMDAiLCJQIjoiV2luMzIiLCJBTiI6Ik1haWwiLCJXVCI6Mn0%3D%7C3000%7C%7C%7C&amp;sdata=fTLYABnyGK2GoRWJ5bZifaIR49KiOGfxPmpv8atfO4U%3D&amp;reserved=0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an01.safelinks.protection.outlook.com/?url=https%3A%2F%2Fwww.canada.ca%2Fen%2Fcanadian-heritage%2Fcampaigns%2Fasian-heritage-month%2Fabout.html&amp;data=05%7C01%7CKrista.Graham%40NBED.NB.CA%7C8ad203b05eb246fb558808db53107408%7C4d2b5fdfc4d24911870968cc2f465c9f%7C0%7C0%7C638195102344550502%7CUnknown%7CTWFpbGZsb3d8eyJWIjoiMC4wLjAwMDAiLCJQIjoiV2luMzIiLCJBTiI6Ik1haWwiLCJXVCI6Mn0%3D%7C3000%7C%7C%7C&amp;sdata=fn3byOS7lEjVpZLTHRqBebVzUWnKopSkd4vlCbZBJP0%3D&amp;reserved=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Picture 1030">
            <a:extLst>
              <a:ext uri="{FF2B5EF4-FFF2-40B4-BE49-F238E27FC236}">
                <a16:creationId xmlns:a16="http://schemas.microsoft.com/office/drawing/2014/main" id="{030FD700-069E-45B7-99EE-9FD40B196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 useBgFill="1">
        <p:nvSpPr>
          <p:cNvPr id="1040" name="Rectangle 1032">
            <a:extLst>
              <a:ext uri="{FF2B5EF4-FFF2-40B4-BE49-F238E27FC236}">
                <a16:creationId xmlns:a16="http://schemas.microsoft.com/office/drawing/2014/main" id="{4BA1B667-1542-4631-929E-714A41E9E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1" name="Picture 1034">
            <a:extLst>
              <a:ext uri="{FF2B5EF4-FFF2-40B4-BE49-F238E27FC236}">
                <a16:creationId xmlns:a16="http://schemas.microsoft.com/office/drawing/2014/main" id="{359BA665-866B-4988-8C5D-0B272F82B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05"/>
          <a:stretch/>
        </p:blipFill>
        <p:spPr>
          <a:xfrm>
            <a:off x="0" y="4767552"/>
            <a:ext cx="12192000" cy="20904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9EDC2D-1E70-46CF-BDBB-41945B1AC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771908"/>
            <a:ext cx="10820400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/>
              <a:t>Lightning News May 15</a:t>
            </a:r>
            <a:r>
              <a:rPr lang="en-US" sz="4000" baseline="30000" dirty="0"/>
              <a:t>th -</a:t>
            </a:r>
            <a:r>
              <a:rPr lang="en-US" sz="4000" dirty="0"/>
              <a:t>19th</a:t>
            </a:r>
          </a:p>
        </p:txBody>
      </p:sp>
      <p:pic>
        <p:nvPicPr>
          <p:cNvPr id="1026" name="Picture 2" descr="Barnhill Memorial School - Home | Facebook">
            <a:extLst>
              <a:ext uri="{FF2B5EF4-FFF2-40B4-BE49-F238E27FC236}">
                <a16:creationId xmlns:a16="http://schemas.microsoft.com/office/drawing/2014/main" id="{BA5259B2-E407-47BD-9C89-B0D0353E1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844" y="1309759"/>
            <a:ext cx="2802492" cy="174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17A6E9-FE0D-4292-B40C-FB540D0F28B8}"/>
              </a:ext>
            </a:extLst>
          </p:cNvPr>
          <p:cNvSpPr txBox="1"/>
          <p:nvPr/>
        </p:nvSpPr>
        <p:spPr>
          <a:xfrm>
            <a:off x="4426902" y="2052217"/>
            <a:ext cx="7079298" cy="1409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80060">
              <a:spcAft>
                <a:spcPts val="630"/>
              </a:spcAft>
            </a:pPr>
            <a:r>
              <a:rPr lang="en-US" sz="189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May theme of the month –  “Gratitude.”</a:t>
            </a:r>
          </a:p>
          <a:p>
            <a:pPr defTabSz="480060">
              <a:spcAft>
                <a:spcPts val="630"/>
              </a:spcAft>
            </a:pPr>
            <a:r>
              <a:rPr lang="en-US" sz="189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“The best and most </a:t>
            </a:r>
            <a:r>
              <a:rPr lang="en-US" sz="1890" dirty="0"/>
              <a:t>b</a:t>
            </a:r>
            <a:r>
              <a:rPr lang="en-US" sz="189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eautiful </a:t>
            </a:r>
            <a:r>
              <a:rPr lang="en-US" sz="1890" dirty="0"/>
              <a:t>t</a:t>
            </a:r>
            <a:r>
              <a:rPr lang="en-US" sz="189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hings </a:t>
            </a:r>
            <a:r>
              <a:rPr lang="en-US" sz="1890" dirty="0"/>
              <a:t>i</a:t>
            </a:r>
            <a:r>
              <a:rPr lang="en-US" sz="189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the world cannot be seen or even touched. They must be felt with the heart.”</a:t>
            </a:r>
          </a:p>
          <a:p>
            <a:pPr defTabSz="480060">
              <a:spcAft>
                <a:spcPts val="630"/>
              </a:spcAft>
            </a:pPr>
            <a:r>
              <a:rPr lang="en-US" sz="1890" dirty="0"/>
              <a:t>~ Helen Keller ~</a:t>
            </a:r>
            <a:endParaRPr lang="en-US" sz="189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560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C3BBC63-DC19-41B8-AB81-E30CC21AE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4E3B869-3361-4E8C-87BB-27794406A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6A856AB-281D-45B5-B270-8EA6AC0CB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935ADF-A80F-42C8-91FB-B2E3F2302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64373"/>
            <a:ext cx="4124396" cy="16002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3200"/>
              <a:t>Breakfast, Snacks, and Lunch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2CF84-128C-4C0E-9AB3-472C1CB811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2364573"/>
            <a:ext cx="4124395" cy="3854112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endParaRPr lang="en-US" sz="1600"/>
          </a:p>
          <a:p>
            <a:pPr marL="0"/>
            <a:r>
              <a:rPr lang="en-US" sz="1600"/>
              <a:t>We will have pizza and a canteen at lunch on Friday, May 19</a:t>
            </a:r>
            <a:r>
              <a:rPr lang="en-US" sz="1600" baseline="30000"/>
              <a:t>th</a:t>
            </a:r>
            <a:r>
              <a:rPr lang="en-US" sz="1600"/>
              <a:t>.</a:t>
            </a:r>
          </a:p>
          <a:p>
            <a:pPr marL="0"/>
            <a:r>
              <a:rPr lang="en-US" sz="1600"/>
              <a:t>Healthy breakfast items are available every morning for all students.</a:t>
            </a:r>
          </a:p>
          <a:p>
            <a:pPr marL="0"/>
            <a:endParaRPr lang="en-US" sz="1600"/>
          </a:p>
          <a:p>
            <a:pPr marL="0"/>
            <a:r>
              <a:rPr lang="en-US" sz="1600"/>
              <a:t>Enjoy your weekend.</a:t>
            </a:r>
          </a:p>
        </p:txBody>
      </p:sp>
      <p:pic>
        <p:nvPicPr>
          <p:cNvPr id="8" name="Content Placeholder 7" descr="Watermelon slice popsicle on board">
            <a:extLst>
              <a:ext uri="{FF2B5EF4-FFF2-40B4-BE49-F238E27FC236}">
                <a16:creationId xmlns:a16="http://schemas.microsoft.com/office/drawing/2014/main" id="{C915C297-BEC4-07CA-15B7-950FF503B6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6" r="9158" b="4"/>
          <a:stretch/>
        </p:blipFill>
        <p:spPr>
          <a:xfrm>
            <a:off x="5349607" y="746125"/>
            <a:ext cx="3314451" cy="3358380"/>
          </a:xfrm>
          <a:prstGeom prst="rect">
            <a:avLst/>
          </a:prstGeom>
        </p:spPr>
      </p:pic>
      <p:sp>
        <p:nvSpPr>
          <p:cNvPr id="28" name="Round Single Corner Rectangle 17">
            <a:extLst>
              <a:ext uri="{FF2B5EF4-FFF2-40B4-BE49-F238E27FC236}">
                <a16:creationId xmlns:a16="http://schemas.microsoft.com/office/drawing/2014/main" id="{76B44A81-87EC-416C-8094-359C84FEF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10817" y="1002026"/>
            <a:ext cx="2309217" cy="1684338"/>
          </a:xfrm>
          <a:prstGeom prst="round1Rect">
            <a:avLst>
              <a:gd name="adj" fmla="val 11295"/>
            </a:avLst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 Single Corner Rectangle 16">
            <a:extLst>
              <a:ext uri="{FF2B5EF4-FFF2-40B4-BE49-F238E27FC236}">
                <a16:creationId xmlns:a16="http://schemas.microsoft.com/office/drawing/2014/main" id="{0C371495-4807-437C-B138-97390839F8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6241840" y="4259603"/>
            <a:ext cx="2417253" cy="1840846"/>
          </a:xfrm>
          <a:prstGeom prst="round1Rect">
            <a:avLst>
              <a:gd name="adj" fmla="val 11295"/>
            </a:avLst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lices of pizza">
            <a:extLst>
              <a:ext uri="{FF2B5EF4-FFF2-40B4-BE49-F238E27FC236}">
                <a16:creationId xmlns:a16="http://schemas.microsoft.com/office/drawing/2014/main" id="{369A3416-9A0A-8605-F656-A3A02F3A7B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 r="52256" b="-2"/>
          <a:stretch/>
        </p:blipFill>
        <p:spPr>
          <a:xfrm>
            <a:off x="8810817" y="2822889"/>
            <a:ext cx="2695383" cy="353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0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DFADFB3-3D44-49A8-AE3B-A87C61607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5ADBDF-20A0-C3ED-DD5D-68562CA57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MR. Freeze Fundraiser </a:t>
            </a:r>
          </a:p>
        </p:txBody>
      </p:sp>
      <p:pic>
        <p:nvPicPr>
          <p:cNvPr id="6" name="Content Placeholder 5" descr="A box of candy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7B7A39D4-3C36-C70B-78B7-86321162EED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346103"/>
            <a:ext cx="4521200" cy="349262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1D2EAE-0B8D-5C0D-DA0A-384D2A6CE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89600" y="2194560"/>
            <a:ext cx="5816600" cy="402412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Barnhill staff is raising money to send a student to Quebec.  </a:t>
            </a:r>
          </a:p>
          <a:p>
            <a:r>
              <a:rPr lang="en-US" dirty="0"/>
              <a:t>Mr. Freeze will be on Sale the next 3 Fridays. </a:t>
            </a:r>
          </a:p>
          <a:p>
            <a:r>
              <a:rPr lang="en-US" dirty="0"/>
              <a:t>$1.00 per Mr. Freeze – Come Friday with your money! </a:t>
            </a:r>
          </a:p>
        </p:txBody>
      </p:sp>
    </p:spTree>
    <p:extLst>
      <p:ext uri="{BB962C8B-B14F-4D97-AF65-F5344CB8AC3E}">
        <p14:creationId xmlns:p14="http://schemas.microsoft.com/office/powerpoint/2010/main" val="309711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90723-7CB1-B76F-C444-5FC44D8B7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681037"/>
            <a:ext cx="555266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Yard SALE is Cancelled! </a:t>
            </a:r>
          </a:p>
        </p:txBody>
      </p:sp>
      <p:pic>
        <p:nvPicPr>
          <p:cNvPr id="1026" name="Picture 2" descr="Homepage - Hospice Renfrew">
            <a:extLst>
              <a:ext uri="{FF2B5EF4-FFF2-40B4-BE49-F238E27FC236}">
                <a16:creationId xmlns:a16="http://schemas.microsoft.com/office/drawing/2014/main" id="{1253F278-9C7A-9950-9425-8E35C2B6916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3182" y="1510808"/>
            <a:ext cx="4777381" cy="3666639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0" name="Content Placeholder 3">
            <a:extLst>
              <a:ext uri="{FF2B5EF4-FFF2-40B4-BE49-F238E27FC236}">
                <a16:creationId xmlns:a16="http://schemas.microsoft.com/office/drawing/2014/main" id="{C297AA7D-A1B5-B416-2784-E9B9C43607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94962" y="1984443"/>
            <a:ext cx="5458838" cy="419252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b="1" dirty="0"/>
          </a:p>
          <a:p>
            <a:r>
              <a:rPr lang="en-US" sz="2000" b="1" dirty="0"/>
              <a:t>Hello Barnhill Community. Unfortunately, there was not enough interest to continue with the yard sale. Therefore, it has been cancelled.</a:t>
            </a:r>
          </a:p>
          <a:p>
            <a:endParaRPr lang="en-US" sz="2000" b="1" dirty="0"/>
          </a:p>
          <a:p>
            <a:endParaRPr lang="en-US" sz="2000" b="1" dirty="0"/>
          </a:p>
          <a:p>
            <a:r>
              <a:rPr lang="en-US" sz="2000" b="1" dirty="0"/>
              <a:t>Contact: </a:t>
            </a:r>
            <a:r>
              <a:rPr lang="en-US" sz="2000" dirty="0"/>
              <a:t>Please contact Liza Muise for more questions – 506-658-5972 liza.muise@nbed.nb.ca</a:t>
            </a:r>
          </a:p>
        </p:txBody>
      </p:sp>
    </p:spTree>
    <p:extLst>
      <p:ext uri="{BB962C8B-B14F-4D97-AF65-F5344CB8AC3E}">
        <p14:creationId xmlns:p14="http://schemas.microsoft.com/office/powerpoint/2010/main" val="4002032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EE5D8-9CBE-FF03-9E4C-80AC3DA02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Happy Mother’s Day to all our Mother’s. Enjoy your Day on Sunday.</a:t>
            </a:r>
          </a:p>
        </p:txBody>
      </p:sp>
      <p:pic>
        <p:nvPicPr>
          <p:cNvPr id="5" name="Content Placeholder 4" descr="Close up of tulips">
            <a:extLst>
              <a:ext uri="{FF2B5EF4-FFF2-40B4-BE49-F238E27FC236}">
                <a16:creationId xmlns:a16="http://schemas.microsoft.com/office/drawing/2014/main" id="{866EC8B2-95AF-5AEA-6B7C-E9BF28923A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65" y="2193925"/>
            <a:ext cx="6036469" cy="4024313"/>
          </a:xfrm>
        </p:spPr>
      </p:pic>
    </p:spTree>
    <p:extLst>
      <p:ext uri="{BB962C8B-B14F-4D97-AF65-F5344CB8AC3E}">
        <p14:creationId xmlns:p14="http://schemas.microsoft.com/office/powerpoint/2010/main" val="3468046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CFD580F5-E7BF-4C1D-BEFD-4A4601EB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9DA15B1D-0133-4CB3-B7CC-61FA72874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3EF2F61C-287D-47BC-878F-C876F74FF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F39FB1-4895-6980-D026-34A136BD4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462605"/>
            <a:ext cx="4753466" cy="129302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May is Brain </a:t>
            </a:r>
            <a:r>
              <a:rPr lang="en-US" sz="2800" dirty="0" err="1"/>
              <a:t>Tumour</a:t>
            </a:r>
            <a:r>
              <a:rPr lang="en-US" sz="2800" dirty="0"/>
              <a:t> Awareness Month. National Gray Day is observed on Saturday, May 27</a:t>
            </a:r>
            <a:r>
              <a:rPr lang="en-US" sz="2800" baseline="30000" dirty="0"/>
              <a:t>th</a:t>
            </a:r>
            <a:r>
              <a:rPr lang="en-US" sz="2800" dirty="0"/>
              <a:t> . Here at Barnhill Memorial, we are encouraging everyone to wear gray on Friday, May 26</a:t>
            </a:r>
            <a:r>
              <a:rPr lang="en-US" sz="2800" baseline="30000" dirty="0"/>
              <a:t>th</a:t>
            </a:r>
            <a:r>
              <a:rPr lang="en-US" sz="2800" dirty="0"/>
              <a:t>. 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endParaRPr lang="en-US" sz="2800" dirty="0"/>
          </a:p>
        </p:txBody>
      </p:sp>
      <p:pic>
        <p:nvPicPr>
          <p:cNvPr id="11" name="Content Placeholder 10" descr="Artificial Intelligence with solid fill">
            <a:extLst>
              <a:ext uri="{FF2B5EF4-FFF2-40B4-BE49-F238E27FC236}">
                <a16:creationId xmlns:a16="http://schemas.microsoft.com/office/drawing/2014/main" id="{7E043E1C-97D9-FB4D-2D91-D7E0454CC6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86108" y="5000905"/>
            <a:ext cx="914400" cy="914400"/>
          </a:xfrm>
        </p:spPr>
      </p:pic>
      <p:sp>
        <p:nvSpPr>
          <p:cNvPr id="47" name="Rounded Rectangle 14">
            <a:extLst>
              <a:ext uri="{FF2B5EF4-FFF2-40B4-BE49-F238E27FC236}">
                <a16:creationId xmlns:a16="http://schemas.microsoft.com/office/drawing/2014/main" id="{B5BA9375-863F-4B24-9083-14FE819F8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1066164"/>
            <a:ext cx="5305958" cy="5148371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Brain model with LED lights">
            <a:extLst>
              <a:ext uri="{FF2B5EF4-FFF2-40B4-BE49-F238E27FC236}">
                <a16:creationId xmlns:a16="http://schemas.microsoft.com/office/drawing/2014/main" id="{E37B0B5A-9A7D-A130-031B-5AA9F518AF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05831"/>
            <a:ext cx="5334000" cy="4000500"/>
          </a:xfrm>
        </p:spPr>
      </p:pic>
    </p:spTree>
    <p:extLst>
      <p:ext uri="{BB962C8B-B14F-4D97-AF65-F5344CB8AC3E}">
        <p14:creationId xmlns:p14="http://schemas.microsoft.com/office/powerpoint/2010/main" val="2358939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9" name="Picture 2068">
            <a:extLst>
              <a:ext uri="{FF2B5EF4-FFF2-40B4-BE49-F238E27FC236}">
                <a16:creationId xmlns:a16="http://schemas.microsoft.com/office/drawing/2014/main" id="{CFD580F5-E7BF-4C1D-BEFD-4A4601EB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00CCF3-8131-48A6-8720-23054D5F0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Athletics</a:t>
            </a:r>
          </a:p>
        </p:txBody>
      </p:sp>
      <p:pic>
        <p:nvPicPr>
          <p:cNvPr id="8" name="Content Placeholder 7" descr="People playing volleyball">
            <a:extLst>
              <a:ext uri="{FF2B5EF4-FFF2-40B4-BE49-F238E27FC236}">
                <a16:creationId xmlns:a16="http://schemas.microsoft.com/office/drawing/2014/main" id="{0A06AD58-AF50-2C27-2C69-3E7D48324F7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23"/>
          <a:stretch/>
        </p:blipFill>
        <p:spPr>
          <a:xfrm>
            <a:off x="685800" y="2501159"/>
            <a:ext cx="4521200" cy="341092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D2BC26-CB9E-4B1E-A189-7DB32A953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89600" y="2194560"/>
            <a:ext cx="5816600" cy="4024125"/>
          </a:xfrm>
        </p:spPr>
        <p:txBody>
          <a:bodyPr vert="horz" lIns="91440" tIns="45720" rIns="91440" bIns="45720" rtlCol="0">
            <a:normAutofit/>
          </a:bodyPr>
          <a:lstStyle/>
          <a:p>
            <a:pPr marL="0" marR="0"/>
            <a:r>
              <a:rPr lang="en-US" sz="2000" b="1" dirty="0">
                <a:effectLst/>
              </a:rPr>
              <a:t>Volleyball</a:t>
            </a:r>
          </a:p>
          <a:p>
            <a:pPr marL="0" marR="0"/>
            <a:r>
              <a:rPr lang="en-US" sz="2000" dirty="0"/>
              <a:t>Monday: Boys’ play in the semi-finals at Bayside</a:t>
            </a:r>
          </a:p>
          <a:p>
            <a:pPr marL="0" marR="0"/>
            <a:r>
              <a:rPr lang="en-US" sz="2000" dirty="0">
                <a:effectLst/>
              </a:rPr>
              <a:t>Tuesday: Boys’ game TBD</a:t>
            </a:r>
          </a:p>
          <a:p>
            <a:pPr marL="0" marR="0"/>
            <a:r>
              <a:rPr lang="en-US" sz="2000" dirty="0">
                <a:effectLst/>
              </a:rPr>
              <a:t>Wednesday</a:t>
            </a:r>
            <a:r>
              <a:rPr lang="en-US" sz="2000" dirty="0"/>
              <a:t>:</a:t>
            </a:r>
            <a:r>
              <a:rPr lang="en-US" sz="2000" dirty="0">
                <a:effectLst/>
              </a:rPr>
              <a:t> </a:t>
            </a:r>
            <a:r>
              <a:rPr lang="en-US" sz="2000" dirty="0"/>
              <a:t>Girls game here vs PES &amp; FHS</a:t>
            </a:r>
          </a:p>
          <a:p>
            <a:pPr marL="0" marR="0"/>
            <a:r>
              <a:rPr lang="en-US" sz="2000" b="1" dirty="0"/>
              <a:t>Flag Football</a:t>
            </a:r>
          </a:p>
          <a:p>
            <a:pPr marL="0" marR="0"/>
            <a:r>
              <a:rPr lang="en-US" sz="2000" dirty="0"/>
              <a:t>Wednesday: Flag Football practice 3:00-4:30</a:t>
            </a:r>
          </a:p>
          <a:p>
            <a:pPr marL="0" marR="0"/>
            <a:r>
              <a:rPr lang="en-US" sz="2000" dirty="0">
                <a:effectLst/>
              </a:rPr>
              <a:t>Thursday: Flag Football practice 3:00-4:30</a:t>
            </a:r>
          </a:p>
        </p:txBody>
      </p:sp>
    </p:spTree>
    <p:extLst>
      <p:ext uri="{BB962C8B-B14F-4D97-AF65-F5344CB8AC3E}">
        <p14:creationId xmlns:p14="http://schemas.microsoft.com/office/powerpoint/2010/main" val="875609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1C65B-3A9E-62D5-85D2-2E4B7A5A2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600" y="764373"/>
            <a:ext cx="6832600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 dirty="0"/>
              <a:t> enjoy the Production of Alice.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18C6B5D-6D74-44C6-3282-0F1242E13FC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4408" r="6783" b="-3"/>
          <a:stretch/>
        </p:blipFill>
        <p:spPr>
          <a:xfrm>
            <a:off x="630705" y="746124"/>
            <a:ext cx="3644962" cy="547255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F18064-B128-2089-966A-9AB9F4E694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84615" y="2833875"/>
            <a:ext cx="6832600" cy="402412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You can purchase tickets in advance at the office.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The play will be in our gymnasium on May 24</a:t>
            </a:r>
            <a:r>
              <a:rPr lang="en-US" sz="2400" baseline="30000" dirty="0"/>
              <a:t>th</a:t>
            </a:r>
            <a:r>
              <a:rPr lang="en-US" sz="2400" dirty="0"/>
              <a:t> and May 25</a:t>
            </a:r>
            <a:r>
              <a:rPr lang="en-US" sz="2400" baseline="30000" dirty="0"/>
              <a:t>th</a:t>
            </a:r>
            <a:r>
              <a:rPr lang="en-US" sz="2400" dirty="0"/>
              <a:t> ~ Seating will be first come first serve, there is no reserved seating.</a:t>
            </a:r>
          </a:p>
        </p:txBody>
      </p:sp>
    </p:spTree>
    <p:extLst>
      <p:ext uri="{BB962C8B-B14F-4D97-AF65-F5344CB8AC3E}">
        <p14:creationId xmlns:p14="http://schemas.microsoft.com/office/powerpoint/2010/main" val="180438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E043E-6AE0-E3EF-0BF3-0F15E8A67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600" y="764373"/>
            <a:ext cx="6832600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Host an international student</a:t>
            </a:r>
          </a:p>
        </p:txBody>
      </p:sp>
      <p:pic>
        <p:nvPicPr>
          <p:cNvPr id="6" name="Content Placeholder 5" descr="A poster of a group of people&#10;&#10;Description automatically generated with low confidence">
            <a:extLst>
              <a:ext uri="{FF2B5EF4-FFF2-40B4-BE49-F238E27FC236}">
                <a16:creationId xmlns:a16="http://schemas.microsoft.com/office/drawing/2014/main" id="{ABFCC525-BA29-6BD5-5A06-0BF2EADCA6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6284" r="6076" b="-3"/>
          <a:stretch/>
        </p:blipFill>
        <p:spPr>
          <a:xfrm>
            <a:off x="686743" y="914400"/>
            <a:ext cx="3532886" cy="530428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55DE25-8484-140D-040C-DCEEFC81C2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73600" y="2194560"/>
            <a:ext cx="6832600" cy="402412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If you are interested in hosting an international student, please visit their website.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https://aei-inc.ca</a:t>
            </a:r>
            <a:endParaRPr lang="en-US" dirty="0"/>
          </a:p>
          <a:p>
            <a:pPr mar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584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667E2-C7AA-E464-DC2A-55D90DFB6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139" y="764373"/>
            <a:ext cx="10658061" cy="1293028"/>
          </a:xfrm>
        </p:spPr>
        <p:txBody>
          <a:bodyPr/>
          <a:lstStyle/>
          <a:p>
            <a:pPr algn="ctr"/>
            <a:r>
              <a:rPr lang="en-US" dirty="0"/>
              <a:t>May Is Asian heritage month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9F7DB-BE0B-6C81-5992-F4058F1E6A9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effectLst/>
                <a:latin typeface="Noto Sans" panose="020B05020405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May is Asian Heritage Month in Canada, a time to reflect on and recognize the many contributions people of Asian origin have made and continue to make to Canada. Asian Heritage Month has been celebrated since the 1990s.</a:t>
            </a:r>
            <a:endParaRPr lang="en-US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A1E217-5DB2-1B42-3BEC-8C97D2091D3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For more information, please check out the following links:</a:t>
            </a:r>
          </a:p>
          <a:p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Celebrate Canada's Asian Heritage - Asian Heritage Month – YouTube</a:t>
            </a:r>
            <a:endParaRPr lang="en-US" sz="1800" u="sng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1800" u="sng" dirty="0">
              <a:solidFill>
                <a:srgbClr val="0563C1"/>
              </a:solidFill>
              <a:latin typeface="Calibri" panose="020F0502020204030204" pitchFamily="34" charset="0"/>
            </a:endParaRPr>
          </a:p>
          <a:p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Asian American and Pacific Islander Heritage Month – YouTube</a:t>
            </a:r>
            <a:endParaRPr lang="en-US" sz="1800" u="sng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1800" u="sng" dirty="0">
              <a:solidFill>
                <a:srgbClr val="0563C1"/>
              </a:solidFill>
              <a:latin typeface="Calibri" panose="020F0502020204030204" pitchFamily="34" charset="0"/>
            </a:endParaRPr>
          </a:p>
          <a:p>
            <a:r>
              <a:rPr lang="en-US" sz="1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About Asian Heritage Month - Canada.ca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1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7" name="Picture 4156">
            <a:extLst>
              <a:ext uri="{FF2B5EF4-FFF2-40B4-BE49-F238E27FC236}">
                <a16:creationId xmlns:a16="http://schemas.microsoft.com/office/drawing/2014/main" id="{CFD580F5-E7BF-4C1D-BEFD-4A4601EB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687EE9-9B1F-480E-852F-0088ED57B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Mental Health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08E1AE2-AA0A-49EE-9AC9-E77A4CCA49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3" y="2194560"/>
            <a:ext cx="5816600" cy="4024125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sz="2800" dirty="0"/>
              <a:t>Raise awareness of mental illness, fight discrimination and provide support through becoming more aware of the facts.</a:t>
            </a:r>
          </a:p>
        </p:txBody>
      </p:sp>
      <p:pic>
        <p:nvPicPr>
          <p:cNvPr id="5" name="Content Placeholder 4" descr="Mental health awareness mural">
            <a:extLst>
              <a:ext uri="{FF2B5EF4-FFF2-40B4-BE49-F238E27FC236}">
                <a16:creationId xmlns:a16="http://schemas.microsoft.com/office/drawing/2014/main" id="{3425C628-4ABF-07DE-35F5-7B5EC61AFA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20" b="2"/>
          <a:stretch/>
        </p:blipFill>
        <p:spPr>
          <a:xfrm>
            <a:off x="6985000" y="2501159"/>
            <a:ext cx="4521200" cy="341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19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33">
            <a:extLst>
              <a:ext uri="{FF2B5EF4-FFF2-40B4-BE49-F238E27FC236}">
                <a16:creationId xmlns:a16="http://schemas.microsoft.com/office/drawing/2014/main" id="{CFD580F5-E7BF-4C1D-BEFD-4A4601EB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1036" name="Rectangle 1035">
            <a:extLst>
              <a:ext uri="{FF2B5EF4-FFF2-40B4-BE49-F238E27FC236}">
                <a16:creationId xmlns:a16="http://schemas.microsoft.com/office/drawing/2014/main" id="{9DA15B1D-0133-4CB3-B7CC-61FA72874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3EF2F61C-287D-47BC-878F-C876F74FF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687EE9-9B1F-480E-852F-0088ED57B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4753466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Upcoming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08E1AE2-AA0A-49EE-9AC9-E77A4CCA49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1" y="2194560"/>
            <a:ext cx="4753466" cy="4024125"/>
          </a:xfrm>
        </p:spPr>
        <p:txBody>
          <a:bodyPr vert="horz" lIns="91440" tIns="45720" rIns="91440" bIns="45720" rtlCol="0">
            <a:normAutofit/>
          </a:bodyPr>
          <a:lstStyle/>
          <a:p>
            <a:pPr marL="0" marR="0" indent="0">
              <a:buNone/>
            </a:pPr>
            <a:endParaRPr lang="en-US"/>
          </a:p>
          <a:p>
            <a:pPr marL="0" marR="0"/>
            <a:r>
              <a:rPr lang="en-US"/>
              <a:t>There is NO school for anyone on Monday, May 22nd~ this is the Victoria Day holiday.</a:t>
            </a:r>
            <a:endParaRPr lang="en-US" dirty="0"/>
          </a:p>
        </p:txBody>
      </p:sp>
      <p:sp>
        <p:nvSpPr>
          <p:cNvPr id="1040" name="Rounded Rectangle 14">
            <a:extLst>
              <a:ext uri="{FF2B5EF4-FFF2-40B4-BE49-F238E27FC236}">
                <a16:creationId xmlns:a16="http://schemas.microsoft.com/office/drawing/2014/main" id="{B5BA9375-863F-4B24-9083-14FE819F8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1066164"/>
            <a:ext cx="5305958" cy="5148371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Beach chairs on the sand">
            <a:extLst>
              <a:ext uri="{FF2B5EF4-FFF2-40B4-BE49-F238E27FC236}">
                <a16:creationId xmlns:a16="http://schemas.microsoft.com/office/drawing/2014/main" id="{54F48A54-9AE3-AF64-EAFE-223CC746B7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957" y="2194560"/>
            <a:ext cx="5334000" cy="3549315"/>
          </a:xfrm>
        </p:spPr>
      </p:pic>
    </p:spTree>
    <p:extLst>
      <p:ext uri="{BB962C8B-B14F-4D97-AF65-F5344CB8AC3E}">
        <p14:creationId xmlns:p14="http://schemas.microsoft.com/office/powerpoint/2010/main" val="1559245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2171E-B7DF-19E5-A20F-8ED83E70A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887" y="764373"/>
            <a:ext cx="10671313" cy="129302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Upcoming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A1544-8FF8-F402-C296-EA3A0AD5E85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June 6</a:t>
            </a:r>
            <a:r>
              <a:rPr lang="en-US" baseline="30000" dirty="0"/>
              <a:t>th</a:t>
            </a:r>
            <a:r>
              <a:rPr lang="en-US" dirty="0"/>
              <a:t> – Grade 6 Timbertop field trip</a:t>
            </a:r>
          </a:p>
          <a:p>
            <a:r>
              <a:rPr lang="en-US" dirty="0"/>
              <a:t>June 7</a:t>
            </a:r>
            <a:r>
              <a:rPr lang="en-US" baseline="30000" dirty="0"/>
              <a:t>th</a:t>
            </a:r>
            <a:r>
              <a:rPr lang="en-US" dirty="0"/>
              <a:t> – Track &amp; Field meet at UNBSJ</a:t>
            </a:r>
          </a:p>
          <a:p>
            <a:r>
              <a:rPr lang="en-US" dirty="0"/>
              <a:t>June 13</a:t>
            </a:r>
            <a:r>
              <a:rPr lang="en-US" baseline="30000" dirty="0"/>
              <a:t>th</a:t>
            </a:r>
            <a:r>
              <a:rPr lang="en-US" dirty="0"/>
              <a:t>  - Grade 8 High School visits</a:t>
            </a:r>
          </a:p>
          <a:p>
            <a:r>
              <a:rPr lang="en-US" dirty="0"/>
              <a:t>June 14-17</a:t>
            </a:r>
            <a:r>
              <a:rPr lang="en-US" baseline="30000" dirty="0"/>
              <a:t>th</a:t>
            </a:r>
            <a:r>
              <a:rPr lang="en-US" dirty="0"/>
              <a:t> – Grade 8 Quebec Trip</a:t>
            </a:r>
          </a:p>
          <a:p>
            <a:r>
              <a:rPr lang="en-US" dirty="0"/>
              <a:t>June 15</a:t>
            </a:r>
            <a:r>
              <a:rPr lang="en-US" baseline="30000" dirty="0"/>
              <a:t>th</a:t>
            </a:r>
            <a:r>
              <a:rPr lang="en-US" dirty="0"/>
              <a:t> – Grade 6 </a:t>
            </a:r>
            <a:r>
              <a:rPr lang="en-US" dirty="0" err="1"/>
              <a:t>Bowlarama</a:t>
            </a:r>
            <a:r>
              <a:rPr lang="en-US" dirty="0"/>
              <a:t> field trip</a:t>
            </a:r>
          </a:p>
          <a:p>
            <a:r>
              <a:rPr lang="en-US" dirty="0"/>
              <a:t>June 16</a:t>
            </a:r>
            <a:r>
              <a:rPr lang="en-US" baseline="30000" dirty="0"/>
              <a:t>th</a:t>
            </a:r>
            <a:r>
              <a:rPr lang="en-US" dirty="0"/>
              <a:t> – Grade 7 </a:t>
            </a:r>
            <a:r>
              <a:rPr lang="en-US" dirty="0" err="1"/>
              <a:t>Bowlarama</a:t>
            </a:r>
            <a:r>
              <a:rPr lang="en-US" dirty="0"/>
              <a:t> field trip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25C5E6-574D-5A3A-7A16-9081E8B961A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June 19</a:t>
            </a:r>
            <a:r>
              <a:rPr lang="en-US" baseline="30000" dirty="0"/>
              <a:t>th</a:t>
            </a:r>
            <a:r>
              <a:rPr lang="en-US" dirty="0"/>
              <a:t> – Field Day</a:t>
            </a:r>
          </a:p>
          <a:p>
            <a:r>
              <a:rPr lang="en-US" dirty="0"/>
              <a:t>June 20</a:t>
            </a:r>
            <a:r>
              <a:rPr lang="en-US" baseline="30000" dirty="0"/>
              <a:t>th</a:t>
            </a:r>
            <a:r>
              <a:rPr lang="en-US" dirty="0"/>
              <a:t> – New River Beach</a:t>
            </a:r>
          </a:p>
          <a:p>
            <a:r>
              <a:rPr lang="en-US" dirty="0"/>
              <a:t>June 21</a:t>
            </a:r>
            <a:r>
              <a:rPr lang="en-US" baseline="30000" dirty="0"/>
              <a:t>st</a:t>
            </a:r>
            <a:r>
              <a:rPr lang="en-US" dirty="0"/>
              <a:t> – New River rain date</a:t>
            </a:r>
          </a:p>
          <a:p>
            <a:r>
              <a:rPr lang="en-US" dirty="0"/>
              <a:t>June 22</a:t>
            </a:r>
            <a:r>
              <a:rPr lang="en-US" baseline="30000" dirty="0"/>
              <a:t>nd</a:t>
            </a:r>
            <a:r>
              <a:rPr lang="en-US" dirty="0"/>
              <a:t>  - Athletic Awards, Moving Up ceremony &amp; Year End dance</a:t>
            </a:r>
          </a:p>
          <a:p>
            <a:r>
              <a:rPr lang="en-US" dirty="0"/>
              <a:t>June 23</a:t>
            </a:r>
            <a:r>
              <a:rPr lang="en-US" baseline="30000" dirty="0"/>
              <a:t>rd</a:t>
            </a:r>
            <a:r>
              <a:rPr lang="en-US" dirty="0"/>
              <a:t> – Last Day for students</a:t>
            </a:r>
          </a:p>
        </p:txBody>
      </p:sp>
    </p:spTree>
    <p:extLst>
      <p:ext uri="{BB962C8B-B14F-4D97-AF65-F5344CB8AC3E}">
        <p14:creationId xmlns:p14="http://schemas.microsoft.com/office/powerpoint/2010/main" val="1947125429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E7795046453D4D89422F17BB2C1931" ma:contentTypeVersion="0" ma:contentTypeDescription="Create a new document." ma:contentTypeScope="" ma:versionID="2d3c5008018382b2a497bc973a07cbd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44BBFE1-F980-4356-A063-27273979C8CB}"/>
</file>

<file path=customXml/itemProps2.xml><?xml version="1.0" encoding="utf-8"?>
<ds:datastoreItem xmlns:ds="http://schemas.openxmlformats.org/officeDocument/2006/customXml" ds:itemID="{9E4A5113-F564-4742-951C-1F168DE114A7}"/>
</file>

<file path=customXml/itemProps3.xml><?xml version="1.0" encoding="utf-8"?>
<ds:datastoreItem xmlns:ds="http://schemas.openxmlformats.org/officeDocument/2006/customXml" ds:itemID="{99800850-078A-43E7-B09B-B8961BAB48AA}"/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19723</TotalTime>
  <Words>560</Words>
  <Application>Microsoft Office PowerPoint</Application>
  <PresentationFormat>Widescreen</PresentationFormat>
  <Paragraphs>62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Century Gothic</vt:lpstr>
      <vt:lpstr>Noto Sans</vt:lpstr>
      <vt:lpstr>Vapor Trail</vt:lpstr>
      <vt:lpstr>Lightning News May 15th -19th</vt:lpstr>
      <vt:lpstr>         May is Brain Tumour Awareness Month. National Gray Day is observed on Saturday, May 27th . Here at Barnhill Memorial, we are encouraging everyone to wear gray on Friday, May 26th.        </vt:lpstr>
      <vt:lpstr>Athletics</vt:lpstr>
      <vt:lpstr> enjoy the Production of Alice.</vt:lpstr>
      <vt:lpstr>Host an international student</vt:lpstr>
      <vt:lpstr>May Is Asian heritage month</vt:lpstr>
      <vt:lpstr>Mental Health</vt:lpstr>
      <vt:lpstr>Upcoming</vt:lpstr>
      <vt:lpstr>Upcoming events</vt:lpstr>
      <vt:lpstr>Breakfast, Snacks, and Lunch</vt:lpstr>
      <vt:lpstr>MR. Freeze Fundraiser </vt:lpstr>
      <vt:lpstr>Yard SALE is Cancelled! </vt:lpstr>
      <vt:lpstr>Happy Mother’s Day to all our Mother’s. Enjoy your Day on Sunday.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Lightning News</dc:title>
  <dc:creator>Savoie, Bruce (ASD-S)</dc:creator>
  <cp:lastModifiedBy>Ferguson, Jill (ASD-S)</cp:lastModifiedBy>
  <cp:revision>13</cp:revision>
  <dcterms:created xsi:type="dcterms:W3CDTF">2022-03-13T21:08:59Z</dcterms:created>
  <dcterms:modified xsi:type="dcterms:W3CDTF">2023-05-12T18:58:47Z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0x01010067E7795046453D4D89422F17BB2C1931</vt:lpwstr>
  </property>
</Properties>
</file>