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51" r:id="rId3"/>
    <p:sldId id="393" r:id="rId4"/>
    <p:sldId id="394" r:id="rId5"/>
    <p:sldId id="388" r:id="rId6"/>
    <p:sldId id="389" r:id="rId7"/>
    <p:sldId id="390" r:id="rId8"/>
    <p:sldId id="359" r:id="rId9"/>
    <p:sldId id="372" r:id="rId10"/>
    <p:sldId id="376" r:id="rId11"/>
    <p:sldId id="392" r:id="rId12"/>
    <p:sldId id="256" r:id="rId13"/>
    <p:sldId id="396" r:id="rId14"/>
    <p:sldId id="349" r:id="rId15"/>
    <p:sldId id="378" r:id="rId16"/>
    <p:sldId id="3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esque, Jennifer (ASD-S)" initials="LJ(S" lastIdx="1" clrIdx="0">
    <p:extLst>
      <p:ext uri="{19B8F6BF-5375-455C-9EA6-DF929625EA0E}">
        <p15:presenceInfo xmlns:p15="http://schemas.microsoft.com/office/powerpoint/2012/main" userId="S::Jennifer.Levesque@nbed.nb.ca::3736cde9-67fc-4e9a-9740-167a1100a2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94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3FB1-6666-495D-B032-47F12367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E0B82-934D-4E6D-8446-8C8719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5B08D-13B0-41C9-9041-92EC56F1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0ECA8-0B45-404D-8D5C-B73AC964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4755-D358-4E3A-A4D8-E2F0D3AC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5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FA97-41EC-42E8-A1EA-4255A19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63970-89CE-4487-8AFE-C92A80926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F6B0-94AA-4BA4-8732-62745770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3975-CB25-491C-82FA-50D80B00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CF1E-E695-47B9-A4D5-D3C71392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9CD77-A781-4E30-A591-ADE5EB254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6A33E-3AD6-4993-A307-117A70A3E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69AF7-D250-404A-9630-C21D0D11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F1BB9-972A-4671-AEEF-C8317DAD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652FF-DCEE-44C6-94CA-2CB87001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8F51-88D0-4495-A7F4-8D5B3DD2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0860-51AC-451F-B2AC-A4EB694FD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0C99F-34FD-472D-81FF-B2EB2DDA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1458C-047D-4E12-819E-62AB333C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958AB-2255-4AC4-884C-D2163DEC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0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F3EC-7184-402F-9263-582FF5CF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73F-E58B-4CCF-A698-7EF00F88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FB2E0-375D-4D4F-8FAD-8C59C11D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E99CA-A7EA-4292-B300-BD7F1DA3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B211-9ACF-44BF-A9CD-DADBAB12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6923-B212-40A9-9AEE-4F2B69C4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4FA1-C06E-4103-92A9-AB6D71410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13F3B-5D62-4AF6-818C-8FA5A75F6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900FD-9BE4-4614-9835-3215D1E7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E2B9D-A739-41A7-9DE5-D115235B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68C87-4B5C-40DC-8F3E-4B65A77C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1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FF56A-6245-433E-974B-8A8AADFA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135EC-43F1-4D53-99F6-AE00EC78F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51784-9F73-4F31-8240-252CFAE42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569D6-235A-416A-A524-0F818121A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E9604-9EB9-4E35-9DAE-2F35D8C3E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6D2E5-98C7-4678-87F3-96EFE71B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C303D-0ABA-4BC7-BA39-E3D7280C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35463-03FF-42D2-8D5D-4778A746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4CC3-B620-4C14-8BA2-505D4F9E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E456B-936C-4D16-8BB7-AB19E154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A7950-452B-4387-8484-4715BF31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69DCF-D50F-4206-9E3E-C0CE1A20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2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1E3E6-9D7F-4E85-927C-506521C7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A41F1-5460-4182-BEC7-5F87256B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B039-8800-4958-8C9B-456BBF5F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21B4-0A25-428A-AA24-2DE545CF2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A629-A0F4-4F80-A021-2B0D8FBF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0F3DC-89FB-4054-9182-48A266A6E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0AD88-331A-4BA5-9630-3BABB653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B4E31-9B21-4E2A-8994-EF2F1C61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CB3F0-5504-43F8-858C-0548EB58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99F7-1D54-4C9F-A9DD-8E23C30E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DF105-2366-47C5-A517-64045F85B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6BAAA-7E41-48E9-B80E-96B9A9917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2947-0CA9-4BFC-B71F-4B6B8F3C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4959F-1AAD-4902-A664-A5BA7314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6D872-0A43-4E23-BE76-72C4774C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8F0B8-3C13-4CE6-A63F-0B792211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36BA9-171D-4433-BC7E-DE15808ED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89785-6317-44C7-954C-6E68C2FD6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D144-76DB-4D75-BA72-F24C91CAD38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5CA0-98A8-4A57-B2A3-2500F7D83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C5657-A0D7-4DF9-A2C3-10C8133F4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4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penclipart.org/detail/190134/lightning-by-zawertun-19013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ngieslogspot.blogspot.com/2012_04_01_archiv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iadzany.blogspot.com/2017/04/earth-day-morocco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3stylelife.com/apples/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elissasbargains.com/target-quaker-granola-bars-for-just-92box/" TargetMode="External"/><Relationship Id="rId5" Type="http://schemas.openxmlformats.org/officeDocument/2006/relationships/image" Target="../media/image17.jpe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it.wikiquote.org/wiki/Yogurt" TargetMode="External"/><Relationship Id="rId9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pxfuel.com/en/free-photo-qjmkw" TargetMode="External"/><Relationship Id="rId7" Type="http://schemas.openxmlformats.org/officeDocument/2006/relationships/hyperlink" Target="http://www.foodista.com/blog/2015/06/11/homemade-non-dairy-nutella-chocolate-milk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s://www.flickr.com/photos/thepizzareview/3572925000" TargetMode="External"/><Relationship Id="rId4" Type="http://schemas.openxmlformats.org/officeDocument/2006/relationships/image" Target="../media/image20.jpg"/><Relationship Id="rId9" Type="http://schemas.openxmlformats.org/officeDocument/2006/relationships/hyperlink" Target="https://www.pexels.com/photo/white-popcorns-inside-of-a-red-and-white-popcorn-box-3754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counselor.com/2012/03/to-proficiency-and-beyond-test-taking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erver.org/c/citizenship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tuallibrary.info/digital-citizenship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tuallibrary.info/digital-citizenshi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ag_of_New_Brunswic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m.wikipedia.org/wiki/File:Humour_mouth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db.com/cartoon/77099-Will_The_Real_King_Arthur_Please_St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douglascollege.ca/mathS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alltalesfromasmalltown.blogspot.com/2010_04_01_archive.html" TargetMode="External"/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4E68BE-1E04-4D5B-8574-7C791AFA4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Lightning News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ED95F5-22D2-42F3-99E4-806D7C670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011" y="4839480"/>
            <a:ext cx="6455833" cy="665853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/>
              <a:t>April 17 – 21, 2023 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AA51EC-FF86-4A92-9238-72A5B10A3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5924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FCA4C748-9B19-4DDD-91E3-75451BFAC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078" r="8960" b="2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835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7437-5A86-47B5-A2CB-8C3535BD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be more supportive, accepting and inclusive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44EE-B899-4781-AE01-E992DC9C86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DBB13-BB16-487D-8405-D55416A428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it comes to being accepting of each other, it all comes down to kindness. Be kind to everyone no matter their differences.</a:t>
            </a:r>
          </a:p>
          <a:p>
            <a:pPr marL="0" indent="0">
              <a:buNone/>
            </a:pPr>
            <a:r>
              <a:rPr lang="en-US" dirty="0"/>
              <a:t>Talk about Autism respectively, </a:t>
            </a:r>
            <a:r>
              <a:rPr lang="en-US" dirty="0" err="1"/>
              <a:t>honour</a:t>
            </a:r>
            <a:r>
              <a:rPr lang="en-US" dirty="0"/>
              <a:t> people’s preferences for </a:t>
            </a:r>
            <a:r>
              <a:rPr lang="en-US"/>
              <a:t>communication styles, </a:t>
            </a:r>
            <a:r>
              <a:rPr lang="en-US" dirty="0"/>
              <a:t>and don’t assume things about Autism. </a:t>
            </a:r>
          </a:p>
        </p:txBody>
      </p:sp>
      <p:pic>
        <p:nvPicPr>
          <p:cNvPr id="9" name="Picture 8" descr="A picture containing qr code&#10;&#10;Description automatically generated">
            <a:extLst>
              <a:ext uri="{FF2B5EF4-FFF2-40B4-BE49-F238E27FC236}">
                <a16:creationId xmlns:a16="http://schemas.microsoft.com/office/drawing/2014/main" id="{F025D043-72AB-4C26-BF51-AD25C36C4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4196" y="1825625"/>
            <a:ext cx="5289608" cy="38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8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B4D4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A9A95-F47A-4F7B-A224-C9D58098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Saturday April 22 Earth Day 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B779CC54-571C-4A24-B139-D3BC5FC50D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8" r="1" b="1233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D6454-4EEF-4484-A6DD-70017D8E2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To coincide with Earth Day, we are organizing a school wide clean up of the yard on Friday, April </a:t>
            </a:r>
            <a:r>
              <a:rPr lang="en-US" sz="2000">
                <a:solidFill>
                  <a:srgbClr val="FFFFFF"/>
                </a:solidFill>
              </a:rPr>
              <a:t>21</a:t>
            </a:r>
            <a:r>
              <a:rPr lang="en-US" sz="2000" baseline="30000">
                <a:solidFill>
                  <a:srgbClr val="FFFFFF"/>
                </a:solidFill>
              </a:rPr>
              <a:t>st</a:t>
            </a:r>
            <a:r>
              <a:rPr lang="en-US" sz="200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We are also sending out a challenge to all staff and students to bring a         “litter less” lunch.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Please pack all your food items in re-usable containers so we will not have any garbage. </a:t>
            </a:r>
          </a:p>
        </p:txBody>
      </p:sp>
    </p:spTree>
    <p:extLst>
      <p:ext uri="{BB962C8B-B14F-4D97-AF65-F5344CB8AC3E}">
        <p14:creationId xmlns:p14="http://schemas.microsoft.com/office/powerpoint/2010/main" val="258783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3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845" y="199221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Grade 8 Quebec Cultural Trip</a:t>
            </a:r>
            <a:endParaRPr lang="en-US" sz="3700" dirty="0"/>
          </a:p>
        </p:txBody>
      </p:sp>
      <p:pic>
        <p:nvPicPr>
          <p:cNvPr id="1026" name="Picture 2" descr="The Historical Romance of Quebec City | Getaway Mavens">
            <a:extLst>
              <a:ext uri="{FF2B5EF4-FFF2-40B4-BE49-F238E27FC236}">
                <a16:creationId xmlns:a16="http://schemas.microsoft.com/office/drawing/2014/main" id="{C3F9A560-919C-4966-18D0-32C678F5E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9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607845" y="2006142"/>
            <a:ext cx="2942813" cy="423500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600" u="sng" cap="all" dirty="0"/>
              <a:t>Payments</a:t>
            </a:r>
          </a:p>
          <a:p>
            <a:pPr marL="0"/>
            <a:r>
              <a:rPr lang="en-US" sz="1600" cap="all" dirty="0"/>
              <a:t>It is important to ensure your payments are up to date, to finalize the remaining details of the trip.  </a:t>
            </a:r>
          </a:p>
          <a:p>
            <a:pPr marL="0"/>
            <a:r>
              <a:rPr lang="en-US" sz="1600" cap="all" dirty="0"/>
              <a:t>For example, hotel rooms;  students are picking their rooming partners however rooms cannot be confirmed until numbers are finalized. </a:t>
            </a:r>
          </a:p>
          <a:p>
            <a:pPr marL="0"/>
            <a:r>
              <a:rPr lang="en-US" sz="1600" cap="all" dirty="0"/>
              <a:t>If there are any concerns, please contact liza.muise@nbed.nb.ca</a:t>
            </a:r>
          </a:p>
        </p:txBody>
      </p:sp>
      <p:sp>
        <p:nvSpPr>
          <p:cNvPr id="1049" name="Rectangle 104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0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90723-7CB1-B76F-C444-5FC44D8B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Yard Sale time! 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omepage - Hospice Renfrew">
            <a:extLst>
              <a:ext uri="{FF2B5EF4-FFF2-40B4-BE49-F238E27FC236}">
                <a16:creationId xmlns:a16="http://schemas.microsoft.com/office/drawing/2014/main" id="{1253F278-9C7A-9950-9425-8E35C2B6916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510808"/>
            <a:ext cx="4777381" cy="366663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3">
            <a:extLst>
              <a:ext uri="{FF2B5EF4-FFF2-40B4-BE49-F238E27FC236}">
                <a16:creationId xmlns:a16="http://schemas.microsoft.com/office/drawing/2014/main" id="{C297AA7D-A1B5-B416-2784-E9B9C4360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/>
              <a:t>Where: </a:t>
            </a:r>
            <a:r>
              <a:rPr lang="en-US" sz="2000" dirty="0"/>
              <a:t>Barnhill Gym</a:t>
            </a:r>
          </a:p>
          <a:p>
            <a:r>
              <a:rPr lang="en-US" sz="2000" b="1" dirty="0"/>
              <a:t>When: </a:t>
            </a:r>
            <a:r>
              <a:rPr lang="en-US" sz="2000" dirty="0"/>
              <a:t>May 27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r>
              <a:rPr lang="en-US" sz="2000" b="1" dirty="0"/>
              <a:t>Time: </a:t>
            </a:r>
            <a:r>
              <a:rPr lang="en-US" sz="2000" dirty="0"/>
              <a:t>8am – 1pm</a:t>
            </a:r>
          </a:p>
          <a:p>
            <a:r>
              <a:rPr lang="en-US" sz="2000" b="1" dirty="0"/>
              <a:t>Why: </a:t>
            </a:r>
            <a:r>
              <a:rPr lang="en-US" sz="2000" dirty="0"/>
              <a:t>For families to raise some funds, selling no longer wanted treasure. Great way to for grade 8 students to earn some spending money. </a:t>
            </a:r>
          </a:p>
          <a:p>
            <a:r>
              <a:rPr lang="en-US" sz="2000" b="1" dirty="0"/>
              <a:t>Cost: </a:t>
            </a:r>
            <a:r>
              <a:rPr lang="en-US" sz="2000" dirty="0"/>
              <a:t>To rent a 6-foot table is $12, and 2 for $20.</a:t>
            </a:r>
          </a:p>
          <a:p>
            <a:r>
              <a:rPr lang="en-US" sz="2000" b="1" dirty="0"/>
              <a:t>Contact: </a:t>
            </a:r>
            <a:r>
              <a:rPr lang="en-US" sz="2000" dirty="0"/>
              <a:t>Please contact Liza Muise for more questions – 506-658-5972 liza.muise@nbed.nb.ca</a:t>
            </a:r>
          </a:p>
        </p:txBody>
      </p:sp>
    </p:spTree>
    <p:extLst>
      <p:ext uri="{BB962C8B-B14F-4D97-AF65-F5344CB8AC3E}">
        <p14:creationId xmlns:p14="http://schemas.microsoft.com/office/powerpoint/2010/main" val="400203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D0B6A-7764-41D9-9F55-8364B4CF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Student Led Breakfast Program/Hot Lunch and Canteen</a:t>
            </a:r>
          </a:p>
        </p:txBody>
      </p:sp>
      <p:sp>
        <p:nvSpPr>
          <p:cNvPr id="25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cup, coffee, food, sitting&#10;&#10;Description automatically generated">
            <a:extLst>
              <a:ext uri="{FF2B5EF4-FFF2-40B4-BE49-F238E27FC236}">
                <a16:creationId xmlns:a16="http://schemas.microsoft.com/office/drawing/2014/main" id="{0E8437E8-F6FC-41BB-AA08-AF0FED5B42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6" b="17399"/>
          <a:stretch/>
        </p:blipFill>
        <p:spPr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Picture 14" descr="A package of food&#10;&#10;Description automatically generated with low confidence">
            <a:extLst>
              <a:ext uri="{FF2B5EF4-FFF2-40B4-BE49-F238E27FC236}">
                <a16:creationId xmlns:a16="http://schemas.microsoft.com/office/drawing/2014/main" id="{48476C21-C15E-4BA1-A886-6F6140210D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8" b="8"/>
          <a:stretch/>
        </p:blipFill>
        <p:spPr>
          <a:xfrm>
            <a:off x="3532736" y="2984162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 descr="A red app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B90EDC7-C3EF-4C54-B1A3-77B46D855F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3456" r="2" b="8200"/>
          <a:stretch/>
        </p:blipFill>
        <p:spPr>
          <a:xfrm>
            <a:off x="1" y="-1"/>
            <a:ext cx="394311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7300-D496-4FDD-BD59-3D9B65568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4684" y="2421682"/>
            <a:ext cx="433346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Nut Free, healthy, individually wrapped breakfast items and snacks available.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This program is open to all students.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We have hot lunch of Pizza every Friday, please order on cashless schools.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Our canteen is open every Friday at noon and all items are $1.00 or $2.00 each.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567B7-88A2-428E-A4B6-E1B300D51814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it.wikiquote.org/wiki/Yogu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AA1C5-E398-496F-9613-49B60632C15B}"/>
              </a:ext>
            </a:extLst>
          </p:cNvPr>
          <p:cNvSpPr txBox="1"/>
          <p:nvPr/>
        </p:nvSpPr>
        <p:spPr>
          <a:xfrm>
            <a:off x="7565216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://3stylelife.com/appl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AA4948-0A15-4016-B74A-8ECFED980E88}"/>
              </a:ext>
            </a:extLst>
          </p:cNvPr>
          <p:cNvSpPr txBox="1"/>
          <p:nvPr/>
        </p:nvSpPr>
        <p:spPr>
          <a:xfrm>
            <a:off x="5093189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www.melissasbargains.com/target-quaker-granola-bars-for-just-92box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89295-0E5C-490A-B1C2-4211E3DF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Spring Fling &amp; Canteen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C74A2-C96A-4A15-BE02-92DD3D249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5773"/>
            <a:ext cx="5393361" cy="36311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The dance is on Thursday, April 20</a:t>
            </a:r>
            <a:r>
              <a:rPr lang="en-US" baseline="30000" dirty="0"/>
              <a:t>th</a:t>
            </a:r>
            <a:r>
              <a:rPr lang="en-US" dirty="0"/>
              <a:t> from 6:30 p.m. – 8:30 p.m.</a:t>
            </a:r>
          </a:p>
          <a:p>
            <a:pPr marL="0" indent="0">
              <a:buNone/>
            </a:pPr>
            <a:r>
              <a:rPr lang="en-US" dirty="0"/>
              <a:t>$5.00 at the door.</a:t>
            </a:r>
          </a:p>
          <a:p>
            <a:pPr marL="0" indent="0">
              <a:buNone/>
            </a:pPr>
            <a:r>
              <a:rPr lang="en-US" dirty="0"/>
              <a:t>We also have a canteen, and all items are $1.00 or $2.00.</a:t>
            </a:r>
          </a:p>
          <a:p>
            <a:pPr marL="0" indent="0">
              <a:buNone/>
            </a:pPr>
            <a:r>
              <a:rPr lang="en-US" dirty="0"/>
              <a:t>Please come and enjoy!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Picture 10" descr="A glass of water&#10;&#10;Description automatically generated with medium confidence">
            <a:extLst>
              <a:ext uri="{FF2B5EF4-FFF2-40B4-BE49-F238E27FC236}">
                <a16:creationId xmlns:a16="http://schemas.microsoft.com/office/drawing/2014/main" id="{4242D1BC-88BE-4FF7-84E2-978440C2F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6774" y="880072"/>
            <a:ext cx="1843065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13" name="Picture 12" descr="A pizza in a box&#10;&#10;Description automatically generated with medium confidence">
            <a:extLst>
              <a:ext uri="{FF2B5EF4-FFF2-40B4-BE49-F238E27FC236}">
                <a16:creationId xmlns:a16="http://schemas.microsoft.com/office/drawing/2014/main" id="{0E6B6BDE-465A-48E4-8932-FF902FE3F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79313" y="920051"/>
            <a:ext cx="2548728" cy="1701275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cup, table, indoor, food&#10;&#10;Description automatically generated">
            <a:extLst>
              <a:ext uri="{FF2B5EF4-FFF2-40B4-BE49-F238E27FC236}">
                <a16:creationId xmlns:a16="http://schemas.microsoft.com/office/drawing/2014/main" id="{775F16A4-9C7D-4C83-BE0E-D7488230F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06774" y="4058222"/>
            <a:ext cx="2552700" cy="1684781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6" name="Content Placeholder 5" descr="A picture containing food, cup, indoor, container&#10;&#10;Description automatically generated">
            <a:extLst>
              <a:ext uri="{FF2B5EF4-FFF2-40B4-BE49-F238E27FC236}">
                <a16:creationId xmlns:a16="http://schemas.microsoft.com/office/drawing/2014/main" id="{720E87CC-3387-4876-B984-C805158EB7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73872" y="3212688"/>
            <a:ext cx="1919067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A3980-4487-47EF-B481-26479F4B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Volleyball: All practices are from 3:00 p.m. – 4:30 p.m.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Monday, April 17</a:t>
            </a:r>
            <a:r>
              <a:rPr lang="en-US" sz="2400" baseline="30000" dirty="0">
                <a:solidFill>
                  <a:srgbClr val="FFFFFF"/>
                </a:solidFill>
              </a:rPr>
              <a:t>th</a:t>
            </a:r>
            <a:r>
              <a:rPr lang="en-US" sz="2400" dirty="0">
                <a:solidFill>
                  <a:srgbClr val="FFFFFF"/>
                </a:solidFill>
              </a:rPr>
              <a:t> Boys' practice.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Tuesday, April 18</a:t>
            </a:r>
            <a:r>
              <a:rPr lang="en-US" sz="2400" baseline="30000" dirty="0">
                <a:solidFill>
                  <a:srgbClr val="FFFFFF"/>
                </a:solidFill>
              </a:rPr>
              <a:t>th</a:t>
            </a:r>
            <a:r>
              <a:rPr lang="en-US" sz="2400" dirty="0">
                <a:solidFill>
                  <a:srgbClr val="FFFFFF"/>
                </a:solidFill>
              </a:rPr>
              <a:t> Boys’ game here versus Bayside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Wednesday, April 19</a:t>
            </a:r>
            <a:r>
              <a:rPr lang="en-US" sz="2400" baseline="30000" dirty="0">
                <a:solidFill>
                  <a:srgbClr val="FFFFFF"/>
                </a:solidFill>
              </a:rPr>
              <a:t>th</a:t>
            </a:r>
            <a:r>
              <a:rPr lang="en-US" sz="2400" dirty="0">
                <a:solidFill>
                  <a:srgbClr val="FFFFFF"/>
                </a:solidFill>
              </a:rPr>
              <a:t> Girls’ practice.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Thursday, Girls’ game at Bayside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br>
              <a:rPr lang="en-US" sz="1800" dirty="0">
                <a:solidFill>
                  <a:srgbClr val="FFFFFF"/>
                </a:solidFill>
              </a:rPr>
            </a:b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859F9-9615-460B-B8A4-88BF9557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127" y="5113960"/>
            <a:ext cx="1830086" cy="10228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All team pictures are on Thursday, April 20</a:t>
            </a:r>
            <a:r>
              <a:rPr lang="en-US" sz="1800" baseline="30000" dirty="0">
                <a:solidFill>
                  <a:srgbClr val="FFFFFF"/>
                </a:solidFill>
              </a:rPr>
              <a:t>th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FACCB-771D-46C1-AEEF-E63A94AA3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34" r="4834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3E7565"/>
          </a:solidFill>
          <a:ln w="25400">
            <a:solidFill>
              <a:srgbClr val="3E7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8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1C705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E56CA-174A-4E4E-BE45-3B54375B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April Theme – Citizenship </a:t>
            </a:r>
          </a:p>
        </p:txBody>
      </p:sp>
      <p:pic>
        <p:nvPicPr>
          <p:cNvPr id="6" name="Content Placeholder 5" descr="A picture containing text, outdoor, sign, street&#10;&#10;Description automatically generated">
            <a:extLst>
              <a:ext uri="{FF2B5EF4-FFF2-40B4-BE49-F238E27FC236}">
                <a16:creationId xmlns:a16="http://schemas.microsoft.com/office/drawing/2014/main" id="{A695B074-FE7F-40F3-A13B-E22F47F783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20" r="99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21D6E-F948-4715-A00F-4503CF927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“Good citizenship in person needs to flow over into good citizenship online. It has a lot of the same principles: respect, being kind and meeting expectations.”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~J. Felty~</a:t>
            </a:r>
          </a:p>
        </p:txBody>
      </p:sp>
    </p:spTree>
    <p:extLst>
      <p:ext uri="{BB962C8B-B14F-4D97-AF65-F5344CB8AC3E}">
        <p14:creationId xmlns:p14="http://schemas.microsoft.com/office/powerpoint/2010/main" val="246361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1613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CEBE-A7AB-4FFB-A7E6-06AB5656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Citizenship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BDF5F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BDF5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71D30119-F5B8-4650-B39F-7242ED1C8C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142" y="2370029"/>
            <a:ext cx="6795370" cy="378841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EBFA7-FDCC-48F1-9923-599A64896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i="0">
                <a:effectLst/>
              </a:rPr>
              <a:t>Digital citizenship refers to the responsible use of technology by anyone who uses computers, the Internet, and digital devices to engage with society on any level. </a:t>
            </a:r>
          </a:p>
          <a:p>
            <a:r>
              <a:rPr lang="en-US" sz="1700" i="0">
                <a:effectLst/>
              </a:rPr>
              <a:t>That can mean checking a bank account, purchasing a product, or simply keeping in touch with a friend.</a:t>
            </a:r>
          </a:p>
          <a:p>
            <a:r>
              <a:rPr lang="en-US" sz="1700" i="0">
                <a:effectLst/>
              </a:rPr>
              <a:t>As a result, there’s a major difference between </a:t>
            </a:r>
            <a:r>
              <a:rPr lang="en-US" sz="1700" i="1">
                <a:effectLst/>
              </a:rPr>
              <a:t>good</a:t>
            </a:r>
            <a:r>
              <a:rPr lang="en-US" sz="1700" i="0">
                <a:effectLst/>
              </a:rPr>
              <a:t> digital citizenship and </a:t>
            </a:r>
            <a:r>
              <a:rPr lang="en-US" sz="1700" i="1">
                <a:effectLst/>
              </a:rPr>
              <a:t>bad</a:t>
            </a:r>
            <a:r>
              <a:rPr lang="en-US" sz="1700" i="0">
                <a:effectLst/>
              </a:rPr>
              <a:t> digital citizenship.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53214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F6079-8C92-4679-A992-8916B9B2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Citizenship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ABB06-EADE-4FA5-B5B4-2513C5368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b="1" u="sng" dirty="0">
                <a:solidFill>
                  <a:srgbClr val="FEFFFF"/>
                </a:solidFill>
              </a:rPr>
              <a:t>Good Digital Citizenship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EFFFF"/>
                </a:solidFill>
              </a:rPr>
              <a:t>C</a:t>
            </a:r>
            <a:r>
              <a:rPr lang="en-US" sz="1700" b="0" i="0" dirty="0">
                <a:solidFill>
                  <a:srgbClr val="FEFFFF"/>
                </a:solidFill>
                <a:effectLst/>
              </a:rPr>
              <a:t>onnecting with one another, empathizing with each other, and creating lasting relationships through digital tools.</a:t>
            </a:r>
          </a:p>
          <a:p>
            <a:pPr marL="0" indent="0">
              <a:buNone/>
            </a:pPr>
            <a:r>
              <a:rPr lang="en-US" sz="1700" b="1" i="0" u="sng" dirty="0">
                <a:solidFill>
                  <a:srgbClr val="FEFFFF"/>
                </a:solidFill>
                <a:effectLst/>
              </a:rPr>
              <a:t>Bad Digital Citizenship 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EFFFF"/>
                </a:solidFill>
              </a:rPr>
              <a:t>C</a:t>
            </a:r>
            <a:r>
              <a:rPr lang="en-US" sz="1700" b="0" i="0" dirty="0">
                <a:solidFill>
                  <a:srgbClr val="FEFFFF"/>
                </a:solidFill>
                <a:effectLst/>
              </a:rPr>
              <a:t>yberbullying, irresponsible social media usage, and a general lack of knowledge about how to safely use the Internet.</a:t>
            </a:r>
          </a:p>
          <a:p>
            <a:pPr marL="0"/>
            <a:endParaRPr lang="en-US" sz="1700" dirty="0">
              <a:solidFill>
                <a:srgbClr val="FEFFFF"/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0DD65B83-8C09-4F32-8423-27EDE9EC65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76977" y="544075"/>
            <a:ext cx="6793879" cy="59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4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FB03-FF6C-4EA3-9851-B4D1E98A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PCAP – on- line assessment.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4C975-BC16-4A92-856B-4F2119DC03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1DD62-B911-448C-BA9A-CA790B59DD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our students will be participating in the Pan-Canadian Assessment Program (PCAP) starting with practice on April 17</a:t>
            </a:r>
            <a:r>
              <a:rPr lang="en-US" baseline="30000" dirty="0"/>
              <a:t>th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411DA-8F09-4569-BD31-5DB5166E7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9486" y="3907517"/>
            <a:ext cx="3904343" cy="24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1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F7D40-028E-412B-A2EB-FE836DF3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Wednesday April 19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Humour</a:t>
            </a:r>
            <a:r>
              <a:rPr lang="en-US" dirty="0">
                <a:solidFill>
                  <a:srgbClr val="FFFFFF"/>
                </a:solidFill>
              </a:rPr>
              <a:t> Day </a:t>
            </a:r>
          </a:p>
        </p:txBody>
      </p:sp>
      <p:pic>
        <p:nvPicPr>
          <p:cNvPr id="6" name="Content Placeholder 5" descr="Text, logo, company name&#10;&#10;Description automatically generated">
            <a:extLst>
              <a:ext uri="{FF2B5EF4-FFF2-40B4-BE49-F238E27FC236}">
                <a16:creationId xmlns:a16="http://schemas.microsoft.com/office/drawing/2014/main" id="{260E2268-34D4-49F7-9651-3C52E2526D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67" r="5148" b="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9A30-27FE-4B40-A931-6FCF24E24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With a healthy dose of humour, life is just easier to cope with.</a:t>
            </a:r>
          </a:p>
          <a:p>
            <a:r>
              <a:rPr lang="en-US" sz="2000">
                <a:solidFill>
                  <a:srgbClr val="FFFFFF"/>
                </a:solidFill>
              </a:rPr>
              <a:t>It lowers stress levels and helps us to see things in a different light.</a:t>
            </a:r>
          </a:p>
          <a:p>
            <a:r>
              <a:rPr lang="en-US" sz="2000">
                <a:solidFill>
                  <a:srgbClr val="FFFFFF"/>
                </a:solidFill>
              </a:rPr>
              <a:t>Because laughter is good for us, humour can play an important role in our health.</a:t>
            </a:r>
          </a:p>
        </p:txBody>
      </p:sp>
    </p:spTree>
    <p:extLst>
      <p:ext uri="{BB962C8B-B14F-4D97-AF65-F5344CB8AC3E}">
        <p14:creationId xmlns:p14="http://schemas.microsoft.com/office/powerpoint/2010/main" val="160724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C5974B6-3353-4781-B620-BC5168DAE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0A2C0FD4-452B-439A-A978-C37BC16F5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47072-B395-4F14-B2C7-E9371D5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PSSC is on Tuesday, April 18</a:t>
            </a:r>
            <a:r>
              <a:rPr lang="en-US" sz="3100" baseline="30000" dirty="0">
                <a:solidFill>
                  <a:srgbClr val="FFFFFF"/>
                </a:solidFill>
              </a:rPr>
              <a:t>th</a:t>
            </a:r>
            <a:r>
              <a:rPr lang="en-US" sz="3100" dirty="0">
                <a:solidFill>
                  <a:srgbClr val="FFFFFF"/>
                </a:solidFill>
              </a:rPr>
              <a:t> from 6:00 p.m. – 7:00 p.m. in Room 28.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291CE-3447-4ACD-9516-FDF40C188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9812" y="4963425"/>
            <a:ext cx="3510355" cy="758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All are welcome!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6929AE4-43B6-494E-B7D6-F778AB2F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8CEE0D70-D5EB-4589-819D-77F64EC4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2A701B99-D75A-4647-9635-9858D3BA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884DEADC-5415-4FC6-93F0-89769392A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859" y="1120020"/>
            <a:ext cx="5632862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DEF41C-3F96-4C0B-BABE-38B9221ECC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939524" y="1271406"/>
            <a:ext cx="4288844" cy="32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6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263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FF292-C976-462A-BF4C-B4D06427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April is Mathematics and Statistics Awareness Month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3B38B7-39DD-4014-9A8B-7D4A200779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78" r="1" b="1034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CE771-E1BA-481D-8DF9-13A757593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0" i="0" dirty="0">
                <a:solidFill>
                  <a:srgbClr val="FFFFFF"/>
                </a:solidFill>
                <a:effectLst/>
              </a:rPr>
              <a:t>The aim has been to increase the level of interest in the study of mathematics. 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Also,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t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o increase the level of understanding and appreciation for the wide range of applications for mathematics.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4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8862-9894-4895-996A-68272989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April is Autism Awareness Month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F109D-8603-4AD2-837A-A4C67DA8A3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555555"/>
                </a:solidFill>
                <a:latin typeface="Nunito"/>
              </a:rPr>
              <a:t>Autism is a developmental disability that a person is born with and impacts social and communication skills and </a:t>
            </a:r>
            <a:r>
              <a:rPr lang="en-US" b="1" dirty="0" err="1">
                <a:solidFill>
                  <a:srgbClr val="555555"/>
                </a:solidFill>
                <a:latin typeface="Nunito"/>
              </a:rPr>
              <a:t>behaviour</a:t>
            </a:r>
            <a:r>
              <a:rPr lang="en-US" b="1" dirty="0">
                <a:solidFill>
                  <a:srgbClr val="555555"/>
                </a:solidFill>
                <a:latin typeface="Nunito"/>
              </a:rPr>
              <a:t>.  </a:t>
            </a:r>
            <a:endParaRPr lang="en-US" b="1" i="0" dirty="0">
              <a:solidFill>
                <a:srgbClr val="555555"/>
              </a:solidFill>
              <a:effectLst/>
              <a:latin typeface="Nunit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D07B0-A786-4561-9CB4-8661A3C8FC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454545"/>
                </a:solidFill>
                <a:latin typeface="Nunito"/>
              </a:rPr>
              <a:t>Autism is a spectrum meaning the range of experiences is wide, varied and vast. Every autistic person is different. They all have their own unique strengths.</a:t>
            </a:r>
            <a:endParaRPr lang="en-US" b="1" i="0" dirty="0">
              <a:solidFill>
                <a:srgbClr val="454545"/>
              </a:solidFill>
              <a:effectLst/>
              <a:latin typeface="Nunito"/>
            </a:endParaRP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97031262-0003-4003-8991-10C83E9D2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01028" y="4226956"/>
            <a:ext cx="2398487" cy="23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8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795046453D4D89422F17BB2C1931" ma:contentTypeVersion="0" ma:contentTypeDescription="Create a new document." ma:contentTypeScope="" ma:versionID="2d3c5008018382b2a497bc973a07cb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0AE7B5-ABA0-41FB-BE6E-C545F389F4C4}"/>
</file>

<file path=customXml/itemProps2.xml><?xml version="1.0" encoding="utf-8"?>
<ds:datastoreItem xmlns:ds="http://schemas.openxmlformats.org/officeDocument/2006/customXml" ds:itemID="{FE35688E-8803-4C46-8835-8FDAD1C4E961}"/>
</file>

<file path=customXml/itemProps3.xml><?xml version="1.0" encoding="utf-8"?>
<ds:datastoreItem xmlns:ds="http://schemas.openxmlformats.org/officeDocument/2006/customXml" ds:itemID="{509E2853-AABA-41CE-B8D8-6743FF5AB1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850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Nunito</vt:lpstr>
      <vt:lpstr>Office Theme</vt:lpstr>
      <vt:lpstr>Lightning News</vt:lpstr>
      <vt:lpstr>April Theme – Citizenship </vt:lpstr>
      <vt:lpstr>Digital Citizenship</vt:lpstr>
      <vt:lpstr>Digital Citizenship</vt:lpstr>
      <vt:lpstr>PCAP – on- line assessment.</vt:lpstr>
      <vt:lpstr>Wednesday April 19th  Humour Day </vt:lpstr>
      <vt:lpstr>PSSC is on Tuesday, April 18th from 6:00 p.m. – 7:00 p.m. in Room 28.  </vt:lpstr>
      <vt:lpstr>April is Mathematics and Statistics Awareness Month </vt:lpstr>
      <vt:lpstr>April is Autism Awareness Month </vt:lpstr>
      <vt:lpstr>How to be more supportive, accepting and inclusive</vt:lpstr>
      <vt:lpstr>Saturday April 22 Earth Day </vt:lpstr>
      <vt:lpstr>Grade 8 Quebec Cultural Trip</vt:lpstr>
      <vt:lpstr>Yard Sale time! </vt:lpstr>
      <vt:lpstr>Student Led Breakfast Program/Hot Lunch and Canteen</vt:lpstr>
      <vt:lpstr>Spring Fling &amp; Canteen</vt:lpstr>
      <vt:lpstr>Volleyball: All practices are from 3:00 p.m. – 4:30 p.m. Monday, April 17th Boys' practice. Tuesday, April 18th Boys’ game here versus Bayside Wednesday, April 19th Girls’ practice. Thursday, Girls’ game at Bayside.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Barnhill CARES!!</dc:title>
  <dc:creator>Jennifer.Levesque@nbed.nb.ca</dc:creator>
  <cp:lastModifiedBy>Ferguson, Jill (ASD-S)</cp:lastModifiedBy>
  <cp:revision>187</cp:revision>
  <dcterms:created xsi:type="dcterms:W3CDTF">2021-02-12T14:16:34Z</dcterms:created>
  <dcterms:modified xsi:type="dcterms:W3CDTF">2023-04-14T16:47:49Z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0x01010067E7795046453D4D89422F17BB2C1931</vt:lpwstr>
  </property>
</Properties>
</file>