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351" r:id="rId3"/>
    <p:sldId id="366" r:id="rId4"/>
    <p:sldId id="375" r:id="rId5"/>
    <p:sldId id="369" r:id="rId6"/>
    <p:sldId id="372" r:id="rId7"/>
    <p:sldId id="376" r:id="rId8"/>
    <p:sldId id="337" r:id="rId9"/>
    <p:sldId id="377" r:id="rId10"/>
    <p:sldId id="381" r:id="rId11"/>
    <p:sldId id="380" r:id="rId12"/>
    <p:sldId id="33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vesque, Jennifer (ASD-S)" initials="LJ(S" lastIdx="1" clrIdx="0">
    <p:extLst>
      <p:ext uri="{19B8F6BF-5375-455C-9EA6-DF929625EA0E}">
        <p15:presenceInfo xmlns:p15="http://schemas.microsoft.com/office/powerpoint/2012/main" userId="S::Jennifer.Levesque@nbed.nb.ca::3736cde9-67fc-4e9a-9740-167a1100a2b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294B"/>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66" d="100"/>
          <a:sy n="66" d="100"/>
        </p:scale>
        <p:origin x="6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3FB1-6666-495D-B032-47F12367645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E9E0B82-934D-4E6D-8446-8C8719093B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25B08D-13B0-41C9-9041-92EC56F1A169}"/>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5" name="Footer Placeholder 4">
            <a:extLst>
              <a:ext uri="{FF2B5EF4-FFF2-40B4-BE49-F238E27FC236}">
                <a16:creationId xmlns:a16="http://schemas.microsoft.com/office/drawing/2014/main" id="{BC30ECA8-0B45-404D-8D5C-B73AC964AF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914755-D358-4E3A-A4D8-E2F0D3AC4758}"/>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3904153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9FA97-41EC-42E8-A1EA-4255A19684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F663970-89CE-4487-8AFE-C92A80926E7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93F6B0-94AA-4BA4-8732-627457709CB4}"/>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5" name="Footer Placeholder 4">
            <a:extLst>
              <a:ext uri="{FF2B5EF4-FFF2-40B4-BE49-F238E27FC236}">
                <a16:creationId xmlns:a16="http://schemas.microsoft.com/office/drawing/2014/main" id="{4EE83975-CB25-491C-82FA-50D80B00E0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EACF1E-E695-47B9-A4D5-D3C71392D5F7}"/>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33104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19CD77-A781-4E30-A591-ADE5EB254D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136A33E-3AD6-4993-A307-117A70A3E9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A69AF7-D250-404A-9630-C21D0D110DD5}"/>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5" name="Footer Placeholder 4">
            <a:extLst>
              <a:ext uri="{FF2B5EF4-FFF2-40B4-BE49-F238E27FC236}">
                <a16:creationId xmlns:a16="http://schemas.microsoft.com/office/drawing/2014/main" id="{08FF1BB9-972A-4671-AEEF-C8317DAD45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F652FF-DCEE-44C6-94CA-2CB870013E26}"/>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2289020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28F51-88D0-4495-A7F4-8D5B3DD2A2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2B0860-51AC-451F-B2AC-A4EB694FDD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80C99F-34FD-472D-81FF-B2EB2DDA677B}"/>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5" name="Footer Placeholder 4">
            <a:extLst>
              <a:ext uri="{FF2B5EF4-FFF2-40B4-BE49-F238E27FC236}">
                <a16:creationId xmlns:a16="http://schemas.microsoft.com/office/drawing/2014/main" id="{CA31458C-047D-4E12-819E-62AB333C4F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958AB-2255-4AC4-884C-D2163DECDC8E}"/>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2379904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BF3EC-7184-402F-9263-582FF5CFA3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1F673F-E58B-4CCF-A698-7EF00F88AA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83FB2E0-375D-4D4F-8FAD-8C59C11DF82E}"/>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5" name="Footer Placeholder 4">
            <a:extLst>
              <a:ext uri="{FF2B5EF4-FFF2-40B4-BE49-F238E27FC236}">
                <a16:creationId xmlns:a16="http://schemas.microsoft.com/office/drawing/2014/main" id="{BDAE99CA-A7EA-4292-B300-BD7F1DA341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6B211-9ACF-44BF-A9CD-DADBAB12DD77}"/>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3714105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E6923-B212-40A9-9AEE-4F2B69C4C7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724FA1-C06E-4103-92A9-AB6D714103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6713F3B-5D62-4AF6-818C-8FA5A75F629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E5900FD-9BE4-4614-9835-3215D1E77A59}"/>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6" name="Footer Placeholder 5">
            <a:extLst>
              <a:ext uri="{FF2B5EF4-FFF2-40B4-BE49-F238E27FC236}">
                <a16:creationId xmlns:a16="http://schemas.microsoft.com/office/drawing/2014/main" id="{91DE2B9D-A739-41A7-9DE5-D115235BEC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068C87-4B5C-40DC-8F3E-4B65A77CA657}"/>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1624318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FF56A-6245-433E-974B-8A8AADFA54F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5135EC-43F1-4D53-99F6-AE00EC78F0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0151784-9F73-4F31-8240-252CFAE42D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0569D6-235A-416A-A524-0F818121A26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5E9604-9EB9-4E35-9DAE-2F35D8C3E6B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26D2E5-98C7-4678-87F3-96EFE71BE0B3}"/>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8" name="Footer Placeholder 7">
            <a:extLst>
              <a:ext uri="{FF2B5EF4-FFF2-40B4-BE49-F238E27FC236}">
                <a16:creationId xmlns:a16="http://schemas.microsoft.com/office/drawing/2014/main" id="{596C303D-0ABA-4BC7-BA39-E3D7280C9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635463-03FF-42D2-8D5D-4778A74689AA}"/>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963980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594CC3-B620-4C14-8BA2-505D4F9E012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ADE456B-936C-4D16-8BB7-AB19E154769B}"/>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4" name="Footer Placeholder 3">
            <a:extLst>
              <a:ext uri="{FF2B5EF4-FFF2-40B4-BE49-F238E27FC236}">
                <a16:creationId xmlns:a16="http://schemas.microsoft.com/office/drawing/2014/main" id="{76DA7950-452B-4387-8484-4715BF315FC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569DCF-D50F-4206-9E3E-C0CE1A206CF7}"/>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2961324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41E3E6-9D7F-4E85-927C-506521C775A9}"/>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3" name="Footer Placeholder 2">
            <a:extLst>
              <a:ext uri="{FF2B5EF4-FFF2-40B4-BE49-F238E27FC236}">
                <a16:creationId xmlns:a16="http://schemas.microsoft.com/office/drawing/2014/main" id="{DC5A41F1-5460-4182-BEC7-5F87256BFD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90B039-8800-4958-8C9B-456BBF5FAB4F}"/>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274479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E21B4-0A25-428A-AA24-2DE545CF2D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29A629-A0F4-4F80-A021-2B0D8FBF38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20F3DC-89FB-4054-9182-48A266A6E6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D0AD88-331A-4BA5-9630-3BABB653E5A4}"/>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6" name="Footer Placeholder 5">
            <a:extLst>
              <a:ext uri="{FF2B5EF4-FFF2-40B4-BE49-F238E27FC236}">
                <a16:creationId xmlns:a16="http://schemas.microsoft.com/office/drawing/2014/main" id="{F11B4E31-9B21-4E2A-8994-EF2F1C6126E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0CB3F0-5504-43F8-858C-0548EB58C055}"/>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2440190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299F7-1D54-4C9F-A9DD-8E23C30ED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4DF105-2366-47C5-A517-64045F85BB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46BAAA-7E41-48E9-B80E-96B9A9917F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7EB2947-0CA9-4BFC-B71F-4B6B8F3C3346}"/>
              </a:ext>
            </a:extLst>
          </p:cNvPr>
          <p:cNvSpPr>
            <a:spLocks noGrp="1"/>
          </p:cNvSpPr>
          <p:nvPr>
            <p:ph type="dt" sz="half" idx="10"/>
          </p:nvPr>
        </p:nvSpPr>
        <p:spPr/>
        <p:txBody>
          <a:bodyPr/>
          <a:lstStyle/>
          <a:p>
            <a:fld id="{1DBFD144-76DB-4D75-BA72-F24C91CAD383}" type="datetimeFigureOut">
              <a:rPr lang="en-US" smtClean="0"/>
              <a:t>4/6/2023</a:t>
            </a:fld>
            <a:endParaRPr lang="en-US"/>
          </a:p>
        </p:txBody>
      </p:sp>
      <p:sp>
        <p:nvSpPr>
          <p:cNvPr id="6" name="Footer Placeholder 5">
            <a:extLst>
              <a:ext uri="{FF2B5EF4-FFF2-40B4-BE49-F238E27FC236}">
                <a16:creationId xmlns:a16="http://schemas.microsoft.com/office/drawing/2014/main" id="{D8A4959F-1AAD-4902-A664-A5BA73149A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16D872-0A43-4E23-BE76-72C4774CAACE}"/>
              </a:ext>
            </a:extLst>
          </p:cNvPr>
          <p:cNvSpPr>
            <a:spLocks noGrp="1"/>
          </p:cNvSpPr>
          <p:nvPr>
            <p:ph type="sldNum" sz="quarter" idx="12"/>
          </p:nvPr>
        </p:nvSpPr>
        <p:spPr/>
        <p:txBody>
          <a:bodyPr/>
          <a:lstStyle/>
          <a:p>
            <a:fld id="{C4FD5656-D239-494C-B916-00718612BDFD}" type="slidenum">
              <a:rPr lang="en-US" smtClean="0"/>
              <a:t>‹#›</a:t>
            </a:fld>
            <a:endParaRPr lang="en-US"/>
          </a:p>
        </p:txBody>
      </p:sp>
    </p:spTree>
    <p:extLst>
      <p:ext uri="{BB962C8B-B14F-4D97-AF65-F5344CB8AC3E}">
        <p14:creationId xmlns:p14="http://schemas.microsoft.com/office/powerpoint/2010/main" val="1121531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98F0B8-3C13-4CE6-A63F-0B7922112C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2936BA9-171D-4433-BC7E-DE15808ED4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989785-6317-44C7-954C-6E68C2FD65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FD144-76DB-4D75-BA72-F24C91CAD383}" type="datetimeFigureOut">
              <a:rPr lang="en-US" smtClean="0"/>
              <a:t>4/6/2023</a:t>
            </a:fld>
            <a:endParaRPr lang="en-US"/>
          </a:p>
        </p:txBody>
      </p:sp>
      <p:sp>
        <p:nvSpPr>
          <p:cNvPr id="5" name="Footer Placeholder 4">
            <a:extLst>
              <a:ext uri="{FF2B5EF4-FFF2-40B4-BE49-F238E27FC236}">
                <a16:creationId xmlns:a16="http://schemas.microsoft.com/office/drawing/2014/main" id="{226B5CA0-98A8-4A57-B2A3-2500F7D831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6C5657-A0D7-4DF9-A2C3-10C8133F4C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D5656-D239-494C-B916-00718612BDFD}" type="slidenum">
              <a:rPr lang="en-US" smtClean="0"/>
              <a:t>‹#›</a:t>
            </a:fld>
            <a:endParaRPr lang="en-US"/>
          </a:p>
        </p:txBody>
      </p:sp>
    </p:spTree>
    <p:extLst>
      <p:ext uri="{BB962C8B-B14F-4D97-AF65-F5344CB8AC3E}">
        <p14:creationId xmlns:p14="http://schemas.microsoft.com/office/powerpoint/2010/main" val="1048742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openclipart.org/detail/190134/lightning-by-zawertun-190134"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pngimg.com/download/33757" TargetMode="Externa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hyperlink" Target="http://www.schcounselor.com/2012/03/to-proficiency-and-beyond-test-taking.html" TargetMode="External"/><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picserver.org/c/citizenship.html" TargetMode="External"/><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citizentruth.org/canada-announces-ambitious-plan-to-curb-plastic-waste-pollution/"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pixabay.com/en/volunteer-hands-help-colors-2055042/" TargetMode="External"/><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thisdaytrivia.com/trivia/july-28?f=Terry-Fox#Terry-Fox" TargetMode="Externa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greatewhitenorth.blogspot.com/2005_04_01_archive.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talltalesfromasmalltown.blogspot.com/2010_04_01_archive.html" TargetMode="External"/><Relationship Id="rId2" Type="http://schemas.openxmlformats.org/officeDocument/2006/relationships/image" Target="../media/image7.b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angieslogspot.blogspot.com/2012_04_01_archive.html" TargetMode="External"/><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ariesrules.blogspot.com/2012_08_01_archive.html" TargetMode="External"/><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International_3300" TargetMode="External"/><Relationship Id="rId2" Type="http://schemas.openxmlformats.org/officeDocument/2006/relationships/image" Target="../media/image1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4E68BE-1E04-4D5B-8574-7C791AFA4F9D}"/>
              </a:ext>
            </a:extLst>
          </p:cNvPr>
          <p:cNvSpPr>
            <a:spLocks noGrp="1"/>
          </p:cNvSpPr>
          <p:nvPr>
            <p:ph type="ctrTitle"/>
          </p:nvPr>
        </p:nvSpPr>
        <p:spPr>
          <a:xfrm>
            <a:off x="804672" y="4007335"/>
            <a:ext cx="6455833" cy="1497998"/>
          </a:xfrm>
        </p:spPr>
        <p:txBody>
          <a:bodyPr anchor="t">
            <a:normAutofit/>
          </a:bodyPr>
          <a:lstStyle/>
          <a:p>
            <a:pPr algn="l"/>
            <a:r>
              <a:rPr lang="en-US" dirty="0"/>
              <a:t>Lightning News</a:t>
            </a:r>
          </a:p>
        </p:txBody>
      </p:sp>
      <p:sp>
        <p:nvSpPr>
          <p:cNvPr id="5" name="Subtitle 4">
            <a:extLst>
              <a:ext uri="{FF2B5EF4-FFF2-40B4-BE49-F238E27FC236}">
                <a16:creationId xmlns:a16="http://schemas.microsoft.com/office/drawing/2014/main" id="{E2ED95F5-22D2-42F3-99E4-806D7C670722}"/>
              </a:ext>
            </a:extLst>
          </p:cNvPr>
          <p:cNvSpPr>
            <a:spLocks noGrp="1"/>
          </p:cNvSpPr>
          <p:nvPr>
            <p:ph type="subTitle" idx="1"/>
          </p:nvPr>
        </p:nvSpPr>
        <p:spPr>
          <a:xfrm>
            <a:off x="875011" y="4839480"/>
            <a:ext cx="6455833" cy="665853"/>
          </a:xfrm>
        </p:spPr>
        <p:txBody>
          <a:bodyPr anchor="b">
            <a:normAutofit/>
          </a:bodyPr>
          <a:lstStyle/>
          <a:p>
            <a:pPr algn="l"/>
            <a:r>
              <a:rPr lang="en-US" sz="2800" dirty="0"/>
              <a:t>April 11</a:t>
            </a:r>
            <a:r>
              <a:rPr lang="en-US" sz="2800" baseline="30000" dirty="0"/>
              <a:t>th</a:t>
            </a:r>
            <a:r>
              <a:rPr lang="en-US" sz="2800" dirty="0"/>
              <a:t> – 14</a:t>
            </a:r>
            <a:r>
              <a:rPr lang="en-US" sz="2800" baseline="30000" dirty="0"/>
              <a:t>th</a:t>
            </a:r>
            <a:r>
              <a:rPr lang="en-US" sz="2800" dirty="0"/>
              <a:t> , 2023</a:t>
            </a:r>
          </a:p>
        </p:txBody>
      </p:sp>
      <p:sp>
        <p:nvSpPr>
          <p:cNvPr id="192" name="Freeform: Shape 191">
            <a:extLst>
              <a:ext uri="{FF2B5EF4-FFF2-40B4-BE49-F238E27FC236}">
                <a16:creationId xmlns:a16="http://schemas.microsoft.com/office/drawing/2014/main" id="{E26B9EF5-5D92-4AC7-BC55-FC5C4C98ED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199" y="548"/>
            <a:ext cx="4349752" cy="3142889"/>
          </a:xfrm>
          <a:custGeom>
            <a:avLst/>
            <a:gdLst>
              <a:gd name="connsiteX0" fmla="*/ 229420 w 4349752"/>
              <a:gd name="connsiteY0" fmla="*/ 0 h 3142889"/>
              <a:gd name="connsiteX1" fmla="*/ 4120333 w 4349752"/>
              <a:gd name="connsiteY1" fmla="*/ 0 h 3142889"/>
              <a:gd name="connsiteX2" fmla="*/ 4178840 w 4349752"/>
              <a:gd name="connsiteY2" fmla="*/ 121453 h 3142889"/>
              <a:gd name="connsiteX3" fmla="*/ 4349752 w 4349752"/>
              <a:gd name="connsiteY3" fmla="*/ 968013 h 3142889"/>
              <a:gd name="connsiteX4" fmla="*/ 2174876 w 4349752"/>
              <a:gd name="connsiteY4" fmla="*/ 3142889 h 3142889"/>
              <a:gd name="connsiteX5" fmla="*/ 0 w 4349752"/>
              <a:gd name="connsiteY5" fmla="*/ 968013 h 3142889"/>
              <a:gd name="connsiteX6" fmla="*/ 170913 w 4349752"/>
              <a:gd name="connsiteY6" fmla="*/ 121453 h 314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49752" h="3142889">
                <a:moveTo>
                  <a:pt x="229420" y="0"/>
                </a:moveTo>
                <a:lnTo>
                  <a:pt x="4120333" y="0"/>
                </a:lnTo>
                <a:lnTo>
                  <a:pt x="4178840" y="121453"/>
                </a:lnTo>
                <a:cubicBezTo>
                  <a:pt x="4288894" y="381652"/>
                  <a:pt x="4349752" y="667725"/>
                  <a:pt x="4349752" y="968013"/>
                </a:cubicBezTo>
                <a:cubicBezTo>
                  <a:pt x="4349752" y="2169164"/>
                  <a:pt x="3376027" y="3142889"/>
                  <a:pt x="2174876" y="3142889"/>
                </a:cubicBezTo>
                <a:cubicBezTo>
                  <a:pt x="973725" y="3142889"/>
                  <a:pt x="0" y="2169164"/>
                  <a:pt x="0" y="968013"/>
                </a:cubicBezTo>
                <a:cubicBezTo>
                  <a:pt x="0" y="667725"/>
                  <a:pt x="60858" y="381652"/>
                  <a:pt x="170913" y="12145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F05C5575-0F07-43D0-AE78-81EAA8E67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3759" y="1421356"/>
            <a:ext cx="4538241" cy="5436644"/>
          </a:xfrm>
          <a:custGeom>
            <a:avLst/>
            <a:gdLst>
              <a:gd name="connsiteX0" fmla="*/ 3084645 w 4538241"/>
              <a:gd name="connsiteY0" fmla="*/ 0 h 5436644"/>
              <a:gd name="connsiteX1" fmla="*/ 4285328 w 4538241"/>
              <a:gd name="connsiteY1" fmla="*/ 242407 h 5436644"/>
              <a:gd name="connsiteX2" fmla="*/ 4538241 w 4538241"/>
              <a:gd name="connsiteY2" fmla="*/ 364242 h 5436644"/>
              <a:gd name="connsiteX3" fmla="*/ 4538241 w 4538241"/>
              <a:gd name="connsiteY3" fmla="*/ 5436644 h 5436644"/>
              <a:gd name="connsiteX4" fmla="*/ 1091428 w 4538241"/>
              <a:gd name="connsiteY4" fmla="*/ 5436644 h 5436644"/>
              <a:gd name="connsiteX5" fmla="*/ 903472 w 4538241"/>
              <a:gd name="connsiteY5" fmla="*/ 5265818 h 5436644"/>
              <a:gd name="connsiteX6" fmla="*/ 0 w 4538241"/>
              <a:gd name="connsiteY6" fmla="*/ 3084645 h 5436644"/>
              <a:gd name="connsiteX7" fmla="*/ 3084645 w 4538241"/>
              <a:gd name="connsiteY7" fmla="*/ 0 h 543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38241" h="5436644">
                <a:moveTo>
                  <a:pt x="3084645" y="0"/>
                </a:moveTo>
                <a:cubicBezTo>
                  <a:pt x="3510546" y="0"/>
                  <a:pt x="3916286" y="86315"/>
                  <a:pt x="4285328" y="242407"/>
                </a:cubicBezTo>
                <a:lnTo>
                  <a:pt x="4538241" y="364242"/>
                </a:lnTo>
                <a:lnTo>
                  <a:pt x="4538241" y="5436644"/>
                </a:lnTo>
                <a:lnTo>
                  <a:pt x="1091428" y="5436644"/>
                </a:lnTo>
                <a:lnTo>
                  <a:pt x="903472" y="5265818"/>
                </a:lnTo>
                <a:cubicBezTo>
                  <a:pt x="345261" y="4707608"/>
                  <a:pt x="0" y="3936446"/>
                  <a:pt x="0" y="3084645"/>
                </a:cubicBezTo>
                <a:cubicBezTo>
                  <a:pt x="0" y="1381043"/>
                  <a:pt x="1381043" y="0"/>
                  <a:pt x="3084645"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a16="http://schemas.microsoft.com/office/drawing/2014/main" id="{82AA51EC-FF86-4A92-9238-72A5B10A3D6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 b="25924"/>
          <a:stretch/>
        </p:blipFill>
        <p:spPr bwMode="auto">
          <a:xfrm>
            <a:off x="3639395" y="10"/>
            <a:ext cx="4023360" cy="2980230"/>
          </a:xfrm>
          <a:custGeom>
            <a:avLst/>
            <a:gdLst/>
            <a:ahLst/>
            <a:cxnLst/>
            <a:rect l="l" t="t" r="r" b="b"/>
            <a:pathLst>
              <a:path w="4023360" h="2980240">
                <a:moveTo>
                  <a:pt x="248676" y="0"/>
                </a:moveTo>
                <a:lnTo>
                  <a:pt x="3774684" y="0"/>
                </a:lnTo>
                <a:lnTo>
                  <a:pt x="3780561" y="9674"/>
                </a:lnTo>
                <a:cubicBezTo>
                  <a:pt x="3935405" y="294716"/>
                  <a:pt x="4023360" y="621366"/>
                  <a:pt x="4023360" y="968560"/>
                </a:cubicBezTo>
                <a:cubicBezTo>
                  <a:pt x="4023360" y="2079580"/>
                  <a:pt x="3122700" y="2980240"/>
                  <a:pt x="2011680" y="2980240"/>
                </a:cubicBezTo>
                <a:cubicBezTo>
                  <a:pt x="900660" y="2980240"/>
                  <a:pt x="0" y="2079580"/>
                  <a:pt x="0" y="968560"/>
                </a:cubicBezTo>
                <a:cubicBezTo>
                  <a:pt x="0" y="621366"/>
                  <a:pt x="87955" y="294716"/>
                  <a:pt x="242799" y="9674"/>
                </a:cubicBezTo>
                <a:close/>
              </a:path>
            </a:pathLst>
          </a:custGeom>
          <a:noFill/>
          <a:extLst>
            <a:ext uri="{909E8E84-426E-40DD-AFC4-6F175D3DCCD1}">
              <a14:hiddenFill xmlns:a14="http://schemas.microsoft.com/office/drawing/2010/main">
                <a:solidFill>
                  <a:srgbClr val="FFFFFF"/>
                </a:solidFill>
              </a14:hiddenFill>
            </a:ext>
          </a:extLst>
        </p:spPr>
      </p:pic>
      <p:pic>
        <p:nvPicPr>
          <p:cNvPr id="7" name="Picture 6" descr="Logo, icon&#10;&#10;Description automatically generated">
            <a:extLst>
              <a:ext uri="{FF2B5EF4-FFF2-40B4-BE49-F238E27FC236}">
                <a16:creationId xmlns:a16="http://schemas.microsoft.com/office/drawing/2014/main" id="{FCA4C748-9B19-4DDD-91E3-75451BFACA73}"/>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8078" r="8960" b="2"/>
          <a:stretch/>
        </p:blipFill>
        <p:spPr>
          <a:xfrm>
            <a:off x="7816897" y="1584494"/>
            <a:ext cx="4375105" cy="5273507"/>
          </a:xfrm>
          <a:custGeom>
            <a:avLst/>
            <a:gdLst/>
            <a:ahLst/>
            <a:cxnLst/>
            <a:rect l="l" t="t" r="r" b="b"/>
            <a:pathLst>
              <a:path w="4375105" h="5273507">
                <a:moveTo>
                  <a:pt x="2921508" y="0"/>
                </a:moveTo>
                <a:cubicBezTo>
                  <a:pt x="3425728" y="0"/>
                  <a:pt x="3900114" y="127735"/>
                  <a:pt x="4314072" y="352611"/>
                </a:cubicBezTo>
                <a:lnTo>
                  <a:pt x="4375105" y="389689"/>
                </a:lnTo>
                <a:lnTo>
                  <a:pt x="4375105" y="5273507"/>
                </a:lnTo>
                <a:lnTo>
                  <a:pt x="1193705" y="5273507"/>
                </a:lnTo>
                <a:lnTo>
                  <a:pt x="1063158" y="5175886"/>
                </a:lnTo>
                <a:cubicBezTo>
                  <a:pt x="413861" y="4640038"/>
                  <a:pt x="0" y="3829104"/>
                  <a:pt x="0" y="2921508"/>
                </a:cubicBezTo>
                <a:cubicBezTo>
                  <a:pt x="0" y="1308004"/>
                  <a:pt x="1308004" y="0"/>
                  <a:pt x="2921508" y="0"/>
                </a:cubicBezTo>
                <a:close/>
              </a:path>
            </a:pathLst>
          </a:custGeom>
        </p:spPr>
      </p:pic>
    </p:spTree>
    <p:extLst>
      <p:ext uri="{BB962C8B-B14F-4D97-AF65-F5344CB8AC3E}">
        <p14:creationId xmlns:p14="http://schemas.microsoft.com/office/powerpoint/2010/main" val="25983524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1026"/>
                                        </p:tgtEl>
                                        <p:attrNameLst>
                                          <p:attrName>style.visibility</p:attrName>
                                        </p:attrNameLst>
                                      </p:cBhvr>
                                      <p:to>
                                        <p:strVal val="visible"/>
                                      </p:to>
                                    </p:set>
                                    <p:animEffect transition="in" filter="fade">
                                      <p:cBhvr>
                                        <p:cTn id="10" dur="700"/>
                                        <p:tgtEl>
                                          <p:spTgt spid="1026"/>
                                        </p:tgtEl>
                                      </p:cBhvr>
                                    </p:animEffect>
                                  </p:childTnLst>
                                </p:cTn>
                              </p:par>
                              <p:par>
                                <p:cTn id="11" presetID="10" presetClass="entr" presetSubtype="0" fill="hold" grpId="0" nodeType="withEffect">
                                  <p:stCondLst>
                                    <p:cond delay="2000"/>
                                  </p:stCondLst>
                                  <p:iterate type="lt">
                                    <p:tmPct val="10000"/>
                                  </p:iterate>
                                  <p:childTnLst>
                                    <p:set>
                                      <p:cBhvr>
                                        <p:cTn id="12" dur="1" fill="hold">
                                          <p:stCondLst>
                                            <p:cond delay="0"/>
                                          </p:stCondLst>
                                        </p:cTn>
                                        <p:tgtEl>
                                          <p:spTgt spid="5">
                                            <p:txEl>
                                              <p:pRg st="0" end="0"/>
                                            </p:txEl>
                                          </p:spTgt>
                                        </p:tgtEl>
                                        <p:attrNameLst>
                                          <p:attrName>style.visibility</p:attrName>
                                        </p:attrNameLst>
                                      </p:cBhvr>
                                      <p:to>
                                        <p:strVal val="visible"/>
                                      </p:to>
                                    </p:set>
                                    <p:animEffect transition="in" filter="fade">
                                      <p:cBhvr>
                                        <p:cTn id="13" dur="400"/>
                                        <p:tgtEl>
                                          <p:spTgt spid="5">
                                            <p:txEl>
                                              <p:pRg st="0" end="0"/>
                                            </p:txEl>
                                          </p:spTgt>
                                        </p:tgtEl>
                                      </p:cBhvr>
                                    </p:animEffect>
                                  </p:childTnLst>
                                </p:cTn>
                              </p:par>
                              <p:par>
                                <p:cTn id="14" presetID="10" presetClass="entr" presetSubtype="0" fill="hold" grpId="0" nodeType="withEffect">
                                  <p:stCondLst>
                                    <p:cond delay="1000"/>
                                  </p:stCondLst>
                                  <p:iterate type="lt">
                                    <p:tmPct val="10000"/>
                                  </p:iterate>
                                  <p:childTnLst>
                                    <p:set>
                                      <p:cBhvr>
                                        <p:cTn id="15" dur="1" fill="hold">
                                          <p:stCondLst>
                                            <p:cond delay="0"/>
                                          </p:stCondLst>
                                        </p:cTn>
                                        <p:tgtEl>
                                          <p:spTgt spid="4"/>
                                        </p:tgtEl>
                                        <p:attrNameLst>
                                          <p:attrName>style.visibility</p:attrName>
                                        </p:attrNameLst>
                                      </p:cBhvr>
                                      <p:to>
                                        <p:strVal val="visible"/>
                                      </p:to>
                                    </p:set>
                                    <p:animEffect transition="in" filter="fade">
                                      <p:cBhvr>
                                        <p:cTn id="16"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B8C9-9C91-94E6-D568-CFBE553F6775}"/>
              </a:ext>
            </a:extLst>
          </p:cNvPr>
          <p:cNvSpPr>
            <a:spLocks noGrp="1"/>
          </p:cNvSpPr>
          <p:nvPr>
            <p:ph type="title"/>
          </p:nvPr>
        </p:nvSpPr>
        <p:spPr/>
        <p:txBody>
          <a:bodyPr/>
          <a:lstStyle/>
          <a:p>
            <a:r>
              <a:rPr lang="en-US" dirty="0"/>
              <a:t>Athletics:</a:t>
            </a:r>
          </a:p>
        </p:txBody>
      </p:sp>
      <p:pic>
        <p:nvPicPr>
          <p:cNvPr id="6" name="Content Placeholder 5" descr="Shape, circle&#10;&#10;Description automatically generated">
            <a:extLst>
              <a:ext uri="{FF2B5EF4-FFF2-40B4-BE49-F238E27FC236}">
                <a16:creationId xmlns:a16="http://schemas.microsoft.com/office/drawing/2014/main" id="{470BB8A7-3612-EEC0-0D08-27EA51351A2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1945622"/>
            <a:ext cx="5181600" cy="4111344"/>
          </a:xfrm>
        </p:spPr>
      </p:pic>
      <p:sp>
        <p:nvSpPr>
          <p:cNvPr id="4" name="Content Placeholder 3">
            <a:extLst>
              <a:ext uri="{FF2B5EF4-FFF2-40B4-BE49-F238E27FC236}">
                <a16:creationId xmlns:a16="http://schemas.microsoft.com/office/drawing/2014/main" id="{C476D225-F85B-40C4-A8A1-CAB9ED997ADC}"/>
              </a:ext>
            </a:extLst>
          </p:cNvPr>
          <p:cNvSpPr>
            <a:spLocks noGrp="1"/>
          </p:cNvSpPr>
          <p:nvPr>
            <p:ph sz="half" idx="2"/>
          </p:nvPr>
        </p:nvSpPr>
        <p:spPr/>
        <p:txBody>
          <a:bodyPr/>
          <a:lstStyle/>
          <a:p>
            <a:r>
              <a:rPr lang="en-US" sz="3600" dirty="0"/>
              <a:t>Volleyball practices:</a:t>
            </a:r>
          </a:p>
          <a:p>
            <a:r>
              <a:rPr lang="en-US" dirty="0"/>
              <a:t>Tuesday, April 12</a:t>
            </a:r>
            <a:r>
              <a:rPr lang="en-US" baseline="30000" dirty="0"/>
              <a:t>th</a:t>
            </a:r>
            <a:r>
              <a:rPr lang="en-US" dirty="0"/>
              <a:t> is boys from 3:00 p.m. – 4:30 p.m.</a:t>
            </a:r>
          </a:p>
          <a:p>
            <a:r>
              <a:rPr lang="en-US" dirty="0"/>
              <a:t>Wednesday, April 13</a:t>
            </a:r>
            <a:r>
              <a:rPr lang="en-US" baseline="30000" dirty="0"/>
              <a:t>th</a:t>
            </a:r>
            <a:r>
              <a:rPr lang="en-US" dirty="0"/>
              <a:t> is girls from 3:00 p.m. – 4:30 p.m.</a:t>
            </a:r>
          </a:p>
          <a:p>
            <a:endParaRPr lang="en-US" dirty="0"/>
          </a:p>
        </p:txBody>
      </p:sp>
    </p:spTree>
    <p:extLst>
      <p:ext uri="{BB962C8B-B14F-4D97-AF65-F5344CB8AC3E}">
        <p14:creationId xmlns:p14="http://schemas.microsoft.com/office/powerpoint/2010/main" val="303920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A1865-4060-4653-9943-A1A396DBC2E2}"/>
              </a:ext>
            </a:extLst>
          </p:cNvPr>
          <p:cNvSpPr>
            <a:spLocks noGrp="1"/>
          </p:cNvSpPr>
          <p:nvPr>
            <p:ph type="title"/>
          </p:nvPr>
        </p:nvSpPr>
        <p:spPr>
          <a:xfrm>
            <a:off x="742950" y="742951"/>
            <a:ext cx="3476625" cy="4962524"/>
          </a:xfrm>
        </p:spPr>
        <p:txBody>
          <a:bodyPr vert="horz" lIns="91440" tIns="45720" rIns="91440" bIns="45720" rtlCol="0" anchor="ctr">
            <a:normAutofit/>
          </a:bodyPr>
          <a:lstStyle/>
          <a:p>
            <a:pPr algn="ctr"/>
            <a:r>
              <a:rPr lang="en-US" sz="2600" kern="1200">
                <a:solidFill>
                  <a:srgbClr val="FFFFFF"/>
                </a:solidFill>
                <a:latin typeface="+mj-lt"/>
                <a:ea typeface="+mj-ea"/>
                <a:cs typeface="+mj-cs"/>
              </a:rPr>
              <a:t>On the Horizon:</a:t>
            </a:r>
            <a:br>
              <a:rPr lang="en-US" sz="2600" kern="1200">
                <a:solidFill>
                  <a:srgbClr val="FFFFFF"/>
                </a:solidFill>
                <a:latin typeface="+mj-lt"/>
                <a:ea typeface="+mj-ea"/>
                <a:cs typeface="+mj-cs"/>
              </a:rPr>
            </a:br>
            <a:r>
              <a:rPr lang="en-US" sz="2600" kern="1200">
                <a:solidFill>
                  <a:srgbClr val="FFFFFF"/>
                </a:solidFill>
                <a:latin typeface="+mj-lt"/>
                <a:ea typeface="+mj-ea"/>
                <a:cs typeface="+mj-cs"/>
              </a:rPr>
              <a:t>Harvey Studios will be in on Thursday, April 20th to take pictures of all our teams and groups. They will also take pictures of our new students and students who missed out on their pictures in the Fall.</a:t>
            </a:r>
          </a:p>
        </p:txBody>
      </p:sp>
      <p:pic>
        <p:nvPicPr>
          <p:cNvPr id="13" name="Content Placeholder 12" descr="A group of people holding papers&#10;&#10;Description automatically generated with low confidence">
            <a:extLst>
              <a:ext uri="{FF2B5EF4-FFF2-40B4-BE49-F238E27FC236}">
                <a16:creationId xmlns:a16="http://schemas.microsoft.com/office/drawing/2014/main" id="{CEEF9159-28AF-47DB-A399-91F53AA5A5A4}"/>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7932" r="20203" b="-1"/>
          <a:stretch/>
        </p:blipFill>
        <p:spPr>
          <a:xfrm>
            <a:off x="5621235" y="492573"/>
            <a:ext cx="5618718" cy="5880796"/>
          </a:xfrm>
          <a:prstGeom prst="rect">
            <a:avLst/>
          </a:prstGeom>
        </p:spPr>
      </p:pic>
    </p:spTree>
    <p:extLst>
      <p:ext uri="{BB962C8B-B14F-4D97-AF65-F5344CB8AC3E}">
        <p14:creationId xmlns:p14="http://schemas.microsoft.com/office/powerpoint/2010/main" val="21440282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7522"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73A3980-4487-47EF-B481-26479F4BCC91}"/>
              </a:ext>
            </a:extLst>
          </p:cNvPr>
          <p:cNvSpPr>
            <a:spLocks noGrp="1"/>
          </p:cNvSpPr>
          <p:nvPr>
            <p:ph type="title"/>
          </p:nvPr>
        </p:nvSpPr>
        <p:spPr>
          <a:xfrm>
            <a:off x="8100127" y="932688"/>
            <a:ext cx="3361677" cy="3273552"/>
          </a:xfrm>
        </p:spPr>
        <p:txBody>
          <a:bodyPr vert="horz" lIns="91440" tIns="45720" rIns="91440" bIns="45720" rtlCol="0" anchor="ctr">
            <a:normAutofit fontScale="90000"/>
          </a:bodyPr>
          <a:lstStyle/>
          <a:p>
            <a:r>
              <a:rPr lang="en-US" sz="5000" dirty="0">
                <a:solidFill>
                  <a:srgbClr val="FFFFFF"/>
                </a:solidFill>
              </a:rPr>
              <a:t>Barnhill does their BEST-  </a:t>
            </a:r>
            <a:r>
              <a:rPr lang="en-US" sz="5000" dirty="0">
                <a:solidFill>
                  <a:schemeClr val="accent4"/>
                </a:solidFill>
              </a:rPr>
              <a:t>B</a:t>
            </a:r>
            <a:r>
              <a:rPr lang="en-US" sz="5000" dirty="0">
                <a:solidFill>
                  <a:srgbClr val="FFFFFF"/>
                </a:solidFill>
              </a:rPr>
              <a:t>ETTER </a:t>
            </a:r>
            <a:r>
              <a:rPr lang="en-US" sz="5000" dirty="0">
                <a:solidFill>
                  <a:schemeClr val="accent4"/>
                </a:solidFill>
              </a:rPr>
              <a:t>E</a:t>
            </a:r>
            <a:r>
              <a:rPr lang="en-US" sz="5000" dirty="0">
                <a:solidFill>
                  <a:srgbClr val="FFFFFF"/>
                </a:solidFill>
              </a:rPr>
              <a:t>VERY </a:t>
            </a:r>
            <a:r>
              <a:rPr lang="en-US" sz="5000" dirty="0">
                <a:solidFill>
                  <a:schemeClr val="accent4"/>
                </a:solidFill>
              </a:rPr>
              <a:t>S</a:t>
            </a:r>
            <a:r>
              <a:rPr lang="en-US" sz="5000" dirty="0">
                <a:solidFill>
                  <a:srgbClr val="FFFFFF"/>
                </a:solidFill>
              </a:rPr>
              <a:t>INGLE </a:t>
            </a:r>
            <a:br>
              <a:rPr lang="en-US" sz="5000" dirty="0">
                <a:solidFill>
                  <a:srgbClr val="FFFFFF"/>
                </a:solidFill>
              </a:rPr>
            </a:br>
            <a:r>
              <a:rPr lang="en-US" sz="5000" dirty="0">
                <a:solidFill>
                  <a:schemeClr val="accent4"/>
                </a:solidFill>
              </a:rPr>
              <a:t>T</a:t>
            </a:r>
            <a:r>
              <a:rPr lang="en-US" sz="5000" dirty="0">
                <a:solidFill>
                  <a:srgbClr val="FFFFFF"/>
                </a:solidFill>
              </a:rPr>
              <a:t>IME! </a:t>
            </a:r>
          </a:p>
        </p:txBody>
      </p:sp>
      <p:sp>
        <p:nvSpPr>
          <p:cNvPr id="13" name="Rectangle 12">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7521"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Content Placeholder 2">
            <a:extLst>
              <a:ext uri="{FF2B5EF4-FFF2-40B4-BE49-F238E27FC236}">
                <a16:creationId xmlns:a16="http://schemas.microsoft.com/office/drawing/2014/main" id="{941859F9-9615-460B-B8A4-88BF95573055}"/>
              </a:ext>
            </a:extLst>
          </p:cNvPr>
          <p:cNvSpPr>
            <a:spLocks noGrp="1"/>
          </p:cNvSpPr>
          <p:nvPr>
            <p:ph idx="1"/>
          </p:nvPr>
        </p:nvSpPr>
        <p:spPr>
          <a:xfrm>
            <a:off x="8100127" y="5113960"/>
            <a:ext cx="1830086" cy="1022860"/>
          </a:xfrm>
        </p:spPr>
        <p:txBody>
          <a:bodyPr vert="horz" lIns="91440" tIns="45720" rIns="91440" bIns="45720" rtlCol="0" anchor="ctr">
            <a:normAutofit/>
          </a:bodyPr>
          <a:lstStyle/>
          <a:p>
            <a:pPr marL="0" indent="0">
              <a:buNone/>
            </a:pPr>
            <a:r>
              <a:rPr lang="en-US" sz="1800" dirty="0">
                <a:solidFill>
                  <a:srgbClr val="FFFFFF"/>
                </a:solidFill>
              </a:rPr>
              <a:t>HAVE A GREAT WEEK!! </a:t>
            </a:r>
          </a:p>
        </p:txBody>
      </p:sp>
      <p:pic>
        <p:nvPicPr>
          <p:cNvPr id="5" name="Picture 4">
            <a:extLst>
              <a:ext uri="{FF2B5EF4-FFF2-40B4-BE49-F238E27FC236}">
                <a16:creationId xmlns:a16="http://schemas.microsoft.com/office/drawing/2014/main" id="{9EDFACCB-771D-46C1-AEEF-E63A94AA399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4834" r="4834"/>
          <a:stretch/>
        </p:blipFill>
        <p:spPr>
          <a:xfrm>
            <a:off x="466344" y="450221"/>
            <a:ext cx="7205515" cy="5957557"/>
          </a:xfrm>
          <a:prstGeom prst="rect">
            <a:avLst/>
          </a:prstGeom>
        </p:spPr>
      </p:pic>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4594" y="4843002"/>
            <a:ext cx="1351062" cy="1568472"/>
          </a:xfrm>
          <a:prstGeom prst="rect">
            <a:avLst/>
          </a:prstGeom>
          <a:solidFill>
            <a:srgbClr val="3E7565"/>
          </a:solidFill>
          <a:ln w="25400">
            <a:solidFill>
              <a:srgbClr val="3E7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5428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1C7057">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CCE56CA-174A-4E4E-BE45-3B54375BE9C1}"/>
              </a:ext>
            </a:extLst>
          </p:cNvPr>
          <p:cNvSpPr>
            <a:spLocks noGrp="1"/>
          </p:cNvSpPr>
          <p:nvPr>
            <p:ph type="title"/>
          </p:nvPr>
        </p:nvSpPr>
        <p:spPr>
          <a:xfrm>
            <a:off x="524256" y="4767072"/>
            <a:ext cx="6594189" cy="1625210"/>
          </a:xfrm>
        </p:spPr>
        <p:txBody>
          <a:bodyPr vert="horz" lIns="91440" tIns="45720" rIns="91440" bIns="45720" rtlCol="0" anchor="ctr">
            <a:normAutofit/>
          </a:bodyPr>
          <a:lstStyle/>
          <a:p>
            <a:pPr algn="r"/>
            <a:r>
              <a:rPr lang="en-US">
                <a:solidFill>
                  <a:srgbClr val="FFFFFF"/>
                </a:solidFill>
              </a:rPr>
              <a:t>April Theme – Citizenship </a:t>
            </a:r>
          </a:p>
        </p:txBody>
      </p:sp>
      <p:pic>
        <p:nvPicPr>
          <p:cNvPr id="6" name="Content Placeholder 5" descr="A picture containing text, outdoor, sign, street&#10;&#10;Description automatically generated">
            <a:extLst>
              <a:ext uri="{FF2B5EF4-FFF2-40B4-BE49-F238E27FC236}">
                <a16:creationId xmlns:a16="http://schemas.microsoft.com/office/drawing/2014/main" id="{A695B074-FE7F-40F3-A13B-E22F47F7839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1520" r="99" b="-1"/>
          <a:stretch/>
        </p:blipFill>
        <p:spPr>
          <a:xfrm>
            <a:off x="327547" y="321733"/>
            <a:ext cx="7058306" cy="4107392"/>
          </a:xfrm>
          <a:prstGeom prst="rect">
            <a:avLst/>
          </a:prstGeom>
        </p:spPr>
      </p:pic>
      <p:sp>
        <p:nvSpPr>
          <p:cNvPr id="17"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2A21D6E-F948-4715-A00F-4503CF92743E}"/>
              </a:ext>
            </a:extLst>
          </p:cNvPr>
          <p:cNvSpPr>
            <a:spLocks noGrp="1"/>
          </p:cNvSpPr>
          <p:nvPr>
            <p:ph sz="half" idx="1"/>
          </p:nvPr>
        </p:nvSpPr>
        <p:spPr>
          <a:xfrm>
            <a:off x="8029319" y="917725"/>
            <a:ext cx="3424739" cy="4852362"/>
          </a:xfrm>
        </p:spPr>
        <p:txBody>
          <a:bodyPr vert="horz" lIns="91440" tIns="45720" rIns="91440" bIns="45720" rtlCol="0" anchor="ctr">
            <a:normAutofit/>
          </a:bodyPr>
          <a:lstStyle/>
          <a:p>
            <a:pPr marL="0" indent="0" algn="ctr">
              <a:buNone/>
            </a:pPr>
            <a:r>
              <a:rPr lang="en-US" sz="2000" dirty="0">
                <a:solidFill>
                  <a:srgbClr val="FFFFFF"/>
                </a:solidFill>
              </a:rPr>
              <a:t>“Education is the process by which the individual relates to the universe, gives citizenship in this changing world and shares kindness with others to create goodness in their soul.” </a:t>
            </a:r>
          </a:p>
          <a:p>
            <a:pPr marL="0" indent="0" algn="ctr">
              <a:buNone/>
            </a:pPr>
            <a:r>
              <a:rPr lang="en-US" sz="2000" dirty="0">
                <a:solidFill>
                  <a:srgbClr val="FFFFFF"/>
                </a:solidFill>
              </a:rPr>
              <a:t>~Anonymous~</a:t>
            </a:r>
          </a:p>
        </p:txBody>
      </p:sp>
    </p:spTree>
    <p:extLst>
      <p:ext uri="{BB962C8B-B14F-4D97-AF65-F5344CB8AC3E}">
        <p14:creationId xmlns:p14="http://schemas.microsoft.com/office/powerpoint/2010/main" val="246361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4A760E-78FF-4B25-84B7-19E4C9C43225}"/>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dirty="0">
                <a:solidFill>
                  <a:schemeClr val="tx1"/>
                </a:solidFill>
                <a:latin typeface="+mj-lt"/>
                <a:ea typeface="+mj-ea"/>
                <a:cs typeface="+mj-cs"/>
              </a:rPr>
              <a:t>Responsibilities as a Canadian Citizen </a:t>
            </a:r>
          </a:p>
        </p:txBody>
      </p:sp>
      <p:sp>
        <p:nvSpPr>
          <p:cNvPr id="3" name="Content Placeholder 2">
            <a:extLst>
              <a:ext uri="{FF2B5EF4-FFF2-40B4-BE49-F238E27FC236}">
                <a16:creationId xmlns:a16="http://schemas.microsoft.com/office/drawing/2014/main" id="{9047ADC7-8C85-4B22-9808-AF5233239B19}"/>
              </a:ext>
            </a:extLst>
          </p:cNvPr>
          <p:cNvSpPr>
            <a:spLocks noGrp="1"/>
          </p:cNvSpPr>
          <p:nvPr>
            <p:ph sz="half" idx="1"/>
          </p:nvPr>
        </p:nvSpPr>
        <p:spPr>
          <a:xfrm>
            <a:off x="648931" y="2438400"/>
            <a:ext cx="3505494" cy="3785419"/>
          </a:xfrm>
        </p:spPr>
        <p:txBody>
          <a:bodyPr vert="horz" lIns="91440" tIns="45720" rIns="91440" bIns="45720" rtlCol="0">
            <a:normAutofit/>
          </a:bodyPr>
          <a:lstStyle/>
          <a:p>
            <a:r>
              <a:rPr lang="en-US" sz="1700" dirty="0"/>
              <a:t>To help people in your community.</a:t>
            </a:r>
          </a:p>
          <a:p>
            <a:r>
              <a:rPr lang="en-US" sz="1700" dirty="0"/>
              <a:t>To obey the law.</a:t>
            </a:r>
          </a:p>
          <a:p>
            <a:r>
              <a:rPr lang="en-US" sz="1700" dirty="0"/>
              <a:t>To vote in elections when you are 18 or older.</a:t>
            </a:r>
          </a:p>
          <a:p>
            <a:r>
              <a:rPr lang="en-US" sz="1700" dirty="0"/>
              <a:t>To protect Canada’s Heritage including cultural and architectural.</a:t>
            </a:r>
          </a:p>
          <a:p>
            <a:r>
              <a:rPr lang="en-US" sz="1700" dirty="0"/>
              <a:t>To take care of the environment by avoiding waste and pollution. </a:t>
            </a:r>
          </a:p>
          <a:p>
            <a:r>
              <a:rPr lang="en-US" sz="1700" dirty="0"/>
              <a:t>To take responsibility for oneself and one’s family.</a:t>
            </a:r>
          </a:p>
          <a:p>
            <a:r>
              <a:rPr lang="en-US" sz="1700" dirty="0"/>
              <a:t>To respect the rights and freedoms of others. </a:t>
            </a:r>
          </a:p>
        </p:txBody>
      </p:sp>
      <p:sp>
        <p:nvSpPr>
          <p:cNvPr id="12" name="Rectangle 11">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erson in a suit and tie&#10;&#10;Description automatically generated with low confidence">
            <a:extLst>
              <a:ext uri="{FF2B5EF4-FFF2-40B4-BE49-F238E27FC236}">
                <a16:creationId xmlns:a16="http://schemas.microsoft.com/office/drawing/2014/main" id="{99E033A9-E0C5-4EC8-8F06-F41A0487F810}"/>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5862" y="1425949"/>
            <a:ext cx="6019331" cy="4002855"/>
          </a:xfrm>
          <a:prstGeom prst="rect">
            <a:avLst/>
          </a:prstGeom>
          <a:effectLst/>
        </p:spPr>
      </p:pic>
    </p:spTree>
    <p:extLst>
      <p:ext uri="{BB962C8B-B14F-4D97-AF65-F5344CB8AC3E}">
        <p14:creationId xmlns:p14="http://schemas.microsoft.com/office/powerpoint/2010/main" val="3948826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FA36E-EC50-4810-9C1D-17572AD3CB18}"/>
              </a:ext>
            </a:extLst>
          </p:cNvPr>
          <p:cNvSpPr>
            <a:spLocks noGrp="1"/>
          </p:cNvSpPr>
          <p:nvPr>
            <p:ph type="title"/>
          </p:nvPr>
        </p:nvSpPr>
        <p:spPr>
          <a:xfrm>
            <a:off x="648929" y="629266"/>
            <a:ext cx="3505495" cy="1622321"/>
          </a:xfrm>
        </p:spPr>
        <p:txBody>
          <a:bodyPr vert="horz" lIns="91440" tIns="45720" rIns="91440" bIns="45720" rtlCol="0" anchor="ctr">
            <a:normAutofit/>
          </a:bodyPr>
          <a:lstStyle/>
          <a:p>
            <a:r>
              <a:rPr lang="en-US" sz="3700" kern="1200">
                <a:solidFill>
                  <a:schemeClr val="tx1"/>
                </a:solidFill>
                <a:latin typeface="+mj-lt"/>
                <a:ea typeface="+mj-ea"/>
                <a:cs typeface="+mj-cs"/>
              </a:rPr>
              <a:t>Helping Others in the Community </a:t>
            </a:r>
          </a:p>
        </p:txBody>
      </p:sp>
      <p:sp>
        <p:nvSpPr>
          <p:cNvPr id="3" name="Content Placeholder 2">
            <a:extLst>
              <a:ext uri="{FF2B5EF4-FFF2-40B4-BE49-F238E27FC236}">
                <a16:creationId xmlns:a16="http://schemas.microsoft.com/office/drawing/2014/main" id="{AEDB55A9-5623-4EE7-BC62-FF149CEB0C2F}"/>
              </a:ext>
            </a:extLst>
          </p:cNvPr>
          <p:cNvSpPr>
            <a:spLocks noGrp="1"/>
          </p:cNvSpPr>
          <p:nvPr>
            <p:ph sz="half" idx="1"/>
          </p:nvPr>
        </p:nvSpPr>
        <p:spPr>
          <a:xfrm>
            <a:off x="648931" y="2438400"/>
            <a:ext cx="3505494" cy="3785419"/>
          </a:xfrm>
        </p:spPr>
        <p:txBody>
          <a:bodyPr vert="horz" lIns="91440" tIns="45720" rIns="91440" bIns="45720" rtlCol="0">
            <a:normAutofit/>
          </a:bodyPr>
          <a:lstStyle/>
          <a:p>
            <a:r>
              <a:rPr lang="en-US" sz="1900"/>
              <a:t>Millions of volunteers give their time to help others, without being paid. </a:t>
            </a:r>
          </a:p>
          <a:p>
            <a:r>
              <a:rPr lang="en-US" sz="1900"/>
              <a:t>Helping people in need, helping at school or community groups, volunteering at a food bank or other charity, or assisting newcomers to Canada, are all great ways to help the community. </a:t>
            </a:r>
          </a:p>
          <a:p>
            <a:r>
              <a:rPr lang="en-US" sz="1900"/>
              <a:t>Volunteering teaches us new skills and helps us to make new friends.</a:t>
            </a:r>
          </a:p>
        </p:txBody>
      </p:sp>
      <p:sp>
        <p:nvSpPr>
          <p:cNvPr id="11" name="Rectangle 1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picture containing text&#10;&#10;Description automatically generated">
            <a:extLst>
              <a:ext uri="{FF2B5EF4-FFF2-40B4-BE49-F238E27FC236}">
                <a16:creationId xmlns:a16="http://schemas.microsoft.com/office/drawing/2014/main" id="{4BF42D34-5953-40A4-841D-91518575031C}"/>
              </a:ext>
            </a:extLst>
          </p:cNvPr>
          <p:cNvPicPr>
            <a:picLocks noGrp="1" noChangeAspect="1"/>
          </p:cNvPicPr>
          <p:nvPr>
            <p:ph sz="half" idx="2"/>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05862" y="1350708"/>
            <a:ext cx="6019331" cy="4153338"/>
          </a:xfrm>
          <a:prstGeom prst="rect">
            <a:avLst/>
          </a:prstGeom>
          <a:effectLst/>
        </p:spPr>
      </p:pic>
    </p:spTree>
    <p:extLst>
      <p:ext uri="{BB962C8B-B14F-4D97-AF65-F5344CB8AC3E}">
        <p14:creationId xmlns:p14="http://schemas.microsoft.com/office/powerpoint/2010/main" val="4079198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348E54-2303-429E-9182-BA53A614BAE7}"/>
              </a:ext>
            </a:extLst>
          </p:cNvPr>
          <p:cNvSpPr>
            <a:spLocks noGrp="1"/>
          </p:cNvSpPr>
          <p:nvPr>
            <p:ph type="title"/>
          </p:nvPr>
        </p:nvSpPr>
        <p:spPr>
          <a:xfrm>
            <a:off x="640079" y="325369"/>
            <a:ext cx="4565765" cy="1956841"/>
          </a:xfrm>
        </p:spPr>
        <p:txBody>
          <a:bodyPr vert="horz" lIns="91440" tIns="45720" rIns="91440" bIns="45720" rtlCol="0" anchor="b">
            <a:normAutofit/>
          </a:bodyPr>
          <a:lstStyle/>
          <a:p>
            <a:r>
              <a:rPr lang="en-US" sz="4200" u="sng" dirty="0"/>
              <a:t>This Week in History </a:t>
            </a:r>
            <a:br>
              <a:rPr lang="en-US" sz="4200" dirty="0"/>
            </a:br>
            <a:r>
              <a:rPr lang="en-US" sz="4200" dirty="0"/>
              <a:t>Terry Fox </a:t>
            </a:r>
          </a:p>
        </p:txBody>
      </p:sp>
      <p:sp>
        <p:nvSpPr>
          <p:cNvPr id="1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2D75ACB-39F3-4D5D-814C-515A24301927}"/>
              </a:ext>
            </a:extLst>
          </p:cNvPr>
          <p:cNvSpPr>
            <a:spLocks noGrp="1"/>
          </p:cNvSpPr>
          <p:nvPr>
            <p:ph sz="half" idx="1"/>
          </p:nvPr>
        </p:nvSpPr>
        <p:spPr>
          <a:xfrm>
            <a:off x="640080" y="2872899"/>
            <a:ext cx="4243589" cy="3320668"/>
          </a:xfrm>
        </p:spPr>
        <p:txBody>
          <a:bodyPr vert="horz" lIns="91440" tIns="45720" rIns="91440" bIns="45720" rtlCol="0">
            <a:normAutofit/>
          </a:bodyPr>
          <a:lstStyle/>
          <a:p>
            <a:pPr marL="0"/>
            <a:endParaRPr lang="en-US" sz="2000" b="1" i="0" dirty="0">
              <a:effectLst/>
            </a:endParaRPr>
          </a:p>
          <a:p>
            <a:pPr marL="0" indent="0">
              <a:buNone/>
            </a:pPr>
            <a:r>
              <a:rPr lang="en-US" sz="2000" b="0" i="0" dirty="0">
                <a:effectLst/>
              </a:rPr>
              <a:t>April 12, 1980</a:t>
            </a:r>
          </a:p>
          <a:p>
            <a:pPr marL="0" indent="0">
              <a:buNone/>
            </a:pPr>
            <a:r>
              <a:rPr lang="en-US" sz="2000" b="0" i="0" dirty="0">
                <a:effectLst/>
                <a:hlinkClick r:id="rId2"/>
              </a:rPr>
              <a:t>Terry Fox</a:t>
            </a:r>
            <a:r>
              <a:rPr lang="en-US" sz="2000" b="0" i="0" dirty="0">
                <a:effectLst/>
              </a:rPr>
              <a:t> begins his run across Canada, raising $23,000,000 for cancer research. His right leg had been amputated due to bone cancer. By September, he had made it half-way (3,339 miles) before lung cancer forced him to stop.</a:t>
            </a:r>
          </a:p>
          <a:p>
            <a:endParaRPr lang="en-US" sz="2000" dirty="0"/>
          </a:p>
        </p:txBody>
      </p:sp>
      <p:pic>
        <p:nvPicPr>
          <p:cNvPr id="6" name="Content Placeholder 5" descr="A person with curly hair&#10;&#10;Description automatically generated with medium confidence">
            <a:extLst>
              <a:ext uri="{FF2B5EF4-FFF2-40B4-BE49-F238E27FC236}">
                <a16:creationId xmlns:a16="http://schemas.microsoft.com/office/drawing/2014/main" id="{AD05CAAF-F19D-42B9-8EC6-31D0A8D2281B}"/>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1098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97290D69-0720-4913-98F3-7ED45B3F8F34}"/>
              </a:ext>
            </a:extLst>
          </p:cNvPr>
          <p:cNvSpPr txBox="1"/>
          <p:nvPr/>
        </p:nvSpPr>
        <p:spPr>
          <a:xfrm>
            <a:off x="9732672" y="6657945"/>
            <a:ext cx="2459328"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greatewhitenorth.blogspot.com/2005_04_01_archive.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67018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48862-9894-4895-996A-68272989E477}"/>
              </a:ext>
            </a:extLst>
          </p:cNvPr>
          <p:cNvSpPr>
            <a:spLocks noGrp="1"/>
          </p:cNvSpPr>
          <p:nvPr>
            <p:ph type="title"/>
          </p:nvPr>
        </p:nvSpPr>
        <p:spPr/>
        <p:txBody>
          <a:bodyPr/>
          <a:lstStyle/>
          <a:p>
            <a:pPr algn="ctr"/>
            <a:r>
              <a:rPr lang="en-US" dirty="0"/>
              <a:t>April is Autism Awareness Month </a:t>
            </a:r>
          </a:p>
        </p:txBody>
      </p:sp>
      <p:sp>
        <p:nvSpPr>
          <p:cNvPr id="3" name="Content Placeholder 2">
            <a:extLst>
              <a:ext uri="{FF2B5EF4-FFF2-40B4-BE49-F238E27FC236}">
                <a16:creationId xmlns:a16="http://schemas.microsoft.com/office/drawing/2014/main" id="{FD1F109D-8603-4AD2-837A-A4C67DA8A3DF}"/>
              </a:ext>
            </a:extLst>
          </p:cNvPr>
          <p:cNvSpPr>
            <a:spLocks noGrp="1"/>
          </p:cNvSpPr>
          <p:nvPr>
            <p:ph sz="half" idx="1"/>
          </p:nvPr>
        </p:nvSpPr>
        <p:spPr/>
        <p:txBody>
          <a:bodyPr/>
          <a:lstStyle/>
          <a:p>
            <a:pPr marL="0" indent="0">
              <a:buNone/>
            </a:pPr>
            <a:r>
              <a:rPr lang="en-US" b="1" i="0" dirty="0">
                <a:solidFill>
                  <a:srgbClr val="555555"/>
                </a:solidFill>
                <a:effectLst/>
                <a:latin typeface="Nunito"/>
              </a:rPr>
              <a:t>MYTH: </a:t>
            </a:r>
          </a:p>
          <a:p>
            <a:pPr marL="0" indent="0">
              <a:buNone/>
            </a:pPr>
            <a:r>
              <a:rPr lang="en-US" i="0" dirty="0">
                <a:solidFill>
                  <a:srgbClr val="555555"/>
                </a:solidFill>
                <a:effectLst/>
                <a:latin typeface="Nunito"/>
              </a:rPr>
              <a:t>Individuals with autism do not want to make friends.</a:t>
            </a:r>
          </a:p>
          <a:p>
            <a:pPr marL="0" indent="0">
              <a:buNone/>
            </a:pPr>
            <a:endParaRPr lang="en-US" dirty="0"/>
          </a:p>
        </p:txBody>
      </p:sp>
      <p:sp>
        <p:nvSpPr>
          <p:cNvPr id="4" name="Content Placeholder 3">
            <a:extLst>
              <a:ext uri="{FF2B5EF4-FFF2-40B4-BE49-F238E27FC236}">
                <a16:creationId xmlns:a16="http://schemas.microsoft.com/office/drawing/2014/main" id="{EEED07B0-A786-4561-9CB4-8661A3C8FC06}"/>
              </a:ext>
            </a:extLst>
          </p:cNvPr>
          <p:cNvSpPr>
            <a:spLocks noGrp="1"/>
          </p:cNvSpPr>
          <p:nvPr>
            <p:ph sz="half" idx="2"/>
          </p:nvPr>
        </p:nvSpPr>
        <p:spPr/>
        <p:txBody>
          <a:bodyPr/>
          <a:lstStyle/>
          <a:p>
            <a:pPr marL="0" indent="0">
              <a:buNone/>
            </a:pPr>
            <a:r>
              <a:rPr lang="en-US" b="1" i="0" dirty="0">
                <a:solidFill>
                  <a:srgbClr val="454545"/>
                </a:solidFill>
                <a:effectLst/>
                <a:latin typeface="Nunito"/>
              </a:rPr>
              <a:t>FACT: </a:t>
            </a:r>
          </a:p>
          <a:p>
            <a:pPr marL="0" indent="0">
              <a:buNone/>
            </a:pPr>
            <a:r>
              <a:rPr lang="en-US" b="0" i="0" dirty="0">
                <a:solidFill>
                  <a:srgbClr val="454545"/>
                </a:solidFill>
                <a:effectLst/>
                <a:latin typeface="Nunito"/>
              </a:rPr>
              <a:t>Autism impairs social interactions of the individual. This does not mean that they don’t want to socialize. They may seem unfriendly or reluctant on the outside, but this results from the fact that they may struggle with social skills. </a:t>
            </a:r>
            <a:endParaRPr lang="en-US" dirty="0"/>
          </a:p>
        </p:txBody>
      </p:sp>
      <p:pic>
        <p:nvPicPr>
          <p:cNvPr id="6" name="Picture 5" descr="Shape, circle&#10;&#10;Description automatically generated">
            <a:extLst>
              <a:ext uri="{FF2B5EF4-FFF2-40B4-BE49-F238E27FC236}">
                <a16:creationId xmlns:a16="http://schemas.microsoft.com/office/drawing/2014/main" id="{97031262-0003-4003-8991-10C83E9D2B6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97525" y="3398963"/>
            <a:ext cx="3098614" cy="3072205"/>
          </a:xfrm>
          <a:prstGeom prst="rect">
            <a:avLst/>
          </a:prstGeom>
        </p:spPr>
      </p:pic>
    </p:spTree>
    <p:extLst>
      <p:ext uri="{BB962C8B-B14F-4D97-AF65-F5344CB8AC3E}">
        <p14:creationId xmlns:p14="http://schemas.microsoft.com/office/powerpoint/2010/main" val="1486886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3D7437-5A86-47B5-A2CB-8C3535BD5DF6}"/>
              </a:ext>
            </a:extLst>
          </p:cNvPr>
          <p:cNvSpPr>
            <a:spLocks noGrp="1"/>
          </p:cNvSpPr>
          <p:nvPr>
            <p:ph type="title"/>
          </p:nvPr>
        </p:nvSpPr>
        <p:spPr/>
        <p:txBody>
          <a:bodyPr/>
          <a:lstStyle/>
          <a:p>
            <a:pPr algn="ctr"/>
            <a:r>
              <a:rPr lang="en-US" dirty="0"/>
              <a:t>April is Autism Awareness Month </a:t>
            </a:r>
          </a:p>
        </p:txBody>
      </p:sp>
      <p:sp>
        <p:nvSpPr>
          <p:cNvPr id="3" name="Content Placeholder 2">
            <a:extLst>
              <a:ext uri="{FF2B5EF4-FFF2-40B4-BE49-F238E27FC236}">
                <a16:creationId xmlns:a16="http://schemas.microsoft.com/office/drawing/2014/main" id="{B54944EE-B899-4781-AE01-E992DC9C8668}"/>
              </a:ext>
            </a:extLst>
          </p:cNvPr>
          <p:cNvSpPr>
            <a:spLocks noGrp="1"/>
          </p:cNvSpPr>
          <p:nvPr>
            <p:ph sz="half" idx="1"/>
          </p:nvPr>
        </p:nvSpPr>
        <p:spPr/>
        <p:txBody>
          <a:bodyPr/>
          <a:lstStyle/>
          <a:p>
            <a:pPr marL="0" indent="0">
              <a:buNone/>
            </a:pPr>
            <a:r>
              <a:rPr lang="en-US" dirty="0"/>
              <a:t>Myth: </a:t>
            </a:r>
          </a:p>
          <a:p>
            <a:pPr marL="0" indent="0">
              <a:buNone/>
            </a:pPr>
            <a:r>
              <a:rPr lang="en-US" dirty="0"/>
              <a:t>Vaccinations can cause Autism.</a:t>
            </a:r>
          </a:p>
        </p:txBody>
      </p:sp>
      <p:sp>
        <p:nvSpPr>
          <p:cNvPr id="4" name="Content Placeholder 3">
            <a:extLst>
              <a:ext uri="{FF2B5EF4-FFF2-40B4-BE49-F238E27FC236}">
                <a16:creationId xmlns:a16="http://schemas.microsoft.com/office/drawing/2014/main" id="{44FDBB13-BB16-487D-8405-D55416A42826}"/>
              </a:ext>
            </a:extLst>
          </p:cNvPr>
          <p:cNvSpPr>
            <a:spLocks noGrp="1"/>
          </p:cNvSpPr>
          <p:nvPr>
            <p:ph sz="half" idx="2"/>
          </p:nvPr>
        </p:nvSpPr>
        <p:spPr/>
        <p:txBody>
          <a:bodyPr/>
          <a:lstStyle/>
          <a:p>
            <a:pPr marL="0" indent="0">
              <a:buNone/>
            </a:pPr>
            <a:r>
              <a:rPr lang="en-US" dirty="0"/>
              <a:t>Fact:</a:t>
            </a:r>
          </a:p>
          <a:p>
            <a:pPr marL="0" indent="0">
              <a:buNone/>
            </a:pPr>
            <a:r>
              <a:rPr lang="en-US" b="0" i="0" dirty="0">
                <a:solidFill>
                  <a:srgbClr val="2D2D2D"/>
                </a:solidFill>
                <a:effectLst/>
                <a:latin typeface="Montserrat"/>
              </a:rPr>
              <a:t>While there is no known single cause of ASD, there is no evidence to support a link between vaccines and ASD. </a:t>
            </a:r>
          </a:p>
          <a:p>
            <a:pPr marL="0" indent="0">
              <a:buNone/>
            </a:pPr>
            <a:r>
              <a:rPr lang="en-US" sz="1800" b="0" i="0" dirty="0">
                <a:solidFill>
                  <a:srgbClr val="2D2D2D"/>
                </a:solidFill>
                <a:effectLst/>
                <a:latin typeface="Montserrat"/>
              </a:rPr>
              <a:t>(American Academy of Pediatrics, 2017).</a:t>
            </a:r>
            <a:endParaRPr lang="en-US" sz="1800" dirty="0"/>
          </a:p>
        </p:txBody>
      </p:sp>
      <p:pic>
        <p:nvPicPr>
          <p:cNvPr id="9" name="Picture 8" descr="A picture containing qr code&#10;&#10;Description automatically generated">
            <a:extLst>
              <a:ext uri="{FF2B5EF4-FFF2-40B4-BE49-F238E27FC236}">
                <a16:creationId xmlns:a16="http://schemas.microsoft.com/office/drawing/2014/main" id="{F025D043-72AB-4C26-BF51-AD25C36C488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38200" y="3038764"/>
            <a:ext cx="4541587" cy="3273136"/>
          </a:xfrm>
          <a:prstGeom prst="rect">
            <a:avLst/>
          </a:prstGeom>
        </p:spPr>
      </p:pic>
    </p:spTree>
    <p:extLst>
      <p:ext uri="{BB962C8B-B14F-4D97-AF65-F5344CB8AC3E}">
        <p14:creationId xmlns:p14="http://schemas.microsoft.com/office/powerpoint/2010/main" val="60118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3EB571A-AAEB-4DAE-9DC8-0A3AA88F4F23}"/>
              </a:ext>
            </a:extLst>
          </p:cNvPr>
          <p:cNvSpPr>
            <a:spLocks noGrp="1"/>
          </p:cNvSpPr>
          <p:nvPr>
            <p:ph type="title"/>
          </p:nvPr>
        </p:nvSpPr>
        <p:spPr>
          <a:xfrm>
            <a:off x="589560" y="856180"/>
            <a:ext cx="4560584" cy="1128068"/>
          </a:xfrm>
        </p:spPr>
        <p:txBody>
          <a:bodyPr vert="horz" lIns="91440" tIns="45720" rIns="91440" bIns="45720" rtlCol="0" anchor="ctr">
            <a:normAutofit fontScale="90000"/>
          </a:bodyPr>
          <a:lstStyle/>
          <a:p>
            <a:r>
              <a:rPr lang="en-US" sz="3700" dirty="0"/>
              <a:t>Parent/Guardian</a:t>
            </a:r>
            <a:br>
              <a:rPr lang="en-US" sz="3700" dirty="0"/>
            </a:br>
            <a:r>
              <a:rPr lang="en-US" sz="3700" dirty="0"/>
              <a:t>Student/Teacher Conferences</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C8C6037-01D5-4EFB-8C18-1538F48DDE89}"/>
              </a:ext>
            </a:extLst>
          </p:cNvPr>
          <p:cNvSpPr>
            <a:spLocks noGrp="1"/>
          </p:cNvSpPr>
          <p:nvPr>
            <p:ph sz="half" idx="1"/>
          </p:nvPr>
        </p:nvSpPr>
        <p:spPr>
          <a:xfrm>
            <a:off x="590719" y="2330505"/>
            <a:ext cx="4559425" cy="3979585"/>
          </a:xfrm>
        </p:spPr>
        <p:txBody>
          <a:bodyPr vert="horz" lIns="91440" tIns="45720" rIns="91440" bIns="45720" rtlCol="0" anchor="ctr">
            <a:normAutofit fontScale="92500" lnSpcReduction="10000"/>
          </a:bodyPr>
          <a:lstStyle/>
          <a:p>
            <a:pPr marL="0" indent="0">
              <a:buNone/>
            </a:pPr>
            <a:r>
              <a:rPr lang="en-US" sz="1800" dirty="0">
                <a:effectLst/>
                <a:latin typeface="Times New Roman" panose="02020603050405020304" pitchFamily="18" charset="0"/>
                <a:ea typeface="Calibri" panose="020F0502020204030204" pitchFamily="34" charset="0"/>
              </a:rPr>
              <a:t>Parent/guardian/student/teacher conferences:</a:t>
            </a:r>
          </a:p>
          <a:p>
            <a:pPr marL="0" indent="0">
              <a:buNone/>
            </a:pPr>
            <a:r>
              <a:rPr lang="en-US" sz="1800" dirty="0">
                <a:latin typeface="Times New Roman" panose="02020603050405020304" pitchFamily="18" charset="0"/>
                <a:ea typeface="Calibri" panose="020F0502020204030204" pitchFamily="34" charset="0"/>
              </a:rPr>
              <a:t>Please book your conference time, the letter of information is in your child's report card envelope.</a:t>
            </a:r>
            <a:endParaRPr lang="en-US" sz="1800" dirty="0">
              <a:effectLst/>
              <a:latin typeface="Times New Roman" panose="02020603050405020304" pitchFamily="18" charset="0"/>
              <a:ea typeface="Calibri" panose="020F0502020204030204" pitchFamily="34" charset="0"/>
            </a:endParaRPr>
          </a:p>
          <a:p>
            <a:pPr marL="0" indent="0">
              <a:buNone/>
            </a:pPr>
            <a:r>
              <a:rPr lang="en-US" sz="1800" dirty="0">
                <a:effectLst/>
                <a:latin typeface="Times New Roman" panose="02020603050405020304" pitchFamily="18" charset="0"/>
                <a:ea typeface="Calibri" panose="020F0502020204030204" pitchFamily="34" charset="0"/>
              </a:rPr>
              <a:t>Conferences: </a:t>
            </a:r>
          </a:p>
          <a:p>
            <a:pPr marL="0" indent="0">
              <a:buNone/>
            </a:pPr>
            <a:r>
              <a:rPr lang="en-US" sz="1800" b="1" dirty="0">
                <a:effectLst/>
                <a:latin typeface="Times New Roman" panose="02020603050405020304" pitchFamily="18" charset="0"/>
                <a:ea typeface="Calibri" panose="020F0502020204030204" pitchFamily="34" charset="0"/>
              </a:rPr>
              <a:t>Thursday, April 13</a:t>
            </a:r>
            <a:r>
              <a:rPr lang="en-US" sz="1800" b="1" baseline="30000" dirty="0">
                <a:effectLst/>
                <a:latin typeface="Times New Roman" panose="02020603050405020304" pitchFamily="18" charset="0"/>
                <a:ea typeface="Calibri" panose="020F0502020204030204" pitchFamily="34" charset="0"/>
              </a:rPr>
              <a:t>th</a:t>
            </a:r>
            <a:r>
              <a:rPr lang="en-US" sz="1800" b="1" baseline="30000" dirty="0">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4:00 p.m. – 7:00 p.m. </a:t>
            </a:r>
          </a:p>
          <a:p>
            <a:pPr marL="0" indent="0">
              <a:buNone/>
            </a:pPr>
            <a:r>
              <a:rPr lang="en-US" sz="1800" dirty="0">
                <a:latin typeface="Times New Roman" panose="02020603050405020304" pitchFamily="18" charset="0"/>
                <a:ea typeface="Calibri" panose="020F0502020204030204" pitchFamily="34" charset="0"/>
              </a:rPr>
              <a:t>~ These will be in-person.</a:t>
            </a:r>
          </a:p>
          <a:p>
            <a:pPr marL="0" indent="0">
              <a:buNone/>
            </a:pPr>
            <a:r>
              <a:rPr lang="en-US" sz="1800" b="1" dirty="0">
                <a:latin typeface="Times New Roman" panose="02020603050405020304" pitchFamily="18" charset="0"/>
                <a:ea typeface="Calibri" panose="020F0502020204030204" pitchFamily="34" charset="0"/>
              </a:rPr>
              <a:t>Friday</a:t>
            </a:r>
            <a:r>
              <a:rPr lang="en-US" sz="1800" b="1" dirty="0">
                <a:effectLst/>
                <a:latin typeface="Times New Roman" panose="02020603050405020304" pitchFamily="18" charset="0"/>
                <a:ea typeface="Calibri" panose="020F0502020204030204" pitchFamily="34" charset="0"/>
              </a:rPr>
              <a:t>, April 14</a:t>
            </a:r>
            <a:r>
              <a:rPr lang="en-US" sz="1800" b="1" baseline="30000" dirty="0">
                <a:effectLst/>
                <a:latin typeface="Times New Roman" panose="02020603050405020304" pitchFamily="18" charset="0"/>
                <a:ea typeface="Calibri" panose="020F0502020204030204" pitchFamily="34" charset="0"/>
              </a:rPr>
              <a:t>th</a:t>
            </a:r>
            <a:r>
              <a:rPr lang="en-US" sz="1800" b="1" dirty="0">
                <a:effectLst/>
                <a:latin typeface="Times New Roman" panose="02020603050405020304" pitchFamily="18" charset="0"/>
                <a:ea typeface="Calibri" panose="020F0502020204030204" pitchFamily="34" charset="0"/>
              </a:rPr>
              <a:t>  </a:t>
            </a:r>
            <a:r>
              <a:rPr lang="en-US" sz="1800" dirty="0">
                <a:effectLst/>
                <a:latin typeface="Times New Roman" panose="02020603050405020304" pitchFamily="18" charset="0"/>
                <a:ea typeface="Calibri" panose="020F0502020204030204" pitchFamily="34" charset="0"/>
              </a:rPr>
              <a:t>9:00 a.m. – 11:00 a.m. </a:t>
            </a:r>
          </a:p>
          <a:p>
            <a:pPr marL="0" indent="0">
              <a:buNone/>
            </a:pPr>
            <a:r>
              <a:rPr lang="en-US" sz="1800" dirty="0">
                <a:effectLst/>
                <a:latin typeface="Times New Roman" panose="02020603050405020304" pitchFamily="18" charset="0"/>
                <a:ea typeface="Calibri" panose="020F0502020204030204" pitchFamily="34" charset="0"/>
              </a:rPr>
              <a:t>~ These will be virtual</a:t>
            </a:r>
          </a:p>
          <a:p>
            <a:pPr marL="0" indent="0">
              <a:buNone/>
            </a:pPr>
            <a:endParaRPr lang="en-US" sz="1800" dirty="0">
              <a:latin typeface="Times New Roman" panose="02020603050405020304" pitchFamily="18" charset="0"/>
            </a:endParaRPr>
          </a:p>
          <a:p>
            <a:pPr marL="0" indent="0" algn="ctr">
              <a:buNone/>
            </a:pPr>
            <a:r>
              <a:rPr lang="en-US" sz="2400" u="sng" dirty="0">
                <a:solidFill>
                  <a:srgbClr val="FF0000"/>
                </a:solidFill>
                <a:latin typeface="Times New Roman" panose="02020603050405020304" pitchFamily="18" charset="0"/>
              </a:rPr>
              <a:t>NO SCHOOL FOR STUDENTS </a:t>
            </a:r>
          </a:p>
          <a:p>
            <a:pPr marL="0" indent="0" algn="ctr">
              <a:buNone/>
            </a:pPr>
            <a:r>
              <a:rPr lang="en-US" sz="2400" u="sng" dirty="0">
                <a:solidFill>
                  <a:srgbClr val="FF0000"/>
                </a:solidFill>
                <a:latin typeface="Times New Roman" panose="02020603050405020304" pitchFamily="18" charset="0"/>
              </a:rPr>
              <a:t>on Friday, April 14</a:t>
            </a:r>
            <a:r>
              <a:rPr lang="en-US" sz="2400" u="sng" baseline="30000" dirty="0">
                <a:solidFill>
                  <a:srgbClr val="FF0000"/>
                </a:solidFill>
                <a:latin typeface="Times New Roman" panose="02020603050405020304" pitchFamily="18" charset="0"/>
              </a:rPr>
              <a:t>th</a:t>
            </a:r>
            <a:r>
              <a:rPr lang="en-US" sz="2400" u="sng" dirty="0">
                <a:solidFill>
                  <a:srgbClr val="FF0000"/>
                </a:solidFill>
                <a:latin typeface="Times New Roman" panose="02020603050405020304" pitchFamily="18" charset="0"/>
              </a:rPr>
              <a:t>.</a:t>
            </a:r>
            <a:endParaRPr lang="en-US" sz="2400" u="sng" dirty="0">
              <a:solidFill>
                <a:srgbClr val="FF0000"/>
              </a:solidFill>
            </a:endParaRP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Text, letter&#10;&#10;Description automatically generated">
            <a:extLst>
              <a:ext uri="{FF2B5EF4-FFF2-40B4-BE49-F238E27FC236}">
                <a16:creationId xmlns:a16="http://schemas.microsoft.com/office/drawing/2014/main" id="{8FB14E7E-FD3A-41BD-9601-9B053BC943E8}"/>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8870" r="6023" b="-2"/>
          <a:stretch/>
        </p:blipFill>
        <p:spPr>
          <a:xfrm>
            <a:off x="5977788" y="799352"/>
            <a:ext cx="5425410" cy="5259296"/>
          </a:xfrm>
          <a:prstGeom prst="rect">
            <a:avLst/>
          </a:prstGeom>
        </p:spPr>
      </p:pic>
    </p:spTree>
    <p:extLst>
      <p:ext uri="{BB962C8B-B14F-4D97-AF65-F5344CB8AC3E}">
        <p14:creationId xmlns:p14="http://schemas.microsoft.com/office/powerpoint/2010/main" val="60687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EA9C1E-42EF-44AF-ADFE-37DE78869359}"/>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t>School  Bus Guidelines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32CC51D-7769-48E0-83C4-8BDD802C3C73}"/>
              </a:ext>
            </a:extLst>
          </p:cNvPr>
          <p:cNvSpPr>
            <a:spLocks noGrp="1"/>
          </p:cNvSpPr>
          <p:nvPr>
            <p:ph sz="half" idx="1"/>
          </p:nvPr>
        </p:nvSpPr>
        <p:spPr>
          <a:xfrm>
            <a:off x="590719" y="2330505"/>
            <a:ext cx="4559425" cy="3979585"/>
          </a:xfrm>
        </p:spPr>
        <p:txBody>
          <a:bodyPr vert="horz" lIns="91440" tIns="45720" rIns="91440" bIns="45720" rtlCol="0" anchor="ctr">
            <a:normAutofit/>
          </a:bodyPr>
          <a:lstStyle/>
          <a:p>
            <a:pPr marL="0" indent="0">
              <a:buNone/>
            </a:pPr>
            <a:endParaRPr lang="en-US" sz="2000" dirty="0"/>
          </a:p>
          <a:p>
            <a:r>
              <a:rPr lang="en-US" sz="2000" dirty="0"/>
              <a:t>The bus is an extension of school and the same protocol and expectations of </a:t>
            </a:r>
            <a:r>
              <a:rPr lang="en-US" sz="2000" dirty="0" err="1"/>
              <a:t>behaviour</a:t>
            </a:r>
            <a:r>
              <a:rPr lang="en-US" sz="2000" dirty="0"/>
              <a:t> extend to the school bus. </a:t>
            </a:r>
          </a:p>
          <a:p>
            <a:r>
              <a:rPr lang="en-US" sz="2000" dirty="0"/>
              <a:t>Students are to only travel on their own assigned bus. Students are not to travel on different buses.</a:t>
            </a:r>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A school bus is parked on the side of the road&#10;&#10;Description automatically generated with medium confidence">
            <a:extLst>
              <a:ext uri="{FF2B5EF4-FFF2-40B4-BE49-F238E27FC236}">
                <a16:creationId xmlns:a16="http://schemas.microsoft.com/office/drawing/2014/main" id="{6164EF47-AA38-4C44-BCA3-77F26A28ED90}"/>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9716" r="18588" b="-2"/>
          <a:stretch/>
        </p:blipFill>
        <p:spPr>
          <a:xfrm>
            <a:off x="5977788" y="799352"/>
            <a:ext cx="5425410" cy="5259296"/>
          </a:xfrm>
          <a:prstGeom prst="rect">
            <a:avLst/>
          </a:prstGeom>
        </p:spPr>
      </p:pic>
    </p:spTree>
    <p:extLst>
      <p:ext uri="{BB962C8B-B14F-4D97-AF65-F5344CB8AC3E}">
        <p14:creationId xmlns:p14="http://schemas.microsoft.com/office/powerpoint/2010/main" val="4146440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E7795046453D4D89422F17BB2C1931" ma:contentTypeVersion="0" ma:contentTypeDescription="Create a new document." ma:contentTypeScope="" ma:versionID="2d3c5008018382b2a497bc973a07cbd8">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F9E53C2-8A16-4298-B621-5AEDDB3C5765}"/>
</file>

<file path=customXml/itemProps2.xml><?xml version="1.0" encoding="utf-8"?>
<ds:datastoreItem xmlns:ds="http://schemas.openxmlformats.org/officeDocument/2006/customXml" ds:itemID="{D6354CAC-8E12-479E-9825-CDD88772E4F8}"/>
</file>

<file path=customXml/itemProps3.xml><?xml version="1.0" encoding="utf-8"?>
<ds:datastoreItem xmlns:ds="http://schemas.openxmlformats.org/officeDocument/2006/customXml" ds:itemID="{48A322B6-26FB-4DA6-AE55-92564960D881}"/>
</file>

<file path=docProps/app.xml><?xml version="1.0" encoding="utf-8"?>
<Properties xmlns="http://schemas.openxmlformats.org/officeDocument/2006/extended-properties" xmlns:vt="http://schemas.openxmlformats.org/officeDocument/2006/docPropsVTypes">
  <Template/>
  <TotalTime>2000</TotalTime>
  <Words>590</Words>
  <Application>Microsoft Office PowerPoint</Application>
  <PresentationFormat>Widescreen</PresentationFormat>
  <Paragraphs>55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Montserrat</vt:lpstr>
      <vt:lpstr>Nunito</vt:lpstr>
      <vt:lpstr>Times New Roman</vt:lpstr>
      <vt:lpstr>Office Theme</vt:lpstr>
      <vt:lpstr>Lightning News</vt:lpstr>
      <vt:lpstr>April Theme – Citizenship </vt:lpstr>
      <vt:lpstr>Responsibilities as a Canadian Citizen </vt:lpstr>
      <vt:lpstr>Helping Others in the Community </vt:lpstr>
      <vt:lpstr>This Week in History  Terry Fox </vt:lpstr>
      <vt:lpstr>April is Autism Awareness Month </vt:lpstr>
      <vt:lpstr>April is Autism Awareness Month </vt:lpstr>
      <vt:lpstr>Parent/Guardian Student/Teacher Conferences</vt:lpstr>
      <vt:lpstr>School  Bus Guidelines </vt:lpstr>
      <vt:lpstr>Athletics:</vt:lpstr>
      <vt:lpstr>On the Horizon: Harvey Studios will be in on Thursday, April 20th to take pictures of all our teams and groups. They will also take pictures of our new students and students who missed out on their pictures in the Fall.</vt:lpstr>
      <vt:lpstr>Barnhill does their BEST-  BETTER EVERY SINGLE  TIME!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Barnhill CARES!!</dc:title>
  <dc:creator>Jennifer.Levesque@nbed.nb.ca</dc:creator>
  <cp:lastModifiedBy>Ferguson, Jill (ASD-S)</cp:lastModifiedBy>
  <cp:revision>163</cp:revision>
  <dcterms:created xsi:type="dcterms:W3CDTF">2021-02-12T14:16:34Z</dcterms:created>
  <dcterms:modified xsi:type="dcterms:W3CDTF">2023-04-06T18:46:41Z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0x01010067E7795046453D4D89422F17BB2C1931</vt:lpwstr>
  </property>
</Properties>
</file>