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sldIdLst>
    <p:sldId id="256" r:id="rId2"/>
    <p:sldId id="273" r:id="rId3"/>
    <p:sldId id="274" r:id="rId4"/>
    <p:sldId id="265" r:id="rId5"/>
    <p:sldId id="280" r:id="rId6"/>
    <p:sldId id="279" r:id="rId7"/>
    <p:sldId id="271" r:id="rId8"/>
    <p:sldId id="275" r:id="rId9"/>
    <p:sldId id="261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aham, Krista (ASD-S)" userId="ecc5e6dd-5bf8-461d-a12c-0ccc22bc94f3" providerId="ADAL" clId="{C265C0C3-3F5C-49CE-B9A1-434EBD91C1FB}"/>
    <pc:docChg chg="custSel addSld delSld modSld sldOrd">
      <pc:chgData name="Graham, Krista (ASD-S)" userId="ecc5e6dd-5bf8-461d-a12c-0ccc22bc94f3" providerId="ADAL" clId="{C265C0C3-3F5C-49CE-B9A1-434EBD91C1FB}" dt="2023-05-12T13:48:27.319" v="1091"/>
      <pc:docMkLst>
        <pc:docMk/>
      </pc:docMkLst>
      <pc:sldChg chg="modSp mod">
        <pc:chgData name="Graham, Krista (ASD-S)" userId="ecc5e6dd-5bf8-461d-a12c-0ccc22bc94f3" providerId="ADAL" clId="{C265C0C3-3F5C-49CE-B9A1-434EBD91C1FB}" dt="2023-05-12T13:46:31.460" v="965" actId="20577"/>
        <pc:sldMkLst>
          <pc:docMk/>
          <pc:sldMk cId="835560490" sldId="256"/>
        </pc:sldMkLst>
        <pc:spChg chg="mod">
          <ac:chgData name="Graham, Krista (ASD-S)" userId="ecc5e6dd-5bf8-461d-a12c-0ccc22bc94f3" providerId="ADAL" clId="{C265C0C3-3F5C-49CE-B9A1-434EBD91C1FB}" dt="2023-05-12T13:13:06.915" v="20" actId="20577"/>
          <ac:spMkLst>
            <pc:docMk/>
            <pc:sldMk cId="835560490" sldId="256"/>
            <ac:spMk id="2" creationId="{439EDC2D-1E70-46CF-BDBB-41945B1AC9ED}"/>
          </ac:spMkLst>
        </pc:spChg>
        <pc:spChg chg="mod">
          <ac:chgData name="Graham, Krista (ASD-S)" userId="ecc5e6dd-5bf8-461d-a12c-0ccc22bc94f3" providerId="ADAL" clId="{C265C0C3-3F5C-49CE-B9A1-434EBD91C1FB}" dt="2023-05-12T13:46:31.460" v="965" actId="20577"/>
          <ac:spMkLst>
            <pc:docMk/>
            <pc:sldMk cId="835560490" sldId="256"/>
            <ac:spMk id="4" creationId="{E617A6E9-FE0D-4292-B40C-FB540D0F28B8}"/>
          </ac:spMkLst>
        </pc:spChg>
      </pc:sldChg>
      <pc:sldChg chg="modSp mod">
        <pc:chgData name="Graham, Krista (ASD-S)" userId="ecc5e6dd-5bf8-461d-a12c-0ccc22bc94f3" providerId="ADAL" clId="{C265C0C3-3F5C-49CE-B9A1-434EBD91C1FB}" dt="2023-05-12T13:32:45.095" v="339" actId="20577"/>
        <pc:sldMkLst>
          <pc:docMk/>
          <pc:sldMk cId="2119008132" sldId="261"/>
        </pc:sldMkLst>
        <pc:spChg chg="mod">
          <ac:chgData name="Graham, Krista (ASD-S)" userId="ecc5e6dd-5bf8-461d-a12c-0ccc22bc94f3" providerId="ADAL" clId="{C265C0C3-3F5C-49CE-B9A1-434EBD91C1FB}" dt="2023-05-12T13:32:45.095" v="339" actId="20577"/>
          <ac:spMkLst>
            <pc:docMk/>
            <pc:sldMk cId="2119008132" sldId="261"/>
            <ac:spMk id="3" creationId="{3312CF84-128C-4C0E-9AB3-472C1CB8117D}"/>
          </ac:spMkLst>
        </pc:spChg>
      </pc:sldChg>
      <pc:sldChg chg="modSp mod">
        <pc:chgData name="Graham, Krista (ASD-S)" userId="ecc5e6dd-5bf8-461d-a12c-0ccc22bc94f3" providerId="ADAL" clId="{C265C0C3-3F5C-49CE-B9A1-434EBD91C1FB}" dt="2023-05-12T13:47:26.488" v="987" actId="20577"/>
        <pc:sldMkLst>
          <pc:docMk/>
          <pc:sldMk cId="875609225" sldId="265"/>
        </pc:sldMkLst>
        <pc:spChg chg="mod">
          <ac:chgData name="Graham, Krista (ASD-S)" userId="ecc5e6dd-5bf8-461d-a12c-0ccc22bc94f3" providerId="ADAL" clId="{C265C0C3-3F5C-49CE-B9A1-434EBD91C1FB}" dt="2023-05-12T13:47:26.488" v="987" actId="20577"/>
          <ac:spMkLst>
            <pc:docMk/>
            <pc:sldMk cId="875609225" sldId="265"/>
            <ac:spMk id="4" creationId="{54D2BC26-CB9E-4B1E-A189-7DB32A953C38}"/>
          </ac:spMkLst>
        </pc:spChg>
      </pc:sldChg>
      <pc:sldChg chg="del">
        <pc:chgData name="Graham, Krista (ASD-S)" userId="ecc5e6dd-5bf8-461d-a12c-0ccc22bc94f3" providerId="ADAL" clId="{C265C0C3-3F5C-49CE-B9A1-434EBD91C1FB}" dt="2023-05-12T13:13:14.224" v="21" actId="47"/>
        <pc:sldMkLst>
          <pc:docMk/>
          <pc:sldMk cId="2260844290" sldId="272"/>
        </pc:sldMkLst>
      </pc:sldChg>
      <pc:sldChg chg="modSp mod">
        <pc:chgData name="Graham, Krista (ASD-S)" userId="ecc5e6dd-5bf8-461d-a12c-0ccc22bc94f3" providerId="ADAL" clId="{C265C0C3-3F5C-49CE-B9A1-434EBD91C1FB}" dt="2023-05-12T13:46:44.876" v="979" actId="20577"/>
        <pc:sldMkLst>
          <pc:docMk/>
          <pc:sldMk cId="2358939265" sldId="273"/>
        </pc:sldMkLst>
        <pc:spChg chg="mod">
          <ac:chgData name="Graham, Krista (ASD-S)" userId="ecc5e6dd-5bf8-461d-a12c-0ccc22bc94f3" providerId="ADAL" clId="{C265C0C3-3F5C-49CE-B9A1-434EBD91C1FB}" dt="2023-05-12T13:46:44.876" v="979" actId="20577"/>
          <ac:spMkLst>
            <pc:docMk/>
            <pc:sldMk cId="2358939265" sldId="273"/>
            <ac:spMk id="2" creationId="{5CF39FB1-4895-6980-D026-34A136BD4CFE}"/>
          </ac:spMkLst>
        </pc:spChg>
      </pc:sldChg>
      <pc:sldChg chg="modSp new mod ord">
        <pc:chgData name="Graham, Krista (ASD-S)" userId="ecc5e6dd-5bf8-461d-a12c-0ccc22bc94f3" providerId="ADAL" clId="{C265C0C3-3F5C-49CE-B9A1-434EBD91C1FB}" dt="2023-05-12T13:48:27.319" v="1091"/>
        <pc:sldMkLst>
          <pc:docMk/>
          <pc:sldMk cId="1947125429" sldId="275"/>
        </pc:sldMkLst>
        <pc:spChg chg="mod">
          <ac:chgData name="Graham, Krista (ASD-S)" userId="ecc5e6dd-5bf8-461d-a12c-0ccc22bc94f3" providerId="ADAL" clId="{C265C0C3-3F5C-49CE-B9A1-434EBD91C1FB}" dt="2023-05-12T13:45:16.676" v="961" actId="14100"/>
          <ac:spMkLst>
            <pc:docMk/>
            <pc:sldMk cId="1947125429" sldId="275"/>
            <ac:spMk id="2" creationId="{9682171E-B7DF-19E5-A20F-8ED83E70A460}"/>
          </ac:spMkLst>
        </pc:spChg>
        <pc:spChg chg="mod">
          <ac:chgData name="Graham, Krista (ASD-S)" userId="ecc5e6dd-5bf8-461d-a12c-0ccc22bc94f3" providerId="ADAL" clId="{C265C0C3-3F5C-49CE-B9A1-434EBD91C1FB}" dt="2023-05-12T13:48:12.580" v="1089" actId="27636"/>
          <ac:spMkLst>
            <pc:docMk/>
            <pc:sldMk cId="1947125429" sldId="275"/>
            <ac:spMk id="3" creationId="{B8FA1544-8FF8-F402-C296-EA3A0AD5E85D}"/>
          </ac:spMkLst>
        </pc:spChg>
        <pc:spChg chg="mod">
          <ac:chgData name="Graham, Krista (ASD-S)" userId="ecc5e6dd-5bf8-461d-a12c-0ccc22bc94f3" providerId="ADAL" clId="{C265C0C3-3F5C-49CE-B9A1-434EBD91C1FB}" dt="2023-05-12T13:48:12.577" v="1088" actId="27636"/>
          <ac:spMkLst>
            <pc:docMk/>
            <pc:sldMk cId="1947125429" sldId="275"/>
            <ac:spMk id="4" creationId="{2D25C5E6-574D-5A3A-7A16-9081E8B961A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0DAF61AA-5A98-4049-A93E-477E5505141A}" type="datetimeFigureOut">
              <a:rPr lang="en-US" smtClean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53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5/19/2023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896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DAF61AA-5A98-4049-A93E-477E5505141A}" type="datetimeFigureOut">
              <a:rPr lang="en-US" smtClean="0"/>
              <a:pPr/>
              <a:t>5/19/2023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89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DAF61AA-5A98-4049-A93E-477E5505141A}" type="datetimeFigureOut">
              <a:rPr lang="en-US" smtClean="0"/>
              <a:pPr/>
              <a:t>5/19/2023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90665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DAF61AA-5A98-4049-A93E-477E5505141A}" type="datetimeFigureOut">
              <a:rPr lang="en-US" smtClean="0"/>
              <a:pPr/>
              <a:t>5/19/2023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85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5/19/2023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711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5/19/2023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552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4290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DAF61AA-5A98-4049-A93E-477E5505141A}" type="datetimeFigureOut">
              <a:rPr lang="en-US" smtClean="0"/>
              <a:pPr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37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22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DAF61AA-5A98-4049-A93E-477E5505141A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602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5/19/2023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380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5/19/2023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01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10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8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5/19/2023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529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07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F61AA-5A98-4049-A93E-477E5505141A}" type="datetimeFigureOut">
              <a:rPr lang="en-US" smtClean="0"/>
              <a:pPr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0636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961" r:id="rId13"/>
    <p:sldLayoutId id="2147483962" r:id="rId14"/>
    <p:sldLayoutId id="2147483963" r:id="rId15"/>
    <p:sldLayoutId id="2147483964" r:id="rId16"/>
    <p:sldLayoutId id="2147483965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weetcarolinefoundation.ca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Picture 1030">
            <a:extLst>
              <a:ext uri="{FF2B5EF4-FFF2-40B4-BE49-F238E27FC236}">
                <a16:creationId xmlns:a16="http://schemas.microsoft.com/office/drawing/2014/main" id="{030FD700-069E-45B7-99EE-9FD40B196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 useBgFill="1">
        <p:nvSpPr>
          <p:cNvPr id="1040" name="Rectangle 1032">
            <a:extLst>
              <a:ext uri="{FF2B5EF4-FFF2-40B4-BE49-F238E27FC236}">
                <a16:creationId xmlns:a16="http://schemas.microsoft.com/office/drawing/2014/main" id="{4BA1B667-1542-4631-929E-714A41E9E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1" name="Picture 1034">
            <a:extLst>
              <a:ext uri="{FF2B5EF4-FFF2-40B4-BE49-F238E27FC236}">
                <a16:creationId xmlns:a16="http://schemas.microsoft.com/office/drawing/2014/main" id="{359BA665-866B-4988-8C5D-0B272F82B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05"/>
          <a:stretch/>
        </p:blipFill>
        <p:spPr>
          <a:xfrm>
            <a:off x="0" y="4767552"/>
            <a:ext cx="12192000" cy="20904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9EDC2D-1E70-46CF-BDBB-41945B1AC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771908"/>
            <a:ext cx="10820400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/>
              <a:t>Lightning News May 23</a:t>
            </a:r>
            <a:r>
              <a:rPr lang="en-US" sz="4000" baseline="30000" dirty="0"/>
              <a:t>rd</a:t>
            </a:r>
            <a:r>
              <a:rPr lang="en-US" sz="4000" dirty="0"/>
              <a:t> – 26</a:t>
            </a:r>
            <a:r>
              <a:rPr lang="en-US" sz="4000" baseline="30000" dirty="0"/>
              <a:t>th</a:t>
            </a:r>
            <a:r>
              <a:rPr lang="en-US" sz="4000" dirty="0"/>
              <a:t>.</a:t>
            </a:r>
          </a:p>
        </p:txBody>
      </p:sp>
      <p:pic>
        <p:nvPicPr>
          <p:cNvPr id="1026" name="Picture 2" descr="Barnhill Memorial School - Home | Facebook">
            <a:extLst>
              <a:ext uri="{FF2B5EF4-FFF2-40B4-BE49-F238E27FC236}">
                <a16:creationId xmlns:a16="http://schemas.microsoft.com/office/drawing/2014/main" id="{BA5259B2-E407-47BD-9C89-B0D0353E1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844" y="1309759"/>
            <a:ext cx="2802492" cy="174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17A6E9-FE0D-4292-B40C-FB540D0F28B8}"/>
              </a:ext>
            </a:extLst>
          </p:cNvPr>
          <p:cNvSpPr txBox="1"/>
          <p:nvPr/>
        </p:nvSpPr>
        <p:spPr>
          <a:xfrm>
            <a:off x="4426902" y="2052217"/>
            <a:ext cx="7079298" cy="1041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80060">
              <a:spcAft>
                <a:spcPts val="630"/>
              </a:spcAft>
            </a:pPr>
            <a:r>
              <a:rPr lang="en-US" sz="189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May theme of the month –  “Gratitude.”</a:t>
            </a:r>
          </a:p>
          <a:p>
            <a:pPr defTabSz="480060">
              <a:spcAft>
                <a:spcPts val="630"/>
              </a:spcAft>
            </a:pPr>
            <a:r>
              <a:rPr lang="en-US" sz="189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</a:t>
            </a:r>
            <a:r>
              <a:rPr lang="en-US" sz="1890" dirty="0"/>
              <a:t>What a wonderful miracle, if only we could look through each other’s eyes for an instant.”   ~ Thoreau ~</a:t>
            </a:r>
            <a:endParaRPr lang="en-US" sz="189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560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9DA15B1D-0133-4CB3-B7CC-61FA72874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3EF2F61C-287D-47BC-878F-C876F74FF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F39FB1-4895-6980-D026-34A136BD4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4753466" cy="1293028"/>
          </a:xfrm>
        </p:spPr>
        <p:txBody>
          <a:bodyPr vert="horz" lIns="91440" tIns="45720" rIns="91440" bIns="45720" rtlCol="0" anchor="ctr">
            <a:noAutofit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Please wear Gray for Brain </a:t>
            </a:r>
            <a:r>
              <a:rPr lang="en-US" dirty="0" err="1"/>
              <a:t>Tumour</a:t>
            </a:r>
            <a:r>
              <a:rPr lang="en-US" dirty="0"/>
              <a:t> Awareness on Friday, May 26</a:t>
            </a:r>
            <a:r>
              <a:rPr lang="en-US" baseline="30000" dirty="0"/>
              <a:t>th</a:t>
            </a:r>
            <a:r>
              <a:rPr lang="en-US" dirty="0"/>
              <a:t>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11" name="Content Placeholder 10" descr="Artificial Intelligence with solid fill">
            <a:extLst>
              <a:ext uri="{FF2B5EF4-FFF2-40B4-BE49-F238E27FC236}">
                <a16:creationId xmlns:a16="http://schemas.microsoft.com/office/drawing/2014/main" id="{7E043E1C-97D9-FB4D-2D91-D7E0454CC6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05087" y="3748881"/>
            <a:ext cx="914400" cy="914400"/>
          </a:xfrm>
        </p:spPr>
      </p:pic>
      <p:sp>
        <p:nvSpPr>
          <p:cNvPr id="47" name="Rounded Rectangle 14">
            <a:extLst>
              <a:ext uri="{FF2B5EF4-FFF2-40B4-BE49-F238E27FC236}">
                <a16:creationId xmlns:a16="http://schemas.microsoft.com/office/drawing/2014/main" id="{B5BA9375-863F-4B24-9083-14FE819F8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1066164"/>
            <a:ext cx="5305958" cy="5148371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Flower brain collage">
            <a:extLst>
              <a:ext uri="{FF2B5EF4-FFF2-40B4-BE49-F238E27FC236}">
                <a16:creationId xmlns:a16="http://schemas.microsoft.com/office/drawing/2014/main" id="{CFF209FA-EF65-5A91-FF96-CADB09B796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05831"/>
            <a:ext cx="5334000" cy="4000500"/>
          </a:xfrm>
        </p:spPr>
      </p:pic>
    </p:spTree>
    <p:extLst>
      <p:ext uri="{BB962C8B-B14F-4D97-AF65-F5344CB8AC3E}">
        <p14:creationId xmlns:p14="http://schemas.microsoft.com/office/powerpoint/2010/main" val="2358939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9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B1C65B-3A9E-62D5-85D2-2E4B7A5A2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60" y="764373"/>
            <a:ext cx="6832600" cy="129302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r"/>
            <a:r>
              <a:rPr lang="en-US" sz="4000" dirty="0"/>
              <a:t> enjoy the Production of Alice. </a:t>
            </a:r>
            <a:br>
              <a:rPr lang="en-US" sz="4000" dirty="0"/>
            </a:br>
            <a:r>
              <a:rPr lang="en-US" sz="4000" dirty="0"/>
              <a:t>It is this week!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F18064-B128-2089-966A-9AB9F4E694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760" y="2194560"/>
            <a:ext cx="6832600" cy="402412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You can purchase tickets in advance at the office.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The play will be in our gymnasium on May 24</a:t>
            </a:r>
            <a:r>
              <a:rPr lang="en-US" sz="2400" baseline="30000" dirty="0"/>
              <a:t>th</a:t>
            </a:r>
            <a:r>
              <a:rPr lang="en-US" sz="2400" dirty="0"/>
              <a:t> and May 25</a:t>
            </a:r>
            <a:r>
              <a:rPr lang="en-US" sz="2400" baseline="30000" dirty="0"/>
              <a:t>th</a:t>
            </a:r>
            <a:r>
              <a:rPr lang="en-US" sz="2400" dirty="0"/>
              <a:t> ~ Seating will be first come first serve, there is no reserved seating.</a:t>
            </a:r>
          </a:p>
        </p:txBody>
      </p:sp>
      <p:pic>
        <p:nvPicPr>
          <p:cNvPr id="6" name="Picture Placeholder 5" descr="A poster for a school&#10;&#10;Description automatically generated with low confidence">
            <a:extLst>
              <a:ext uri="{FF2B5EF4-FFF2-40B4-BE49-F238E27FC236}">
                <a16:creationId xmlns:a16="http://schemas.microsoft.com/office/drawing/2014/main" id="{79A479A7-1F71-267B-A593-FB8682D52C1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2" r="6964" b="-3"/>
          <a:stretch/>
        </p:blipFill>
        <p:spPr>
          <a:xfrm>
            <a:off x="7861238" y="746125"/>
            <a:ext cx="3644962" cy="547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8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4" name="Picture 2063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066" name="Rectangle 2065">
            <a:extLst>
              <a:ext uri="{FF2B5EF4-FFF2-40B4-BE49-F238E27FC236}">
                <a16:creationId xmlns:a16="http://schemas.microsoft.com/office/drawing/2014/main" id="{1EA5387D-64D8-4D6C-B109-FF4E81DF6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Referee holding checked flag">
            <a:extLst>
              <a:ext uri="{FF2B5EF4-FFF2-40B4-BE49-F238E27FC236}">
                <a16:creationId xmlns:a16="http://schemas.microsoft.com/office/drawing/2014/main" id="{7822235F-B02C-91BC-7A95-8D26A879AA7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8" b="98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00CCF3-8131-48A6-8720-23054D5F0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Athletics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D2BC26-CB9E-4B1E-A189-7DB32A953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2194560"/>
            <a:ext cx="10820400" cy="4024125"/>
          </a:xfrm>
        </p:spPr>
        <p:txBody>
          <a:bodyPr vert="horz" lIns="91440" tIns="45720" rIns="91440" bIns="45720" rtlCol="0">
            <a:normAutofit/>
          </a:bodyPr>
          <a:lstStyle/>
          <a:p>
            <a:pPr marL="0" marR="0"/>
            <a:endParaRPr lang="en-US"/>
          </a:p>
          <a:p>
            <a:pPr marL="0" marR="0"/>
            <a:r>
              <a:rPr lang="en-US" b="1"/>
              <a:t>Flag Football</a:t>
            </a:r>
          </a:p>
          <a:p>
            <a:pPr marL="0" marR="0"/>
            <a:r>
              <a:rPr lang="en-US" b="1"/>
              <a:t>Tuesday to Thursday: Flag Football practice  from 3:00 – 4:30 p.m.</a:t>
            </a:r>
          </a:p>
          <a:p>
            <a:pPr marL="0" marR="0"/>
            <a:r>
              <a:rPr lang="en-US" b="1"/>
              <a:t>Flag Football Tournament on Sunday, May 28th at Shamrock Field.</a:t>
            </a:r>
          </a:p>
        </p:txBody>
      </p:sp>
    </p:spTree>
    <p:extLst>
      <p:ext uri="{BB962C8B-B14F-4D97-AF65-F5344CB8AC3E}">
        <p14:creationId xmlns:p14="http://schemas.microsoft.com/office/powerpoint/2010/main" val="875609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2" name="Picture 1051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E0916229-07EE-91E7-9B10-A19A64B87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3"/>
            <a:ext cx="3977639" cy="16002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200" dirty="0"/>
              <a:t>May is Asian Heritage Month: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08E1AE2-AA0A-49EE-9AC9-E77A4CCA49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870" y="2190135"/>
            <a:ext cx="3977639" cy="3854112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/>
            <a:endParaRPr lang="en-US" sz="1600" dirty="0"/>
          </a:p>
          <a:p>
            <a:pPr marL="0" marR="0"/>
            <a:r>
              <a:rPr lang="en-US" sz="2400" dirty="0"/>
              <a:t>This is a month to take the opportunity to learn more about the diverse culture and history of Asian communities in Canada.</a:t>
            </a:r>
          </a:p>
          <a:p>
            <a:pPr marL="0" marR="0"/>
            <a:r>
              <a:rPr lang="en-US" sz="2400" dirty="0"/>
              <a:t>This month is also a reminder for all of us to come together to combat anti-racism and discrimination in all it’s forms.</a:t>
            </a:r>
          </a:p>
        </p:txBody>
      </p:sp>
      <p:sp useBgFill="1">
        <p:nvSpPr>
          <p:cNvPr id="1063" name="Rectangle 1053">
            <a:extLst>
              <a:ext uri="{FF2B5EF4-FFF2-40B4-BE49-F238E27FC236}">
                <a16:creationId xmlns:a16="http://schemas.microsoft.com/office/drawing/2014/main" id="{8D25211A-4CA0-4B53-82BB-1EE7C7F3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1379" y="0"/>
            <a:ext cx="72406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Red paper lanterns">
            <a:extLst>
              <a:ext uri="{FF2B5EF4-FFF2-40B4-BE49-F238E27FC236}">
                <a16:creationId xmlns:a16="http://schemas.microsoft.com/office/drawing/2014/main" id="{38E830D0-4F31-D389-2150-7DA7A35536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8" r="16860" b="-1"/>
          <a:stretch/>
        </p:blipFill>
        <p:spPr>
          <a:xfrm>
            <a:off x="5304147" y="10"/>
            <a:ext cx="688785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92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33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1036" name="Rectangle 1035">
            <a:extLst>
              <a:ext uri="{FF2B5EF4-FFF2-40B4-BE49-F238E27FC236}">
                <a16:creationId xmlns:a16="http://schemas.microsoft.com/office/drawing/2014/main" id="{9DA15B1D-0133-4CB3-B7CC-61FA72874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3EF2F61C-287D-47BC-878F-C876F74FF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687EE9-9B1F-480E-852F-0088ED57B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4753466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Upcoming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08E1AE2-AA0A-49EE-9AC9-E77A4CCA49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1" y="2194560"/>
            <a:ext cx="4753466" cy="4024125"/>
          </a:xfrm>
        </p:spPr>
        <p:txBody>
          <a:bodyPr vert="horz" lIns="91440" tIns="45720" rIns="91440" bIns="45720" rtlCol="0">
            <a:normAutofit/>
          </a:bodyPr>
          <a:lstStyle/>
          <a:p>
            <a:pPr marL="0" marR="0" indent="0">
              <a:buNone/>
            </a:pPr>
            <a:r>
              <a:rPr lang="en-US" sz="3200" dirty="0"/>
              <a:t>Food Allergy Awareness:</a:t>
            </a:r>
          </a:p>
          <a:p>
            <a:pPr marL="0" marR="0" indent="0">
              <a:buNone/>
            </a:pPr>
            <a:r>
              <a:rPr lang="en-US" dirty="0"/>
              <a:t>Wear purple on Monday, May 29</a:t>
            </a:r>
            <a:r>
              <a:rPr lang="en-US" baseline="30000" dirty="0"/>
              <a:t>th</a:t>
            </a:r>
            <a:r>
              <a:rPr lang="en-US" dirty="0"/>
              <a:t> in </a:t>
            </a:r>
            <a:r>
              <a:rPr lang="en-US" dirty="0" err="1"/>
              <a:t>honour</a:t>
            </a:r>
            <a:r>
              <a:rPr lang="en-US" dirty="0"/>
              <a:t> of Caroline </a:t>
            </a:r>
            <a:r>
              <a:rPr lang="en-US" dirty="0" err="1"/>
              <a:t>Lorrette</a:t>
            </a:r>
            <a:r>
              <a:rPr lang="en-US" dirty="0"/>
              <a:t> who passed away from an allergic reaction to dairy.</a:t>
            </a:r>
          </a:p>
          <a:p>
            <a:pPr marL="0" marR="0" indent="0">
              <a:buNone/>
            </a:pPr>
            <a:r>
              <a:rPr lang="en-US" sz="1800" dirty="0">
                <a:hlinkClick r:id="rId3"/>
              </a:rPr>
              <a:t>www.sweetcarolinefoundation.ca</a:t>
            </a:r>
            <a:endParaRPr lang="en-US" sz="1800" dirty="0"/>
          </a:p>
          <a:p>
            <a:pPr marL="0" marR="0" indent="0">
              <a:buNone/>
            </a:pPr>
            <a:endParaRPr lang="en-US" dirty="0"/>
          </a:p>
        </p:txBody>
      </p:sp>
      <p:sp>
        <p:nvSpPr>
          <p:cNvPr id="1040" name="Rounded Rectangle 14">
            <a:extLst>
              <a:ext uri="{FF2B5EF4-FFF2-40B4-BE49-F238E27FC236}">
                <a16:creationId xmlns:a16="http://schemas.microsoft.com/office/drawing/2014/main" id="{B5BA9375-863F-4B24-9083-14FE819F8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1066164"/>
            <a:ext cx="5305958" cy="5148371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Monarch butterfly and flowers">
            <a:extLst>
              <a:ext uri="{FF2B5EF4-FFF2-40B4-BE49-F238E27FC236}">
                <a16:creationId xmlns:a16="http://schemas.microsoft.com/office/drawing/2014/main" id="{128FBE31-8FF6-93EC-F46B-F537D5FBF8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428081"/>
            <a:ext cx="5334000" cy="3556000"/>
          </a:xfrm>
        </p:spPr>
      </p:pic>
    </p:spTree>
    <p:extLst>
      <p:ext uri="{BB962C8B-B14F-4D97-AF65-F5344CB8AC3E}">
        <p14:creationId xmlns:p14="http://schemas.microsoft.com/office/powerpoint/2010/main" val="1559245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7" name="Picture 4156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687EE9-9B1F-480E-852F-0088ED57B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Mental Health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08E1AE2-AA0A-49EE-9AC9-E77A4CCA49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3" y="2194560"/>
            <a:ext cx="5816600" cy="4024125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dirty="0"/>
              <a:t>Raise awareness of mental illness, fight discrimination and provide support through becoming more aware of the facts.</a:t>
            </a:r>
          </a:p>
          <a:p>
            <a:pPr marL="0"/>
            <a:r>
              <a:rPr lang="en-US" dirty="0"/>
              <a:t>Everyone struggles, just be a nice human.</a:t>
            </a:r>
          </a:p>
        </p:txBody>
      </p:sp>
      <p:pic>
        <p:nvPicPr>
          <p:cNvPr id="7" name="Content Placeholder 6" descr="Hands holding heart">
            <a:extLst>
              <a:ext uri="{FF2B5EF4-FFF2-40B4-BE49-F238E27FC236}">
                <a16:creationId xmlns:a16="http://schemas.microsoft.com/office/drawing/2014/main" id="{2BDCFF8C-9660-F92A-E0D2-A99479FD3F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428081"/>
            <a:ext cx="5334000" cy="3556000"/>
          </a:xfrm>
        </p:spPr>
      </p:pic>
    </p:spTree>
    <p:extLst>
      <p:ext uri="{BB962C8B-B14F-4D97-AF65-F5344CB8AC3E}">
        <p14:creationId xmlns:p14="http://schemas.microsoft.com/office/powerpoint/2010/main" val="2567019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2171E-B7DF-19E5-A20F-8ED83E70A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887" y="764373"/>
            <a:ext cx="10671313" cy="129302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Upcoming events</a:t>
            </a:r>
            <a:br>
              <a:rPr lang="en-US" dirty="0"/>
            </a:br>
            <a:r>
              <a:rPr lang="en-US" sz="1800" dirty="0"/>
              <a:t>We are very Excited to have the </a:t>
            </a:r>
            <a:r>
              <a:rPr lang="en-US" sz="1800" dirty="0" err="1"/>
              <a:t>Harbour</a:t>
            </a:r>
            <a:r>
              <a:rPr lang="en-US" sz="1800" dirty="0"/>
              <a:t> View Band to Come and perform for us on Monday, June 5</a:t>
            </a:r>
            <a:r>
              <a:rPr lang="en-US" sz="1800" baseline="30000" dirty="0"/>
              <a:t>th</a:t>
            </a:r>
            <a:r>
              <a:rPr lang="en-US" sz="1800" dirty="0"/>
              <a:t> at 11:15 a.m.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A1544-8FF8-F402-C296-EA3A0AD5E85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June 6</a:t>
            </a:r>
            <a:r>
              <a:rPr lang="en-US" baseline="30000" dirty="0"/>
              <a:t>th</a:t>
            </a:r>
            <a:r>
              <a:rPr lang="en-US" dirty="0"/>
              <a:t> – Grade 6 Timbertop field trip this for Madame Cullinan, Madame Lise and Madame Murphy’s classes.</a:t>
            </a:r>
          </a:p>
          <a:p>
            <a:r>
              <a:rPr lang="en-US" dirty="0"/>
              <a:t>June 7</a:t>
            </a:r>
            <a:r>
              <a:rPr lang="en-US" baseline="30000" dirty="0"/>
              <a:t>th</a:t>
            </a:r>
            <a:r>
              <a:rPr lang="en-US" dirty="0"/>
              <a:t> – Track &amp; Field meet at UNBSJ Rain date is June 8</a:t>
            </a:r>
            <a:r>
              <a:rPr lang="en-US" baseline="30000" dirty="0"/>
              <a:t>th</a:t>
            </a:r>
            <a:r>
              <a:rPr lang="en-US" dirty="0"/>
              <a:t>.</a:t>
            </a:r>
          </a:p>
          <a:p>
            <a:r>
              <a:rPr lang="en-US" dirty="0"/>
              <a:t>June 13</a:t>
            </a:r>
            <a:r>
              <a:rPr lang="en-US" baseline="30000" dirty="0"/>
              <a:t>th</a:t>
            </a:r>
            <a:r>
              <a:rPr lang="en-US" dirty="0"/>
              <a:t>  - Grade 8 High School visits to </a:t>
            </a:r>
            <a:r>
              <a:rPr lang="en-US" dirty="0" err="1"/>
              <a:t>Harbour</a:t>
            </a:r>
            <a:r>
              <a:rPr lang="en-US" dirty="0"/>
              <a:t> View/ St. Mac’s and Saint John High.</a:t>
            </a:r>
          </a:p>
          <a:p>
            <a:r>
              <a:rPr lang="en-US" dirty="0"/>
              <a:t>June 14-17</a:t>
            </a:r>
            <a:r>
              <a:rPr lang="en-US" baseline="30000" dirty="0"/>
              <a:t>th</a:t>
            </a:r>
            <a:r>
              <a:rPr lang="en-US" dirty="0"/>
              <a:t> – Grade 8 Quebec Trip</a:t>
            </a:r>
          </a:p>
          <a:p>
            <a:r>
              <a:rPr lang="en-US" dirty="0"/>
              <a:t>June 15</a:t>
            </a:r>
            <a:r>
              <a:rPr lang="en-US" baseline="30000" dirty="0"/>
              <a:t>th</a:t>
            </a:r>
            <a:r>
              <a:rPr lang="en-US" dirty="0"/>
              <a:t> – Grade 6 </a:t>
            </a:r>
            <a:r>
              <a:rPr lang="en-US" dirty="0" err="1"/>
              <a:t>Bowlarama</a:t>
            </a:r>
            <a:r>
              <a:rPr lang="en-US" dirty="0"/>
              <a:t> field trip from 12:30 – 2:30 p.m.</a:t>
            </a:r>
          </a:p>
          <a:p>
            <a:r>
              <a:rPr lang="en-US" dirty="0"/>
              <a:t>June 16</a:t>
            </a:r>
            <a:r>
              <a:rPr lang="en-US" baseline="30000" dirty="0"/>
              <a:t>th</a:t>
            </a:r>
            <a:r>
              <a:rPr lang="en-US" dirty="0"/>
              <a:t> – Grade 7 </a:t>
            </a:r>
            <a:r>
              <a:rPr lang="en-US" dirty="0" err="1"/>
              <a:t>Bowlarama</a:t>
            </a:r>
            <a:r>
              <a:rPr lang="en-US" dirty="0"/>
              <a:t> field trip from 12:30 – 2:30 p.m.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25C5E6-574D-5A3A-7A16-9081E8B961A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June 19</a:t>
            </a:r>
            <a:r>
              <a:rPr lang="en-US" baseline="30000" dirty="0"/>
              <a:t>th</a:t>
            </a:r>
            <a:r>
              <a:rPr lang="en-US" dirty="0"/>
              <a:t> – Outdoor Field Day</a:t>
            </a:r>
          </a:p>
          <a:p>
            <a:r>
              <a:rPr lang="en-US" dirty="0"/>
              <a:t>June 20</a:t>
            </a:r>
            <a:r>
              <a:rPr lang="en-US" baseline="30000" dirty="0"/>
              <a:t>th</a:t>
            </a:r>
            <a:r>
              <a:rPr lang="en-US" dirty="0"/>
              <a:t> – New River Beach</a:t>
            </a:r>
          </a:p>
          <a:p>
            <a:r>
              <a:rPr lang="en-US" dirty="0"/>
              <a:t>June 21</a:t>
            </a:r>
            <a:r>
              <a:rPr lang="en-US" baseline="30000" dirty="0"/>
              <a:t>st</a:t>
            </a:r>
            <a:r>
              <a:rPr lang="en-US" dirty="0"/>
              <a:t> – New River rain date</a:t>
            </a:r>
          </a:p>
          <a:p>
            <a:r>
              <a:rPr lang="en-US" dirty="0"/>
              <a:t>June 22</a:t>
            </a:r>
            <a:r>
              <a:rPr lang="en-US" baseline="30000" dirty="0"/>
              <a:t>nd</a:t>
            </a:r>
            <a:r>
              <a:rPr lang="en-US" dirty="0"/>
              <a:t>  - Award assemblies during the school day, Moving Up ceremony &amp; Year End dance. The ceremony starts at 5:00 p.m. and the dance is from 7:00 p.m. – 8:30 p.m.</a:t>
            </a:r>
          </a:p>
          <a:p>
            <a:r>
              <a:rPr lang="en-US" dirty="0"/>
              <a:t>June 23</a:t>
            </a:r>
            <a:r>
              <a:rPr lang="en-US" baseline="30000" dirty="0"/>
              <a:t>rd</a:t>
            </a:r>
            <a:r>
              <a:rPr lang="en-US" dirty="0"/>
              <a:t> – Last Day for students, report cards and yearbooks go home.</a:t>
            </a:r>
          </a:p>
        </p:txBody>
      </p:sp>
    </p:spTree>
    <p:extLst>
      <p:ext uri="{BB962C8B-B14F-4D97-AF65-F5344CB8AC3E}">
        <p14:creationId xmlns:p14="http://schemas.microsoft.com/office/powerpoint/2010/main" val="1947125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935ADF-A80F-42C8-91FB-B2E3F2302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3"/>
            <a:ext cx="3977639" cy="16002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200"/>
              <a:t>Breakfast, Snacks, and Lunch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2CF84-128C-4C0E-9AB3-472C1CB811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2364573"/>
            <a:ext cx="3977639" cy="3854112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endParaRPr lang="en-US" sz="1600" dirty="0"/>
          </a:p>
          <a:p>
            <a:pPr marL="0"/>
            <a:r>
              <a:rPr lang="en-US" sz="1600" dirty="0"/>
              <a:t>We will have pizza and a canteen at lunch on Friday, May 26</a:t>
            </a:r>
            <a:r>
              <a:rPr lang="en-US" sz="1600" baseline="30000" dirty="0"/>
              <a:t>th</a:t>
            </a:r>
            <a:r>
              <a:rPr lang="en-US" sz="1600" dirty="0"/>
              <a:t> .</a:t>
            </a:r>
          </a:p>
          <a:p>
            <a:pPr marL="0"/>
            <a:r>
              <a:rPr lang="en-US" sz="1600" dirty="0"/>
              <a:t>We are selling Mr. Freeze for $1.00 at the canteen to help fundraise for the grade 8 Quebec Trip.</a:t>
            </a:r>
          </a:p>
          <a:p>
            <a:pPr marL="0"/>
            <a:endParaRPr lang="en-US" sz="1600" dirty="0"/>
          </a:p>
          <a:p>
            <a:pPr marL="0"/>
            <a:r>
              <a:rPr lang="en-US" sz="1600" dirty="0"/>
              <a:t>Healthy breakfast items are available every morning for all students.</a:t>
            </a:r>
          </a:p>
          <a:p>
            <a:pPr marL="0"/>
            <a:endParaRPr lang="en-US" sz="1600" dirty="0"/>
          </a:p>
          <a:p>
            <a:pPr marL="0"/>
            <a:r>
              <a:rPr lang="en-US" sz="1600" dirty="0"/>
              <a:t>Enjoy your long weekend.</a:t>
            </a:r>
          </a:p>
        </p:txBody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8D25211A-4CA0-4B53-82BB-1EE7C7F3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1379" y="0"/>
            <a:ext cx="72406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Rainbow ice pops arranged in grid">
            <a:extLst>
              <a:ext uri="{FF2B5EF4-FFF2-40B4-BE49-F238E27FC236}">
                <a16:creationId xmlns:a16="http://schemas.microsoft.com/office/drawing/2014/main" id="{08C2E7B9-AB87-7CA1-8103-14F271FCE2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2" r="19414" b="1"/>
          <a:stretch/>
        </p:blipFill>
        <p:spPr>
          <a:xfrm>
            <a:off x="5304147" y="10"/>
            <a:ext cx="688785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0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E7795046453D4D89422F17BB2C1931" ma:contentTypeVersion="0" ma:contentTypeDescription="Create a new document." ma:contentTypeScope="" ma:versionID="2d3c5008018382b2a497bc973a07cbd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19A7E70-AD04-4CB5-88AF-11FCFCA7950F}"/>
</file>

<file path=customXml/itemProps2.xml><?xml version="1.0" encoding="utf-8"?>
<ds:datastoreItem xmlns:ds="http://schemas.openxmlformats.org/officeDocument/2006/customXml" ds:itemID="{CFDC4B43-BECF-405C-AA24-E2CB54316563}"/>
</file>

<file path=customXml/itemProps3.xml><?xml version="1.0" encoding="utf-8"?>
<ds:datastoreItem xmlns:ds="http://schemas.openxmlformats.org/officeDocument/2006/customXml" ds:itemID="{141840A1-0422-48D1-9FF5-BFB079CCB870}"/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19772</TotalTime>
  <Words>522</Words>
  <Application>Microsoft Office PowerPoint</Application>
  <PresentationFormat>Widescreen</PresentationFormat>
  <Paragraphs>43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Century Gothic</vt:lpstr>
      <vt:lpstr>Vapor Trail</vt:lpstr>
      <vt:lpstr>Lightning News May 23rd – 26th.</vt:lpstr>
      <vt:lpstr>         Please wear Gray for Brain Tumour Awareness on Friday, May 26th.       </vt:lpstr>
      <vt:lpstr> enjoy the Production of Alice.  It is this week!</vt:lpstr>
      <vt:lpstr>Athletics</vt:lpstr>
      <vt:lpstr>May is Asian Heritage Month:</vt:lpstr>
      <vt:lpstr>Upcoming</vt:lpstr>
      <vt:lpstr>Mental Health</vt:lpstr>
      <vt:lpstr>Upcoming events We are very Excited to have the Harbour View Band to Come and perform for us on Monday, June 5th at 11:15 a.m.</vt:lpstr>
      <vt:lpstr>Breakfast, Snacks, and Lunch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Lightning News</dc:title>
  <dc:creator>Savoie, Bruce (ASD-S)</dc:creator>
  <cp:lastModifiedBy>Ferguson, Jill (ASD-S)</cp:lastModifiedBy>
  <cp:revision>16</cp:revision>
  <dcterms:created xsi:type="dcterms:W3CDTF">2022-03-13T21:08:59Z</dcterms:created>
  <dcterms:modified xsi:type="dcterms:W3CDTF">2023-05-19T19:18:59Z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0x01010067E7795046453D4D89422F17BB2C1931</vt:lpwstr>
  </property>
</Properties>
</file>