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63" r:id="rId5"/>
  </p:sldMasterIdLst>
  <p:notesMasterIdLst>
    <p:notesMasterId r:id="rId44"/>
  </p:notesMasterIdLst>
  <p:sldIdLst>
    <p:sldId id="256" r:id="rId6"/>
    <p:sldId id="348" r:id="rId7"/>
    <p:sldId id="369" r:id="rId8"/>
    <p:sldId id="374" r:id="rId9"/>
    <p:sldId id="375" r:id="rId10"/>
    <p:sldId id="376" r:id="rId11"/>
    <p:sldId id="377" r:id="rId12"/>
    <p:sldId id="380" r:id="rId13"/>
    <p:sldId id="379" r:id="rId14"/>
    <p:sldId id="381" r:id="rId15"/>
    <p:sldId id="383" r:id="rId16"/>
    <p:sldId id="382" r:id="rId17"/>
    <p:sldId id="280" r:id="rId18"/>
    <p:sldId id="337" r:id="rId19"/>
    <p:sldId id="285" r:id="rId20"/>
    <p:sldId id="287" r:id="rId21"/>
    <p:sldId id="370" r:id="rId22"/>
    <p:sldId id="365" r:id="rId23"/>
    <p:sldId id="372" r:id="rId24"/>
    <p:sldId id="373" r:id="rId25"/>
    <p:sldId id="367" r:id="rId26"/>
    <p:sldId id="368" r:id="rId27"/>
    <p:sldId id="292" r:id="rId28"/>
    <p:sldId id="293" r:id="rId29"/>
    <p:sldId id="350" r:id="rId30"/>
    <p:sldId id="317" r:id="rId31"/>
    <p:sldId id="340" r:id="rId32"/>
    <p:sldId id="332" r:id="rId33"/>
    <p:sldId id="323" r:id="rId34"/>
    <p:sldId id="324" r:id="rId35"/>
    <p:sldId id="327" r:id="rId36"/>
    <p:sldId id="344" r:id="rId37"/>
    <p:sldId id="371" r:id="rId38"/>
    <p:sldId id="295" r:id="rId39"/>
    <p:sldId id="351" r:id="rId40"/>
    <p:sldId id="353" r:id="rId41"/>
    <p:sldId id="345" r:id="rId42"/>
    <p:sldId id="384" r:id="rId43"/>
  </p:sldIdLst>
  <p:sldSz cx="9144000" cy="6858000" type="screen4x3"/>
  <p:notesSz cx="7010400" cy="9296400"/>
  <p:defaultTextStyle>
    <a:defPPr>
      <a:defRPr lang="en-US"/>
    </a:defPPr>
    <a:lvl1pPr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1pPr>
    <a:lvl2pPr marL="4572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2pPr>
    <a:lvl3pPr marL="9144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3pPr>
    <a:lvl4pPr marL="13716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4pPr>
    <a:lvl5pPr marL="18288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5pPr>
    <a:lvl6pPr marL="2286000" algn="l" defTabSz="914400" rtl="0" eaLnBrk="1" latinLnBrk="0" hangingPunct="1">
      <a:defRPr sz="2600" b="1" kern="1200">
        <a:solidFill>
          <a:schemeClr val="tx1"/>
        </a:solidFill>
        <a:latin typeface="Myriad Pro Cond" pitchFamily="34" charset="0"/>
        <a:ea typeface="ヒラギノ角ゴ Pro W3" charset="-128"/>
        <a:cs typeface="+mn-cs"/>
      </a:defRPr>
    </a:lvl6pPr>
    <a:lvl7pPr marL="2743200" algn="l" defTabSz="914400" rtl="0" eaLnBrk="1" latinLnBrk="0" hangingPunct="1">
      <a:defRPr sz="2600" b="1" kern="1200">
        <a:solidFill>
          <a:schemeClr val="tx1"/>
        </a:solidFill>
        <a:latin typeface="Myriad Pro Cond" pitchFamily="34" charset="0"/>
        <a:ea typeface="ヒラギノ角ゴ Pro W3" charset="-128"/>
        <a:cs typeface="+mn-cs"/>
      </a:defRPr>
    </a:lvl7pPr>
    <a:lvl8pPr marL="3200400" algn="l" defTabSz="914400" rtl="0" eaLnBrk="1" latinLnBrk="0" hangingPunct="1">
      <a:defRPr sz="2600" b="1" kern="1200">
        <a:solidFill>
          <a:schemeClr val="tx1"/>
        </a:solidFill>
        <a:latin typeface="Myriad Pro Cond" pitchFamily="34" charset="0"/>
        <a:ea typeface="ヒラギノ角ゴ Pro W3" charset="-128"/>
        <a:cs typeface="+mn-cs"/>
      </a:defRPr>
    </a:lvl8pPr>
    <a:lvl9pPr marL="3657600" algn="l" defTabSz="914400" rtl="0" eaLnBrk="1" latinLnBrk="0" hangingPunct="1">
      <a:defRPr sz="2600" b="1" kern="1200">
        <a:solidFill>
          <a:schemeClr val="tx1"/>
        </a:solidFill>
        <a:latin typeface="Myriad Pro Cond"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EB03"/>
    <a:srgbClr val="C6E6A2"/>
    <a:srgbClr val="FF0000"/>
    <a:srgbClr val="FFD9D9"/>
    <a:srgbClr val="0069AA"/>
    <a:srgbClr val="460000"/>
    <a:srgbClr val="FF6600"/>
    <a:srgbClr val="F85281"/>
    <a:srgbClr val="0044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2DF823-686E-4100-9D6E-15142D201C1B}" v="361" dt="2023-11-22T12:27:56.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2" autoAdjust="0"/>
    <p:restoredTop sz="80639" autoAdjust="0"/>
  </p:normalViewPr>
  <p:slideViewPr>
    <p:cSldViewPr>
      <p:cViewPr varScale="1">
        <p:scale>
          <a:sx n="55" d="100"/>
          <a:sy n="55" d="100"/>
        </p:scale>
        <p:origin x="180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1794"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Grath, Tanya (ASD-S)" userId="36b1ef8f-3cca-4e1b-8171-86a4dd5710cf" providerId="ADAL" clId="{112DF823-686E-4100-9D6E-15142D201C1B}"/>
    <pc:docChg chg="undo custSel addSld delSld modSld sldOrd">
      <pc:chgData name="McGrath, Tanya (ASD-S)" userId="36b1ef8f-3cca-4e1b-8171-86a4dd5710cf" providerId="ADAL" clId="{112DF823-686E-4100-9D6E-15142D201C1B}" dt="2023-11-22T13:55:30.836" v="7153" actId="20577"/>
      <pc:docMkLst>
        <pc:docMk/>
      </pc:docMkLst>
      <pc:sldChg chg="modNotesTx">
        <pc:chgData name="McGrath, Tanya (ASD-S)" userId="36b1ef8f-3cca-4e1b-8171-86a4dd5710cf" providerId="ADAL" clId="{112DF823-686E-4100-9D6E-15142D201C1B}" dt="2023-11-21T17:32:03.518" v="0" actId="6549"/>
        <pc:sldMkLst>
          <pc:docMk/>
          <pc:sldMk cId="0" sldId="256"/>
        </pc:sldMkLst>
      </pc:sldChg>
      <pc:sldChg chg="addSp modSp mod">
        <pc:chgData name="McGrath, Tanya (ASD-S)" userId="36b1ef8f-3cca-4e1b-8171-86a4dd5710cf" providerId="ADAL" clId="{112DF823-686E-4100-9D6E-15142D201C1B}" dt="2023-11-22T13:30:01.095" v="7147" actId="122"/>
        <pc:sldMkLst>
          <pc:docMk/>
          <pc:sldMk cId="0" sldId="295"/>
        </pc:sldMkLst>
        <pc:spChg chg="add mod">
          <ac:chgData name="McGrath, Tanya (ASD-S)" userId="36b1ef8f-3cca-4e1b-8171-86a4dd5710cf" providerId="ADAL" clId="{112DF823-686E-4100-9D6E-15142D201C1B}" dt="2023-11-22T13:30:01.095" v="7147" actId="122"/>
          <ac:spMkLst>
            <pc:docMk/>
            <pc:sldMk cId="0" sldId="295"/>
            <ac:spMk id="3" creationId="{22DF0152-BA38-7F25-4430-90CA713BBE5A}"/>
          </ac:spMkLst>
        </pc:spChg>
        <pc:spChg chg="mod">
          <ac:chgData name="McGrath, Tanya (ASD-S)" userId="36b1ef8f-3cca-4e1b-8171-86a4dd5710cf" providerId="ADAL" clId="{112DF823-686E-4100-9D6E-15142D201C1B}" dt="2023-11-21T20:55:23.425" v="5525" actId="1076"/>
          <ac:spMkLst>
            <pc:docMk/>
            <pc:sldMk cId="0" sldId="295"/>
            <ac:spMk id="30723" creationId="{00000000-0000-0000-0000-000000000000}"/>
          </ac:spMkLst>
        </pc:spChg>
      </pc:sldChg>
      <pc:sldChg chg="addSp modSp mod modClrScheme chgLayout modNotesTx">
        <pc:chgData name="McGrath, Tanya (ASD-S)" userId="36b1ef8f-3cca-4e1b-8171-86a4dd5710cf" providerId="ADAL" clId="{112DF823-686E-4100-9D6E-15142D201C1B}" dt="2023-11-21T20:55:45.811" v="5540" actId="20577"/>
        <pc:sldMkLst>
          <pc:docMk/>
          <pc:sldMk cId="2045710711" sldId="348"/>
        </pc:sldMkLst>
        <pc:spChg chg="mod">
          <ac:chgData name="McGrath, Tanya (ASD-S)" userId="36b1ef8f-3cca-4e1b-8171-86a4dd5710cf" providerId="ADAL" clId="{112DF823-686E-4100-9D6E-15142D201C1B}" dt="2023-11-21T17:40:57.074" v="377" actId="14100"/>
          <ac:spMkLst>
            <pc:docMk/>
            <pc:sldMk cId="2045710711" sldId="348"/>
            <ac:spMk id="3" creationId="{65DF04E9-C39F-84DC-4E52-CEEE563C23E8}"/>
          </ac:spMkLst>
        </pc:spChg>
        <pc:spChg chg="add mod">
          <ac:chgData name="McGrath, Tanya (ASD-S)" userId="36b1ef8f-3cca-4e1b-8171-86a4dd5710cf" providerId="ADAL" clId="{112DF823-686E-4100-9D6E-15142D201C1B}" dt="2023-11-21T20:55:45.811" v="5540" actId="20577"/>
          <ac:spMkLst>
            <pc:docMk/>
            <pc:sldMk cId="2045710711" sldId="348"/>
            <ac:spMk id="4" creationId="{69FF707D-478C-CD8F-AA7A-24EB371ED608}"/>
          </ac:spMkLst>
        </pc:spChg>
        <pc:picChg chg="add mod">
          <ac:chgData name="McGrath, Tanya (ASD-S)" userId="36b1ef8f-3cca-4e1b-8171-86a4dd5710cf" providerId="ADAL" clId="{112DF823-686E-4100-9D6E-15142D201C1B}" dt="2023-11-21T17:41:09.596" v="379" actId="208"/>
          <ac:picMkLst>
            <pc:docMk/>
            <pc:sldMk cId="2045710711" sldId="348"/>
            <ac:picMk id="2" creationId="{56867928-774B-F816-0DFD-4D6956E4C7B4}"/>
          </ac:picMkLst>
        </pc:picChg>
      </pc:sldChg>
      <pc:sldChg chg="delSp modSp mod">
        <pc:chgData name="McGrath, Tanya (ASD-S)" userId="36b1ef8f-3cca-4e1b-8171-86a4dd5710cf" providerId="ADAL" clId="{112DF823-686E-4100-9D6E-15142D201C1B}" dt="2023-11-21T21:14:10.675" v="6974" actId="13926"/>
        <pc:sldMkLst>
          <pc:docMk/>
          <pc:sldMk cId="2174072971" sldId="353"/>
        </pc:sldMkLst>
        <pc:spChg chg="mod">
          <ac:chgData name="McGrath, Tanya (ASD-S)" userId="36b1ef8f-3cca-4e1b-8171-86a4dd5710cf" providerId="ADAL" clId="{112DF823-686E-4100-9D6E-15142D201C1B}" dt="2023-11-21T21:14:10.675" v="6974" actId="13926"/>
          <ac:spMkLst>
            <pc:docMk/>
            <pc:sldMk cId="2174072971" sldId="353"/>
            <ac:spMk id="3" creationId="{00000000-0000-0000-0000-000000000000}"/>
          </ac:spMkLst>
        </pc:spChg>
        <pc:picChg chg="del">
          <ac:chgData name="McGrath, Tanya (ASD-S)" userId="36b1ef8f-3cca-4e1b-8171-86a4dd5710cf" providerId="ADAL" clId="{112DF823-686E-4100-9D6E-15142D201C1B}" dt="2023-11-21T20:52:17.456" v="5281" actId="478"/>
          <ac:picMkLst>
            <pc:docMk/>
            <pc:sldMk cId="2174072971" sldId="353"/>
            <ac:picMk id="1030" creationId="{00000000-0000-0000-0000-000000000000}"/>
          </ac:picMkLst>
        </pc:picChg>
      </pc:sldChg>
      <pc:sldChg chg="modSp mod ord modNotesTx">
        <pc:chgData name="McGrath, Tanya (ASD-S)" userId="36b1ef8f-3cca-4e1b-8171-86a4dd5710cf" providerId="ADAL" clId="{112DF823-686E-4100-9D6E-15142D201C1B}" dt="2023-11-22T12:27:07.839" v="7086" actId="20577"/>
        <pc:sldMkLst>
          <pc:docMk/>
          <pc:sldMk cId="627016337" sldId="369"/>
        </pc:sldMkLst>
        <pc:graphicFrameChg chg="mod">
          <ac:chgData name="McGrath, Tanya (ASD-S)" userId="36b1ef8f-3cca-4e1b-8171-86a4dd5710cf" providerId="ADAL" clId="{112DF823-686E-4100-9D6E-15142D201C1B}" dt="2023-11-22T12:27:07.839" v="7086" actId="20577"/>
          <ac:graphicFrameMkLst>
            <pc:docMk/>
            <pc:sldMk cId="627016337" sldId="369"/>
            <ac:graphicFrameMk id="6" creationId="{00000000-0000-0000-0000-000000000000}"/>
          </ac:graphicFrameMkLst>
        </pc:graphicFrameChg>
      </pc:sldChg>
      <pc:sldChg chg="addSp delSp modSp new mod modClrScheme chgLayout">
        <pc:chgData name="McGrath, Tanya (ASD-S)" userId="36b1ef8f-3cca-4e1b-8171-86a4dd5710cf" providerId="ADAL" clId="{112DF823-686E-4100-9D6E-15142D201C1B}" dt="2023-11-21T18:06:21.142" v="2099" actId="1076"/>
        <pc:sldMkLst>
          <pc:docMk/>
          <pc:sldMk cId="4126812913" sldId="374"/>
        </pc:sldMkLst>
        <pc:spChg chg="del mod ord">
          <ac:chgData name="McGrath, Tanya (ASD-S)" userId="36b1ef8f-3cca-4e1b-8171-86a4dd5710cf" providerId="ADAL" clId="{112DF823-686E-4100-9D6E-15142D201C1B}" dt="2023-11-21T17:33:42.292" v="58" actId="700"/>
          <ac:spMkLst>
            <pc:docMk/>
            <pc:sldMk cId="4126812913" sldId="374"/>
            <ac:spMk id="2" creationId="{27372386-7173-6FFF-5912-D876BEF71495}"/>
          </ac:spMkLst>
        </pc:spChg>
        <pc:spChg chg="del mod ord">
          <ac:chgData name="McGrath, Tanya (ASD-S)" userId="36b1ef8f-3cca-4e1b-8171-86a4dd5710cf" providerId="ADAL" clId="{112DF823-686E-4100-9D6E-15142D201C1B}" dt="2023-11-21T17:33:42.292" v="58" actId="700"/>
          <ac:spMkLst>
            <pc:docMk/>
            <pc:sldMk cId="4126812913" sldId="374"/>
            <ac:spMk id="3" creationId="{FB71634E-A13B-7698-3599-7659582A5E0A}"/>
          </ac:spMkLst>
        </pc:spChg>
        <pc:spChg chg="del">
          <ac:chgData name="McGrath, Tanya (ASD-S)" userId="36b1ef8f-3cca-4e1b-8171-86a4dd5710cf" providerId="ADAL" clId="{112DF823-686E-4100-9D6E-15142D201C1B}" dt="2023-11-21T17:33:42.292" v="58" actId="700"/>
          <ac:spMkLst>
            <pc:docMk/>
            <pc:sldMk cId="4126812913" sldId="374"/>
            <ac:spMk id="4" creationId="{2CF7A944-06E2-27ED-7160-CCCA76D7CF6B}"/>
          </ac:spMkLst>
        </pc:spChg>
        <pc:spChg chg="add mod ord">
          <ac:chgData name="McGrath, Tanya (ASD-S)" userId="36b1ef8f-3cca-4e1b-8171-86a4dd5710cf" providerId="ADAL" clId="{112DF823-686E-4100-9D6E-15142D201C1B}" dt="2023-11-21T17:40:42.184" v="373" actId="113"/>
          <ac:spMkLst>
            <pc:docMk/>
            <pc:sldMk cId="4126812913" sldId="374"/>
            <ac:spMk id="5" creationId="{DE3DC44E-C2DE-42BF-252D-5FE05725C592}"/>
          </ac:spMkLst>
        </pc:spChg>
        <pc:spChg chg="add mod ord">
          <ac:chgData name="McGrath, Tanya (ASD-S)" userId="36b1ef8f-3cca-4e1b-8171-86a4dd5710cf" providerId="ADAL" clId="{112DF823-686E-4100-9D6E-15142D201C1B}" dt="2023-11-21T18:04:37.439" v="2002" actId="27636"/>
          <ac:spMkLst>
            <pc:docMk/>
            <pc:sldMk cId="4126812913" sldId="374"/>
            <ac:spMk id="6" creationId="{220544EA-FA36-F92F-3AF6-B5DF3E025F85}"/>
          </ac:spMkLst>
        </pc:spChg>
        <pc:picChg chg="add mod">
          <ac:chgData name="McGrath, Tanya (ASD-S)" userId="36b1ef8f-3cca-4e1b-8171-86a4dd5710cf" providerId="ADAL" clId="{112DF823-686E-4100-9D6E-15142D201C1B}" dt="2023-11-21T18:06:21.142" v="2099" actId="1076"/>
          <ac:picMkLst>
            <pc:docMk/>
            <pc:sldMk cId="4126812913" sldId="374"/>
            <ac:picMk id="8" creationId="{33F2DC67-8788-BE50-F396-45E49C0A2E6C}"/>
          </ac:picMkLst>
        </pc:picChg>
      </pc:sldChg>
      <pc:sldChg chg="addSp modSp new mod">
        <pc:chgData name="McGrath, Tanya (ASD-S)" userId="36b1ef8f-3cca-4e1b-8171-86a4dd5710cf" providerId="ADAL" clId="{112DF823-686E-4100-9D6E-15142D201C1B}" dt="2023-11-21T17:54:58.293" v="1557" actId="5793"/>
        <pc:sldMkLst>
          <pc:docMk/>
          <pc:sldMk cId="231556495" sldId="375"/>
        </pc:sldMkLst>
        <pc:spChg chg="mod">
          <ac:chgData name="McGrath, Tanya (ASD-S)" userId="36b1ef8f-3cca-4e1b-8171-86a4dd5710cf" providerId="ADAL" clId="{112DF823-686E-4100-9D6E-15142D201C1B}" dt="2023-11-21T17:42:32.843" v="600" actId="207"/>
          <ac:spMkLst>
            <pc:docMk/>
            <pc:sldMk cId="231556495" sldId="375"/>
            <ac:spMk id="2" creationId="{7EA62F38-5A49-91BE-8E93-5ACB49F4EBBD}"/>
          </ac:spMkLst>
        </pc:spChg>
        <pc:spChg chg="mod">
          <ac:chgData name="McGrath, Tanya (ASD-S)" userId="36b1ef8f-3cca-4e1b-8171-86a4dd5710cf" providerId="ADAL" clId="{112DF823-686E-4100-9D6E-15142D201C1B}" dt="2023-11-21T17:54:58.293" v="1557" actId="5793"/>
          <ac:spMkLst>
            <pc:docMk/>
            <pc:sldMk cId="231556495" sldId="375"/>
            <ac:spMk id="3" creationId="{142FE120-855B-97D6-2105-60A235A6F868}"/>
          </ac:spMkLst>
        </pc:spChg>
        <pc:picChg chg="add mod">
          <ac:chgData name="McGrath, Tanya (ASD-S)" userId="36b1ef8f-3cca-4e1b-8171-86a4dd5710cf" providerId="ADAL" clId="{112DF823-686E-4100-9D6E-15142D201C1B}" dt="2023-11-21T17:43:16.307" v="607" actId="1076"/>
          <ac:picMkLst>
            <pc:docMk/>
            <pc:sldMk cId="231556495" sldId="375"/>
            <ac:picMk id="4" creationId="{D86CEC59-8025-6E1B-8132-F85C03ED17A2}"/>
          </ac:picMkLst>
        </pc:picChg>
      </pc:sldChg>
      <pc:sldChg chg="addSp modSp new mod">
        <pc:chgData name="McGrath, Tanya (ASD-S)" userId="36b1ef8f-3cca-4e1b-8171-86a4dd5710cf" providerId="ADAL" clId="{112DF823-686E-4100-9D6E-15142D201C1B}" dt="2023-11-21T21:12:58.160" v="6971" actId="1036"/>
        <pc:sldMkLst>
          <pc:docMk/>
          <pc:sldMk cId="670531813" sldId="376"/>
        </pc:sldMkLst>
        <pc:spChg chg="mod">
          <ac:chgData name="McGrath, Tanya (ASD-S)" userId="36b1ef8f-3cca-4e1b-8171-86a4dd5710cf" providerId="ADAL" clId="{112DF823-686E-4100-9D6E-15142D201C1B}" dt="2023-11-21T17:43:57.282" v="640" actId="207"/>
          <ac:spMkLst>
            <pc:docMk/>
            <pc:sldMk cId="670531813" sldId="376"/>
            <ac:spMk id="2" creationId="{0F861D2E-D090-3B0C-7725-DAB3E9D04790}"/>
          </ac:spMkLst>
        </pc:spChg>
        <pc:spChg chg="mod">
          <ac:chgData name="McGrath, Tanya (ASD-S)" userId="36b1ef8f-3cca-4e1b-8171-86a4dd5710cf" providerId="ADAL" clId="{112DF823-686E-4100-9D6E-15142D201C1B}" dt="2023-11-21T21:12:52.382" v="6968" actId="20577"/>
          <ac:spMkLst>
            <pc:docMk/>
            <pc:sldMk cId="670531813" sldId="376"/>
            <ac:spMk id="3" creationId="{84E97BAD-8E33-242D-A9D6-6E408C7B90B4}"/>
          </ac:spMkLst>
        </pc:spChg>
        <pc:picChg chg="add mod">
          <ac:chgData name="McGrath, Tanya (ASD-S)" userId="36b1ef8f-3cca-4e1b-8171-86a4dd5710cf" providerId="ADAL" clId="{112DF823-686E-4100-9D6E-15142D201C1B}" dt="2023-11-21T21:12:58.160" v="6971" actId="1036"/>
          <ac:picMkLst>
            <pc:docMk/>
            <pc:sldMk cId="670531813" sldId="376"/>
            <ac:picMk id="4" creationId="{612F0669-FC4A-73B2-2891-C19B01264AF7}"/>
          </ac:picMkLst>
        </pc:picChg>
      </pc:sldChg>
      <pc:sldChg chg="addSp delSp modSp add mod">
        <pc:chgData name="McGrath, Tanya (ASD-S)" userId="36b1ef8f-3cca-4e1b-8171-86a4dd5710cf" providerId="ADAL" clId="{112DF823-686E-4100-9D6E-15142D201C1B}" dt="2023-11-21T21:13:05.431" v="6972" actId="5793"/>
        <pc:sldMkLst>
          <pc:docMk/>
          <pc:sldMk cId="83683242" sldId="377"/>
        </pc:sldMkLst>
        <pc:spChg chg="mod">
          <ac:chgData name="McGrath, Tanya (ASD-S)" userId="36b1ef8f-3cca-4e1b-8171-86a4dd5710cf" providerId="ADAL" clId="{112DF823-686E-4100-9D6E-15142D201C1B}" dt="2023-11-21T18:17:34.261" v="2636" actId="20577"/>
          <ac:spMkLst>
            <pc:docMk/>
            <pc:sldMk cId="83683242" sldId="377"/>
            <ac:spMk id="2" creationId="{0F861D2E-D090-3B0C-7725-DAB3E9D04790}"/>
          </ac:spMkLst>
        </pc:spChg>
        <pc:spChg chg="mod">
          <ac:chgData name="McGrath, Tanya (ASD-S)" userId="36b1ef8f-3cca-4e1b-8171-86a4dd5710cf" providerId="ADAL" clId="{112DF823-686E-4100-9D6E-15142D201C1B}" dt="2023-11-21T21:13:05.431" v="6972" actId="5793"/>
          <ac:spMkLst>
            <pc:docMk/>
            <pc:sldMk cId="83683242" sldId="377"/>
            <ac:spMk id="3" creationId="{84E97BAD-8E33-242D-A9D6-6E408C7B90B4}"/>
          </ac:spMkLst>
        </pc:spChg>
        <pc:picChg chg="add del mod ord">
          <ac:chgData name="McGrath, Tanya (ASD-S)" userId="36b1ef8f-3cca-4e1b-8171-86a4dd5710cf" providerId="ADAL" clId="{112DF823-686E-4100-9D6E-15142D201C1B}" dt="2023-11-21T18:14:40.948" v="2417" actId="478"/>
          <ac:picMkLst>
            <pc:docMk/>
            <pc:sldMk cId="83683242" sldId="377"/>
            <ac:picMk id="4" creationId="{4339566E-0496-F091-2E70-280FF82E3F22}"/>
          </ac:picMkLst>
        </pc:picChg>
        <pc:picChg chg="add del mod">
          <ac:chgData name="McGrath, Tanya (ASD-S)" userId="36b1ef8f-3cca-4e1b-8171-86a4dd5710cf" providerId="ADAL" clId="{112DF823-686E-4100-9D6E-15142D201C1B}" dt="2023-11-21T18:09:14.808" v="2115" actId="478"/>
          <ac:picMkLst>
            <pc:docMk/>
            <pc:sldMk cId="83683242" sldId="377"/>
            <ac:picMk id="5" creationId="{B66CBA8E-AAFC-D3F0-B6DC-5D4F3EA5DFFD}"/>
          </ac:picMkLst>
        </pc:picChg>
        <pc:picChg chg="add del mod">
          <ac:chgData name="McGrath, Tanya (ASD-S)" userId="36b1ef8f-3cca-4e1b-8171-86a4dd5710cf" providerId="ADAL" clId="{112DF823-686E-4100-9D6E-15142D201C1B}" dt="2023-11-21T18:17:04.105" v="2599" actId="478"/>
          <ac:picMkLst>
            <pc:docMk/>
            <pc:sldMk cId="83683242" sldId="377"/>
            <ac:picMk id="6" creationId="{34B31CCB-63E7-3BBC-18BC-6378779706FA}"/>
          </ac:picMkLst>
        </pc:picChg>
        <pc:picChg chg="add mod">
          <ac:chgData name="McGrath, Tanya (ASD-S)" userId="36b1ef8f-3cca-4e1b-8171-86a4dd5710cf" providerId="ADAL" clId="{112DF823-686E-4100-9D6E-15142D201C1B}" dt="2023-11-21T18:18:51.377" v="2723" actId="1076"/>
          <ac:picMkLst>
            <pc:docMk/>
            <pc:sldMk cId="83683242" sldId="377"/>
            <ac:picMk id="8" creationId="{C4BB8E55-40AC-C82C-8F2C-DF34FA9E2C32}"/>
          </ac:picMkLst>
        </pc:picChg>
      </pc:sldChg>
      <pc:sldChg chg="modSp add del mod">
        <pc:chgData name="McGrath, Tanya (ASD-S)" userId="36b1ef8f-3cca-4e1b-8171-86a4dd5710cf" providerId="ADAL" clId="{112DF823-686E-4100-9D6E-15142D201C1B}" dt="2023-11-21T17:57:02.989" v="1593" actId="47"/>
        <pc:sldMkLst>
          <pc:docMk/>
          <pc:sldMk cId="3192574863" sldId="377"/>
        </pc:sldMkLst>
        <pc:spChg chg="mod">
          <ac:chgData name="McGrath, Tanya (ASD-S)" userId="36b1ef8f-3cca-4e1b-8171-86a4dd5710cf" providerId="ADAL" clId="{112DF823-686E-4100-9D6E-15142D201C1B}" dt="2023-11-21T17:56:48.304" v="1592" actId="20577"/>
          <ac:spMkLst>
            <pc:docMk/>
            <pc:sldMk cId="3192574863" sldId="377"/>
            <ac:spMk id="2" creationId="{0F861D2E-D090-3B0C-7725-DAB3E9D04790}"/>
          </ac:spMkLst>
        </pc:spChg>
        <pc:spChg chg="mod">
          <ac:chgData name="McGrath, Tanya (ASD-S)" userId="36b1ef8f-3cca-4e1b-8171-86a4dd5710cf" providerId="ADAL" clId="{112DF823-686E-4100-9D6E-15142D201C1B}" dt="2023-11-21T17:56:39.990" v="1586" actId="20577"/>
          <ac:spMkLst>
            <pc:docMk/>
            <pc:sldMk cId="3192574863" sldId="377"/>
            <ac:spMk id="3" creationId="{84E97BAD-8E33-242D-A9D6-6E408C7B90B4}"/>
          </ac:spMkLst>
        </pc:spChg>
      </pc:sldChg>
      <pc:sldChg chg="new del">
        <pc:chgData name="McGrath, Tanya (ASD-S)" userId="36b1ef8f-3cca-4e1b-8171-86a4dd5710cf" providerId="ADAL" clId="{112DF823-686E-4100-9D6E-15142D201C1B}" dt="2023-11-21T18:15:57.887" v="2518" actId="47"/>
        <pc:sldMkLst>
          <pc:docMk/>
          <pc:sldMk cId="1804424494" sldId="378"/>
        </pc:sldMkLst>
      </pc:sldChg>
      <pc:sldChg chg="addSp modSp add mod">
        <pc:chgData name="McGrath, Tanya (ASD-S)" userId="36b1ef8f-3cca-4e1b-8171-86a4dd5710cf" providerId="ADAL" clId="{112DF823-686E-4100-9D6E-15142D201C1B}" dt="2023-11-22T13:55:24.502" v="7151" actId="20577"/>
        <pc:sldMkLst>
          <pc:docMk/>
          <pc:sldMk cId="875414448" sldId="379"/>
        </pc:sldMkLst>
        <pc:spChg chg="mod">
          <ac:chgData name="McGrath, Tanya (ASD-S)" userId="36b1ef8f-3cca-4e1b-8171-86a4dd5710cf" providerId="ADAL" clId="{112DF823-686E-4100-9D6E-15142D201C1B}" dt="2023-11-21T18:16:03.010" v="2532" actId="20577"/>
          <ac:spMkLst>
            <pc:docMk/>
            <pc:sldMk cId="875414448" sldId="379"/>
            <ac:spMk id="2" creationId="{0F861D2E-D090-3B0C-7725-DAB3E9D04790}"/>
          </ac:spMkLst>
        </pc:spChg>
        <pc:spChg chg="mod">
          <ac:chgData name="McGrath, Tanya (ASD-S)" userId="36b1ef8f-3cca-4e1b-8171-86a4dd5710cf" providerId="ADAL" clId="{112DF823-686E-4100-9D6E-15142D201C1B}" dt="2023-11-22T13:55:17.643" v="7149" actId="20577"/>
          <ac:spMkLst>
            <pc:docMk/>
            <pc:sldMk cId="875414448" sldId="379"/>
            <ac:spMk id="3" creationId="{84E97BAD-8E33-242D-A9D6-6E408C7B90B4}"/>
          </ac:spMkLst>
        </pc:spChg>
        <pc:graphicFrameChg chg="add mod modGraphic">
          <ac:chgData name="McGrath, Tanya (ASD-S)" userId="36b1ef8f-3cca-4e1b-8171-86a4dd5710cf" providerId="ADAL" clId="{112DF823-686E-4100-9D6E-15142D201C1B}" dt="2023-11-22T13:55:24.502" v="7151" actId="20577"/>
          <ac:graphicFrameMkLst>
            <pc:docMk/>
            <pc:sldMk cId="875414448" sldId="379"/>
            <ac:graphicFrameMk id="4" creationId="{2C38AECF-01AA-AA64-F2F4-749F1FD660C9}"/>
          </ac:graphicFrameMkLst>
        </pc:graphicFrameChg>
      </pc:sldChg>
      <pc:sldChg chg="modSp add mod">
        <pc:chgData name="McGrath, Tanya (ASD-S)" userId="36b1ef8f-3cca-4e1b-8171-86a4dd5710cf" providerId="ADAL" clId="{112DF823-686E-4100-9D6E-15142D201C1B}" dt="2023-11-21T18:16:53.249" v="2586" actId="1076"/>
        <pc:sldMkLst>
          <pc:docMk/>
          <pc:sldMk cId="2413734740" sldId="380"/>
        </pc:sldMkLst>
        <pc:spChg chg="mod">
          <ac:chgData name="McGrath, Tanya (ASD-S)" userId="36b1ef8f-3cca-4e1b-8171-86a4dd5710cf" providerId="ADAL" clId="{112DF823-686E-4100-9D6E-15142D201C1B}" dt="2023-11-21T18:16:45.155" v="2584" actId="20577"/>
          <ac:spMkLst>
            <pc:docMk/>
            <pc:sldMk cId="2413734740" sldId="380"/>
            <ac:spMk id="2" creationId="{0F861D2E-D090-3B0C-7725-DAB3E9D04790}"/>
          </ac:spMkLst>
        </pc:spChg>
        <pc:spChg chg="mod">
          <ac:chgData name="McGrath, Tanya (ASD-S)" userId="36b1ef8f-3cca-4e1b-8171-86a4dd5710cf" providerId="ADAL" clId="{112DF823-686E-4100-9D6E-15142D201C1B}" dt="2023-11-21T18:16:49.138" v="2585" actId="20577"/>
          <ac:spMkLst>
            <pc:docMk/>
            <pc:sldMk cId="2413734740" sldId="380"/>
            <ac:spMk id="3" creationId="{84E97BAD-8E33-242D-A9D6-6E408C7B90B4}"/>
          </ac:spMkLst>
        </pc:spChg>
        <pc:picChg chg="mod">
          <ac:chgData name="McGrath, Tanya (ASD-S)" userId="36b1ef8f-3cca-4e1b-8171-86a4dd5710cf" providerId="ADAL" clId="{112DF823-686E-4100-9D6E-15142D201C1B}" dt="2023-11-21T18:16:53.249" v="2586" actId="1076"/>
          <ac:picMkLst>
            <pc:docMk/>
            <pc:sldMk cId="2413734740" sldId="380"/>
            <ac:picMk id="6" creationId="{34B31CCB-63E7-3BBC-18BC-6378779706FA}"/>
          </ac:picMkLst>
        </pc:picChg>
      </pc:sldChg>
      <pc:sldChg chg="addSp delSp modSp add mod ord modClrScheme chgLayout">
        <pc:chgData name="McGrath, Tanya (ASD-S)" userId="36b1ef8f-3cca-4e1b-8171-86a4dd5710cf" providerId="ADAL" clId="{112DF823-686E-4100-9D6E-15142D201C1B}" dt="2023-11-22T13:55:30.836" v="7153" actId="20577"/>
        <pc:sldMkLst>
          <pc:docMk/>
          <pc:sldMk cId="2595701868" sldId="381"/>
        </pc:sldMkLst>
        <pc:spChg chg="mod">
          <ac:chgData name="McGrath, Tanya (ASD-S)" userId="36b1ef8f-3cca-4e1b-8171-86a4dd5710cf" providerId="ADAL" clId="{112DF823-686E-4100-9D6E-15142D201C1B}" dt="2023-11-21T21:00:08.139" v="5937" actId="207"/>
          <ac:spMkLst>
            <pc:docMk/>
            <pc:sldMk cId="2595701868" sldId="381"/>
            <ac:spMk id="2" creationId="{0F861D2E-D090-3B0C-7725-DAB3E9D04790}"/>
          </ac:spMkLst>
        </pc:spChg>
        <pc:spChg chg="mod">
          <ac:chgData name="McGrath, Tanya (ASD-S)" userId="36b1ef8f-3cca-4e1b-8171-86a4dd5710cf" providerId="ADAL" clId="{112DF823-686E-4100-9D6E-15142D201C1B}" dt="2023-11-22T13:55:30.836" v="7153" actId="20577"/>
          <ac:spMkLst>
            <pc:docMk/>
            <pc:sldMk cId="2595701868" sldId="381"/>
            <ac:spMk id="3" creationId="{84E97BAD-8E33-242D-A9D6-6E408C7B90B4}"/>
          </ac:spMkLst>
        </pc:spChg>
        <pc:graphicFrameChg chg="del">
          <ac:chgData name="McGrath, Tanya (ASD-S)" userId="36b1ef8f-3cca-4e1b-8171-86a4dd5710cf" providerId="ADAL" clId="{112DF823-686E-4100-9D6E-15142D201C1B}" dt="2023-11-21T18:28:45.831" v="3693" actId="478"/>
          <ac:graphicFrameMkLst>
            <pc:docMk/>
            <pc:sldMk cId="2595701868" sldId="381"/>
            <ac:graphicFrameMk id="4" creationId="{2C38AECF-01AA-AA64-F2F4-749F1FD660C9}"/>
          </ac:graphicFrameMkLst>
        </pc:graphicFrameChg>
        <pc:picChg chg="add mod">
          <ac:chgData name="McGrath, Tanya (ASD-S)" userId="36b1ef8f-3cca-4e1b-8171-86a4dd5710cf" providerId="ADAL" clId="{112DF823-686E-4100-9D6E-15142D201C1B}" dt="2023-11-21T20:59:56.878" v="5935" actId="1076"/>
          <ac:picMkLst>
            <pc:docMk/>
            <pc:sldMk cId="2595701868" sldId="381"/>
            <ac:picMk id="6" creationId="{C17033FD-A49C-2404-4A9C-D0BC461F0100}"/>
          </ac:picMkLst>
        </pc:picChg>
      </pc:sldChg>
      <pc:sldChg chg="addSp delSp modSp add mod">
        <pc:chgData name="McGrath, Tanya (ASD-S)" userId="36b1ef8f-3cca-4e1b-8171-86a4dd5710cf" providerId="ADAL" clId="{112DF823-686E-4100-9D6E-15142D201C1B}" dt="2023-11-21T21:04:41.549" v="6327" actId="207"/>
        <pc:sldMkLst>
          <pc:docMk/>
          <pc:sldMk cId="3190452800" sldId="382"/>
        </pc:sldMkLst>
        <pc:spChg chg="mod">
          <ac:chgData name="McGrath, Tanya (ASD-S)" userId="36b1ef8f-3cca-4e1b-8171-86a4dd5710cf" providerId="ADAL" clId="{112DF823-686E-4100-9D6E-15142D201C1B}" dt="2023-11-21T18:33:20.326" v="4113" actId="20577"/>
          <ac:spMkLst>
            <pc:docMk/>
            <pc:sldMk cId="3190452800" sldId="382"/>
            <ac:spMk id="2" creationId="{0F861D2E-D090-3B0C-7725-DAB3E9D04790}"/>
          </ac:spMkLst>
        </pc:spChg>
        <pc:spChg chg="mod">
          <ac:chgData name="McGrath, Tanya (ASD-S)" userId="36b1ef8f-3cca-4e1b-8171-86a4dd5710cf" providerId="ADAL" clId="{112DF823-686E-4100-9D6E-15142D201C1B}" dt="2023-11-21T21:04:41.549" v="6327" actId="207"/>
          <ac:spMkLst>
            <pc:docMk/>
            <pc:sldMk cId="3190452800" sldId="382"/>
            <ac:spMk id="3" creationId="{84E97BAD-8E33-242D-A9D6-6E408C7B90B4}"/>
          </ac:spMkLst>
        </pc:spChg>
        <pc:picChg chg="add mod">
          <ac:chgData name="McGrath, Tanya (ASD-S)" userId="36b1ef8f-3cca-4e1b-8171-86a4dd5710cf" providerId="ADAL" clId="{112DF823-686E-4100-9D6E-15142D201C1B}" dt="2023-11-21T18:38:39.959" v="4774" actId="1076"/>
          <ac:picMkLst>
            <pc:docMk/>
            <pc:sldMk cId="3190452800" sldId="382"/>
            <ac:picMk id="4" creationId="{A7D1B474-22CA-03CE-9F3B-75CE9A5466E7}"/>
          </ac:picMkLst>
        </pc:picChg>
        <pc:picChg chg="del mod">
          <ac:chgData name="McGrath, Tanya (ASD-S)" userId="36b1ef8f-3cca-4e1b-8171-86a4dd5710cf" providerId="ADAL" clId="{112DF823-686E-4100-9D6E-15142D201C1B}" dt="2023-11-21T18:33:22.422" v="4115" actId="478"/>
          <ac:picMkLst>
            <pc:docMk/>
            <pc:sldMk cId="3190452800" sldId="382"/>
            <ac:picMk id="8" creationId="{C4BB8E55-40AC-C82C-8F2C-DF34FA9E2C32}"/>
          </ac:picMkLst>
        </pc:picChg>
      </pc:sldChg>
      <pc:sldChg chg="addSp delSp modSp add mod modClrScheme chgLayout">
        <pc:chgData name="McGrath, Tanya (ASD-S)" userId="36b1ef8f-3cca-4e1b-8171-86a4dd5710cf" providerId="ADAL" clId="{112DF823-686E-4100-9D6E-15142D201C1B}" dt="2023-11-21T21:04:33.587" v="6326" actId="207"/>
        <pc:sldMkLst>
          <pc:docMk/>
          <pc:sldMk cId="741187675" sldId="383"/>
        </pc:sldMkLst>
        <pc:spChg chg="mod ord">
          <ac:chgData name="McGrath, Tanya (ASD-S)" userId="36b1ef8f-3cca-4e1b-8171-86a4dd5710cf" providerId="ADAL" clId="{112DF823-686E-4100-9D6E-15142D201C1B}" dt="2023-11-21T21:04:33.587" v="6326" actId="207"/>
          <ac:spMkLst>
            <pc:docMk/>
            <pc:sldMk cId="741187675" sldId="383"/>
            <ac:spMk id="2" creationId="{0F861D2E-D090-3B0C-7725-DAB3E9D04790}"/>
          </ac:spMkLst>
        </pc:spChg>
        <pc:spChg chg="del mod">
          <ac:chgData name="McGrath, Tanya (ASD-S)" userId="36b1ef8f-3cca-4e1b-8171-86a4dd5710cf" providerId="ADAL" clId="{112DF823-686E-4100-9D6E-15142D201C1B}" dt="2023-11-21T21:00:40.169" v="5956" actId="478"/>
          <ac:spMkLst>
            <pc:docMk/>
            <pc:sldMk cId="741187675" sldId="383"/>
            <ac:spMk id="3" creationId="{84E97BAD-8E33-242D-A9D6-6E408C7B90B4}"/>
          </ac:spMkLst>
        </pc:spChg>
        <pc:spChg chg="add del mod ord">
          <ac:chgData name="McGrath, Tanya (ASD-S)" userId="36b1ef8f-3cca-4e1b-8171-86a4dd5710cf" providerId="ADAL" clId="{112DF823-686E-4100-9D6E-15142D201C1B}" dt="2023-11-21T21:00:45.256" v="5957" actId="700"/>
          <ac:spMkLst>
            <pc:docMk/>
            <pc:sldMk cId="741187675" sldId="383"/>
            <ac:spMk id="5" creationId="{4C077D00-E814-2CEB-CB04-9DE67AFCD994}"/>
          </ac:spMkLst>
        </pc:spChg>
        <pc:spChg chg="add mod ord">
          <ac:chgData name="McGrath, Tanya (ASD-S)" userId="36b1ef8f-3cca-4e1b-8171-86a4dd5710cf" providerId="ADAL" clId="{112DF823-686E-4100-9D6E-15142D201C1B}" dt="2023-11-21T21:04:24.614" v="6324" actId="27636"/>
          <ac:spMkLst>
            <pc:docMk/>
            <pc:sldMk cId="741187675" sldId="383"/>
            <ac:spMk id="7" creationId="{3DB886EE-FBDE-2EED-543A-B4F43A183705}"/>
          </ac:spMkLst>
        </pc:spChg>
        <pc:picChg chg="del">
          <ac:chgData name="McGrath, Tanya (ASD-S)" userId="36b1ef8f-3cca-4e1b-8171-86a4dd5710cf" providerId="ADAL" clId="{112DF823-686E-4100-9D6E-15142D201C1B}" dt="2023-11-21T21:00:37.870" v="5955" actId="478"/>
          <ac:picMkLst>
            <pc:docMk/>
            <pc:sldMk cId="741187675" sldId="383"/>
            <ac:picMk id="6" creationId="{C17033FD-A49C-2404-4A9C-D0BC461F0100}"/>
          </ac:picMkLst>
        </pc:picChg>
        <pc:picChg chg="add mod">
          <ac:chgData name="McGrath, Tanya (ASD-S)" userId="36b1ef8f-3cca-4e1b-8171-86a4dd5710cf" providerId="ADAL" clId="{112DF823-686E-4100-9D6E-15142D201C1B}" dt="2023-11-21T21:03:36.987" v="6315" actId="26606"/>
          <ac:picMkLst>
            <pc:docMk/>
            <pc:sldMk cId="741187675" sldId="383"/>
            <ac:picMk id="9" creationId="{6B4911E7-B499-FB65-371A-A755B283621E}"/>
          </ac:picMkLst>
        </pc:picChg>
      </pc:sldChg>
      <pc:sldChg chg="new del">
        <pc:chgData name="McGrath, Tanya (ASD-S)" userId="36b1ef8f-3cca-4e1b-8171-86a4dd5710cf" providerId="ADAL" clId="{112DF823-686E-4100-9D6E-15142D201C1B}" dt="2023-11-21T21:14:18.824" v="6976" actId="680"/>
        <pc:sldMkLst>
          <pc:docMk/>
          <pc:sldMk cId="1694755520" sldId="384"/>
        </pc:sldMkLst>
      </pc:sldChg>
      <pc:sldChg chg="new del">
        <pc:chgData name="McGrath, Tanya (ASD-S)" userId="36b1ef8f-3cca-4e1b-8171-86a4dd5710cf" providerId="ADAL" clId="{112DF823-686E-4100-9D6E-15142D201C1B}" dt="2023-11-21T21:04:55.451" v="6329" actId="47"/>
        <pc:sldMkLst>
          <pc:docMk/>
          <pc:sldMk cId="1908819901" sldId="384"/>
        </pc:sldMkLst>
      </pc:sldChg>
      <pc:sldChg chg="modSp add mod">
        <pc:chgData name="McGrath, Tanya (ASD-S)" userId="36b1ef8f-3cca-4e1b-8171-86a4dd5710cf" providerId="ADAL" clId="{112DF823-686E-4100-9D6E-15142D201C1B}" dt="2023-11-22T13:29:33.312" v="7142" actId="20577"/>
        <pc:sldMkLst>
          <pc:docMk/>
          <pc:sldMk cId="1950698649" sldId="384"/>
        </pc:sldMkLst>
        <pc:spChg chg="mod">
          <ac:chgData name="McGrath, Tanya (ASD-S)" userId="36b1ef8f-3cca-4e1b-8171-86a4dd5710cf" providerId="ADAL" clId="{112DF823-686E-4100-9D6E-15142D201C1B}" dt="2023-11-21T21:15:29.743" v="7083" actId="20577"/>
          <ac:spMkLst>
            <pc:docMk/>
            <pc:sldMk cId="1950698649" sldId="384"/>
            <ac:spMk id="3" creationId="{65DF04E9-C39F-84DC-4E52-CEEE563C23E8}"/>
          </ac:spMkLst>
        </pc:spChg>
        <pc:spChg chg="mod">
          <ac:chgData name="McGrath, Tanya (ASD-S)" userId="36b1ef8f-3cca-4e1b-8171-86a4dd5710cf" providerId="ADAL" clId="{112DF823-686E-4100-9D6E-15142D201C1B}" dt="2023-11-22T13:29:33.312" v="7142" actId="20577"/>
          <ac:spMkLst>
            <pc:docMk/>
            <pc:sldMk cId="1950698649" sldId="384"/>
            <ac:spMk id="4" creationId="{69FF707D-478C-CD8F-AA7A-24EB371ED608}"/>
          </ac:spMkLst>
        </pc:spChg>
      </pc:sldChg>
      <pc:sldChg chg="addSp delSp modSp add del mod modClrScheme chgLayout">
        <pc:chgData name="McGrath, Tanya (ASD-S)" userId="36b1ef8f-3cca-4e1b-8171-86a4dd5710cf" providerId="ADAL" clId="{112DF823-686E-4100-9D6E-15142D201C1B}" dt="2023-11-21T21:13:40.698" v="6973" actId="47"/>
        <pc:sldMkLst>
          <pc:docMk/>
          <pc:sldMk cId="3784495373" sldId="384"/>
        </pc:sldMkLst>
        <pc:spChg chg="mod ord">
          <ac:chgData name="McGrath, Tanya (ASD-S)" userId="36b1ef8f-3cca-4e1b-8171-86a4dd5710cf" providerId="ADAL" clId="{112DF823-686E-4100-9D6E-15142D201C1B}" dt="2023-11-21T21:05:20.959" v="6351" actId="700"/>
          <ac:spMkLst>
            <pc:docMk/>
            <pc:sldMk cId="3784495373" sldId="384"/>
            <ac:spMk id="2" creationId="{0F861D2E-D090-3B0C-7725-DAB3E9D04790}"/>
          </ac:spMkLst>
        </pc:spChg>
        <pc:spChg chg="del">
          <ac:chgData name="McGrath, Tanya (ASD-S)" userId="36b1ef8f-3cca-4e1b-8171-86a4dd5710cf" providerId="ADAL" clId="{112DF823-686E-4100-9D6E-15142D201C1B}" dt="2023-11-21T21:05:17.681" v="6350" actId="478"/>
          <ac:spMkLst>
            <pc:docMk/>
            <pc:sldMk cId="3784495373" sldId="384"/>
            <ac:spMk id="3" creationId="{84E97BAD-8E33-242D-A9D6-6E408C7B90B4}"/>
          </ac:spMkLst>
        </pc:spChg>
        <pc:spChg chg="add del mod ord">
          <ac:chgData name="McGrath, Tanya (ASD-S)" userId="36b1ef8f-3cca-4e1b-8171-86a4dd5710cf" providerId="ADAL" clId="{112DF823-686E-4100-9D6E-15142D201C1B}" dt="2023-11-21T21:05:20.959" v="6351" actId="700"/>
          <ac:spMkLst>
            <pc:docMk/>
            <pc:sldMk cId="3784495373" sldId="384"/>
            <ac:spMk id="5" creationId="{2A615F2F-CC3B-B481-74B0-DED397760BC4}"/>
          </ac:spMkLst>
        </pc:spChg>
        <pc:spChg chg="add mod ord">
          <ac:chgData name="McGrath, Tanya (ASD-S)" userId="36b1ef8f-3cca-4e1b-8171-86a4dd5710cf" providerId="ADAL" clId="{112DF823-686E-4100-9D6E-15142D201C1B}" dt="2023-11-21T21:10:36.817" v="6953" actId="20577"/>
          <ac:spMkLst>
            <pc:docMk/>
            <pc:sldMk cId="3784495373" sldId="384"/>
            <ac:spMk id="7" creationId="{49D8CE58-EC50-1D31-AFA1-04679A219B62}"/>
          </ac:spMkLst>
        </pc:spChg>
        <pc:picChg chg="del">
          <ac:chgData name="McGrath, Tanya (ASD-S)" userId="36b1ef8f-3cca-4e1b-8171-86a4dd5710cf" providerId="ADAL" clId="{112DF823-686E-4100-9D6E-15142D201C1B}" dt="2023-11-21T21:05:13.440" v="6349" actId="478"/>
          <ac:picMkLst>
            <pc:docMk/>
            <pc:sldMk cId="3784495373" sldId="384"/>
            <ac:picMk id="6" creationId="{C17033FD-A49C-2404-4A9C-D0BC461F01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DAEE5-BEBE-44D0-8082-4F8C73FBC9E0}"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3746B2F7-41C4-4BDD-A326-78CA8A582CEA}">
      <dgm:prSet phldrT="[Text]"/>
      <dgm:spPr/>
      <dgm:t>
        <a:bodyPr/>
        <a:lstStyle/>
        <a:p>
          <a:r>
            <a:rPr lang="en-US" dirty="0"/>
            <a:t>1. Registration</a:t>
          </a:r>
        </a:p>
        <a:p>
          <a:r>
            <a:rPr lang="en-US" dirty="0"/>
            <a:t>NOW OPEN!</a:t>
          </a:r>
        </a:p>
      </dgm:t>
    </dgm:pt>
    <dgm:pt modelId="{F9F96C92-02EA-4E7C-8639-4C7A6EB0BB87}" type="parTrans" cxnId="{3FC55406-635E-4A17-963D-31B29DCFE410}">
      <dgm:prSet/>
      <dgm:spPr/>
      <dgm:t>
        <a:bodyPr/>
        <a:lstStyle/>
        <a:p>
          <a:endParaRPr lang="en-US"/>
        </a:p>
      </dgm:t>
    </dgm:pt>
    <dgm:pt modelId="{7339167A-05D5-4280-A294-5FFEBEA71CE1}" type="sibTrans" cxnId="{3FC55406-635E-4A17-963D-31B29DCFE410}">
      <dgm:prSet/>
      <dgm:spPr/>
      <dgm:t>
        <a:bodyPr/>
        <a:lstStyle/>
        <a:p>
          <a:endParaRPr lang="en-US"/>
        </a:p>
      </dgm:t>
    </dgm:pt>
    <dgm:pt modelId="{927908EB-4455-4524-BE32-F00636B06DE9}">
      <dgm:prSet phldrT="[Text]"/>
      <dgm:spPr/>
      <dgm:t>
        <a:bodyPr/>
        <a:lstStyle/>
        <a:p>
          <a:r>
            <a:rPr lang="en-US" dirty="0"/>
            <a:t>2. Kick Off</a:t>
          </a:r>
        </a:p>
        <a:p>
          <a:r>
            <a:rPr lang="en-US" dirty="0"/>
            <a:t>INFORMATION IN THIS PRESENTATION</a:t>
          </a:r>
        </a:p>
      </dgm:t>
    </dgm:pt>
    <dgm:pt modelId="{DFD3C39C-A1E5-48EA-9368-EF068CEC5757}" type="parTrans" cxnId="{E1FE8D02-A752-44CB-9F8A-8AF9EB87BE22}">
      <dgm:prSet/>
      <dgm:spPr/>
      <dgm:t>
        <a:bodyPr/>
        <a:lstStyle/>
        <a:p>
          <a:endParaRPr lang="en-US"/>
        </a:p>
      </dgm:t>
    </dgm:pt>
    <dgm:pt modelId="{6F864DA4-8731-431C-940C-41D0616BF870}" type="sibTrans" cxnId="{E1FE8D02-A752-44CB-9F8A-8AF9EB87BE22}">
      <dgm:prSet/>
      <dgm:spPr/>
      <dgm:t>
        <a:bodyPr/>
        <a:lstStyle/>
        <a:p>
          <a:endParaRPr lang="en-US"/>
        </a:p>
      </dgm:t>
    </dgm:pt>
    <dgm:pt modelId="{00AEF129-E7E1-4C91-B63F-184A8F6CEBE6}">
      <dgm:prSet phldrT="[Text]"/>
      <dgm:spPr>
        <a:solidFill>
          <a:srgbClr val="FFC000"/>
        </a:solidFill>
      </dgm:spPr>
      <dgm:t>
        <a:bodyPr/>
        <a:lstStyle/>
        <a:p>
          <a:r>
            <a:rPr lang="en-US" dirty="0"/>
            <a:t>3. EYE-DA</a:t>
          </a:r>
        </a:p>
        <a:p>
          <a:r>
            <a:rPr lang="en-US" dirty="0"/>
            <a:t>NOW OPEN!</a:t>
          </a:r>
        </a:p>
      </dgm:t>
    </dgm:pt>
    <dgm:pt modelId="{3F74068F-55DE-42B5-AEEA-9B626188A3F3}" type="parTrans" cxnId="{AFAA40F2-7349-4653-92CB-972C7FF18788}">
      <dgm:prSet/>
      <dgm:spPr/>
      <dgm:t>
        <a:bodyPr/>
        <a:lstStyle/>
        <a:p>
          <a:endParaRPr lang="en-US"/>
        </a:p>
      </dgm:t>
    </dgm:pt>
    <dgm:pt modelId="{8487CB46-4A84-460B-B3E5-FEBAFC88C6AB}" type="sibTrans" cxnId="{AFAA40F2-7349-4653-92CB-972C7FF18788}">
      <dgm:prSet/>
      <dgm:spPr/>
      <dgm:t>
        <a:bodyPr/>
        <a:lstStyle/>
        <a:p>
          <a:endParaRPr lang="en-US"/>
        </a:p>
      </dgm:t>
    </dgm:pt>
    <dgm:pt modelId="{93660CF1-0985-43D8-B7F1-37B026E83B00}">
      <dgm:prSet phldrT="[Text]"/>
      <dgm:spPr>
        <a:solidFill>
          <a:srgbClr val="F85281"/>
        </a:solidFill>
      </dgm:spPr>
      <dgm:t>
        <a:bodyPr/>
        <a:lstStyle/>
        <a:p>
          <a:r>
            <a:rPr lang="en-US" dirty="0"/>
            <a:t>4. Welcome to Kindergarten</a:t>
          </a:r>
        </a:p>
        <a:p>
          <a:r>
            <a:rPr lang="en-US" b="1" dirty="0"/>
            <a:t>WED. FEB. 21 @ 3 P.M.</a:t>
          </a:r>
        </a:p>
        <a:p>
          <a:r>
            <a:rPr lang="en-US" dirty="0"/>
            <a:t>IN PERSON FOR STUDENTS &amp; THEIR ADULTS</a:t>
          </a:r>
        </a:p>
      </dgm:t>
    </dgm:pt>
    <dgm:pt modelId="{88FBF3B1-283C-4377-82AD-18474291257B}" type="parTrans" cxnId="{9D6104D4-5F98-4E50-A06C-4D03E93CB610}">
      <dgm:prSet/>
      <dgm:spPr/>
      <dgm:t>
        <a:bodyPr/>
        <a:lstStyle/>
        <a:p>
          <a:endParaRPr lang="en-US"/>
        </a:p>
      </dgm:t>
    </dgm:pt>
    <dgm:pt modelId="{50558035-DAC2-4B92-B998-E2FDD3E56EB0}" type="sibTrans" cxnId="{9D6104D4-5F98-4E50-A06C-4D03E93CB610}">
      <dgm:prSet/>
      <dgm:spPr/>
      <dgm:t>
        <a:bodyPr/>
        <a:lstStyle/>
        <a:p>
          <a:endParaRPr lang="en-US"/>
        </a:p>
      </dgm:t>
    </dgm:pt>
    <dgm:pt modelId="{FA34DAA4-68E4-4432-A016-B4DC54D1CBDE}">
      <dgm:prSet phldrT="[Text]"/>
      <dgm:spPr>
        <a:solidFill>
          <a:schemeClr val="accent6">
            <a:lumMod val="40000"/>
            <a:lumOff val="60000"/>
          </a:schemeClr>
        </a:solidFill>
      </dgm:spPr>
      <dgm:t>
        <a:bodyPr/>
        <a:lstStyle/>
        <a:p>
          <a:r>
            <a:rPr lang="en-US" dirty="0"/>
            <a:t>5. Transition Programs</a:t>
          </a:r>
        </a:p>
        <a:p>
          <a:r>
            <a:rPr lang="en-US" dirty="0"/>
            <a:t>PLEASE CONTACT US IF YOU BELIEVE YOUR CHILD WILL NEED ADDED SUPPORT</a:t>
          </a:r>
        </a:p>
      </dgm:t>
    </dgm:pt>
    <dgm:pt modelId="{01157516-418F-417A-BAF4-3858F1130971}" type="parTrans" cxnId="{3CCC4C16-AD74-4723-85D2-10903E3FB888}">
      <dgm:prSet/>
      <dgm:spPr/>
      <dgm:t>
        <a:bodyPr/>
        <a:lstStyle/>
        <a:p>
          <a:endParaRPr lang="en-US"/>
        </a:p>
      </dgm:t>
    </dgm:pt>
    <dgm:pt modelId="{BD31313C-DEB1-494F-A96C-1F6814E93E98}" type="sibTrans" cxnId="{3CCC4C16-AD74-4723-85D2-10903E3FB888}">
      <dgm:prSet/>
      <dgm:spPr/>
      <dgm:t>
        <a:bodyPr/>
        <a:lstStyle/>
        <a:p>
          <a:endParaRPr lang="en-US"/>
        </a:p>
      </dgm:t>
    </dgm:pt>
    <dgm:pt modelId="{866F2AFD-FFD3-488F-9B26-BA0FAA88CA82}">
      <dgm:prSet/>
      <dgm:spPr>
        <a:solidFill>
          <a:srgbClr val="FF6600"/>
        </a:solidFill>
      </dgm:spPr>
      <dgm:t>
        <a:bodyPr/>
        <a:lstStyle/>
        <a:p>
          <a:r>
            <a:rPr lang="en-US" dirty="0"/>
            <a:t>6. Orientation Day</a:t>
          </a:r>
        </a:p>
        <a:p>
          <a:r>
            <a:rPr lang="en-US" b="1" dirty="0"/>
            <a:t>FRI. MAY 17  - times to follow</a:t>
          </a:r>
        </a:p>
        <a:p>
          <a:r>
            <a:rPr lang="en-US" dirty="0"/>
            <a:t>CURRENT Ks STAY HOME, STUDENTS MEET TEACHERS, THEIR ADULTS MEET PRINCIPAL</a:t>
          </a:r>
        </a:p>
      </dgm:t>
    </dgm:pt>
    <dgm:pt modelId="{3AE0B0D0-ADF3-4C97-A6A2-5EA868212C41}" type="parTrans" cxnId="{8DD01F2B-C5AC-467F-96E0-45923100DC7E}">
      <dgm:prSet/>
      <dgm:spPr/>
      <dgm:t>
        <a:bodyPr/>
        <a:lstStyle/>
        <a:p>
          <a:endParaRPr lang="en-US"/>
        </a:p>
      </dgm:t>
    </dgm:pt>
    <dgm:pt modelId="{7CF9AB7C-08A4-4C4B-8FE6-069A44777134}" type="sibTrans" cxnId="{8DD01F2B-C5AC-467F-96E0-45923100DC7E}">
      <dgm:prSet/>
      <dgm:spPr/>
      <dgm:t>
        <a:bodyPr/>
        <a:lstStyle/>
        <a:p>
          <a:endParaRPr lang="en-US"/>
        </a:p>
      </dgm:t>
    </dgm:pt>
    <dgm:pt modelId="{D438957F-33B9-41D5-8BF2-AE67B904EC26}" type="pres">
      <dgm:prSet presAssocID="{EF5DAEE5-BEBE-44D0-8082-4F8C73FBC9E0}" presName="Name0" presStyleCnt="0">
        <dgm:presLayoutVars>
          <dgm:dir/>
          <dgm:resizeHandles val="exact"/>
        </dgm:presLayoutVars>
      </dgm:prSet>
      <dgm:spPr/>
    </dgm:pt>
    <dgm:pt modelId="{A9E346F4-FCA1-422E-9640-A99E367D6C41}" type="pres">
      <dgm:prSet presAssocID="{EF5DAEE5-BEBE-44D0-8082-4F8C73FBC9E0}" presName="cycle" presStyleCnt="0"/>
      <dgm:spPr/>
    </dgm:pt>
    <dgm:pt modelId="{8E23B365-73CA-45C4-A112-7A69E4BDD599}" type="pres">
      <dgm:prSet presAssocID="{3746B2F7-41C4-4BDD-A326-78CA8A582CEA}" presName="nodeFirstNode" presStyleLbl="node1" presStyleIdx="0" presStyleCnt="6" custScaleX="134293">
        <dgm:presLayoutVars>
          <dgm:bulletEnabled val="1"/>
        </dgm:presLayoutVars>
      </dgm:prSet>
      <dgm:spPr/>
    </dgm:pt>
    <dgm:pt modelId="{4073C4F4-C787-463B-8E2B-51382E556787}" type="pres">
      <dgm:prSet presAssocID="{7339167A-05D5-4280-A294-5FFEBEA71CE1}" presName="sibTransFirstNode" presStyleLbl="bgShp" presStyleIdx="0" presStyleCnt="1"/>
      <dgm:spPr/>
    </dgm:pt>
    <dgm:pt modelId="{CF1B952F-00A5-4E05-A7E5-D8B157B83735}" type="pres">
      <dgm:prSet presAssocID="{927908EB-4455-4524-BE32-F00636B06DE9}" presName="nodeFollowingNodes" presStyleLbl="node1" presStyleIdx="1" presStyleCnt="6" custScaleX="141551">
        <dgm:presLayoutVars>
          <dgm:bulletEnabled val="1"/>
        </dgm:presLayoutVars>
      </dgm:prSet>
      <dgm:spPr/>
    </dgm:pt>
    <dgm:pt modelId="{429FE7A3-603B-4B1F-8E49-9697E1533B9D}" type="pres">
      <dgm:prSet presAssocID="{00AEF129-E7E1-4C91-B63F-184A8F6CEBE6}" presName="nodeFollowingNodes" presStyleLbl="node1" presStyleIdx="2" presStyleCnt="6" custScaleX="146766">
        <dgm:presLayoutVars>
          <dgm:bulletEnabled val="1"/>
        </dgm:presLayoutVars>
      </dgm:prSet>
      <dgm:spPr/>
    </dgm:pt>
    <dgm:pt modelId="{9BA2C087-4239-4884-8355-22BD5226FFDA}" type="pres">
      <dgm:prSet presAssocID="{93660CF1-0985-43D8-B7F1-37B026E83B00}" presName="nodeFollowingNodes" presStyleLbl="node1" presStyleIdx="3" presStyleCnt="6" custScaleX="141788">
        <dgm:presLayoutVars>
          <dgm:bulletEnabled val="1"/>
        </dgm:presLayoutVars>
      </dgm:prSet>
      <dgm:spPr/>
    </dgm:pt>
    <dgm:pt modelId="{BB0499AF-DE23-417D-A42A-E11D7514EF3F}" type="pres">
      <dgm:prSet presAssocID="{FA34DAA4-68E4-4432-A016-B4DC54D1CBDE}" presName="nodeFollowingNodes" presStyleLbl="node1" presStyleIdx="4" presStyleCnt="6" custScaleX="140739">
        <dgm:presLayoutVars>
          <dgm:bulletEnabled val="1"/>
        </dgm:presLayoutVars>
      </dgm:prSet>
      <dgm:spPr/>
    </dgm:pt>
    <dgm:pt modelId="{722536A7-4382-4F74-924D-842D70B76385}" type="pres">
      <dgm:prSet presAssocID="{866F2AFD-FFD3-488F-9B26-BA0FAA88CA82}" presName="nodeFollowingNodes" presStyleLbl="node1" presStyleIdx="5" presStyleCnt="6" custScaleX="143347">
        <dgm:presLayoutVars>
          <dgm:bulletEnabled val="1"/>
        </dgm:presLayoutVars>
      </dgm:prSet>
      <dgm:spPr/>
    </dgm:pt>
  </dgm:ptLst>
  <dgm:cxnLst>
    <dgm:cxn modelId="{E1FE8D02-A752-44CB-9F8A-8AF9EB87BE22}" srcId="{EF5DAEE5-BEBE-44D0-8082-4F8C73FBC9E0}" destId="{927908EB-4455-4524-BE32-F00636B06DE9}" srcOrd="1" destOrd="0" parTransId="{DFD3C39C-A1E5-48EA-9368-EF068CEC5757}" sibTransId="{6F864DA4-8731-431C-940C-41D0616BF870}"/>
    <dgm:cxn modelId="{3FC55406-635E-4A17-963D-31B29DCFE410}" srcId="{EF5DAEE5-BEBE-44D0-8082-4F8C73FBC9E0}" destId="{3746B2F7-41C4-4BDD-A326-78CA8A582CEA}" srcOrd="0" destOrd="0" parTransId="{F9F96C92-02EA-4E7C-8639-4C7A6EB0BB87}" sibTransId="{7339167A-05D5-4280-A294-5FFEBEA71CE1}"/>
    <dgm:cxn modelId="{3CCC4C16-AD74-4723-85D2-10903E3FB888}" srcId="{EF5DAEE5-BEBE-44D0-8082-4F8C73FBC9E0}" destId="{FA34DAA4-68E4-4432-A016-B4DC54D1CBDE}" srcOrd="4" destOrd="0" parTransId="{01157516-418F-417A-BAF4-3858F1130971}" sibTransId="{BD31313C-DEB1-494F-A96C-1F6814E93E98}"/>
    <dgm:cxn modelId="{599EF727-C372-476C-959E-5F0792D162B8}" type="presOf" srcId="{00AEF129-E7E1-4C91-B63F-184A8F6CEBE6}" destId="{429FE7A3-603B-4B1F-8E49-9697E1533B9D}" srcOrd="0" destOrd="0" presId="urn:microsoft.com/office/officeart/2005/8/layout/cycle3"/>
    <dgm:cxn modelId="{8DD01F2B-C5AC-467F-96E0-45923100DC7E}" srcId="{EF5DAEE5-BEBE-44D0-8082-4F8C73FBC9E0}" destId="{866F2AFD-FFD3-488F-9B26-BA0FAA88CA82}" srcOrd="5" destOrd="0" parTransId="{3AE0B0D0-ADF3-4C97-A6A2-5EA868212C41}" sibTransId="{7CF9AB7C-08A4-4C4B-8FE6-069A44777134}"/>
    <dgm:cxn modelId="{FC0C4237-EBFC-43A1-8C3A-2001DDD05620}" type="presOf" srcId="{927908EB-4455-4524-BE32-F00636B06DE9}" destId="{CF1B952F-00A5-4E05-A7E5-D8B157B83735}" srcOrd="0" destOrd="0" presId="urn:microsoft.com/office/officeart/2005/8/layout/cycle3"/>
    <dgm:cxn modelId="{84921265-7CD2-4BF5-918E-C2028500C8F7}" type="presOf" srcId="{866F2AFD-FFD3-488F-9B26-BA0FAA88CA82}" destId="{722536A7-4382-4F74-924D-842D70B76385}" srcOrd="0" destOrd="0" presId="urn:microsoft.com/office/officeart/2005/8/layout/cycle3"/>
    <dgm:cxn modelId="{02513177-D8FF-471D-921C-CECBC12FCFF8}" type="presOf" srcId="{7339167A-05D5-4280-A294-5FFEBEA71CE1}" destId="{4073C4F4-C787-463B-8E2B-51382E556787}" srcOrd="0" destOrd="0" presId="urn:microsoft.com/office/officeart/2005/8/layout/cycle3"/>
    <dgm:cxn modelId="{95B08791-2C1C-4D1A-8936-C83DED970984}" type="presOf" srcId="{3746B2F7-41C4-4BDD-A326-78CA8A582CEA}" destId="{8E23B365-73CA-45C4-A112-7A69E4BDD599}" srcOrd="0" destOrd="0" presId="urn:microsoft.com/office/officeart/2005/8/layout/cycle3"/>
    <dgm:cxn modelId="{58E90FA9-7033-455C-964E-920757C72597}" type="presOf" srcId="{EF5DAEE5-BEBE-44D0-8082-4F8C73FBC9E0}" destId="{D438957F-33B9-41D5-8BF2-AE67B904EC26}" srcOrd="0" destOrd="0" presId="urn:microsoft.com/office/officeart/2005/8/layout/cycle3"/>
    <dgm:cxn modelId="{EE541DCD-6802-413F-B449-FE4E5686F08A}" type="presOf" srcId="{FA34DAA4-68E4-4432-A016-B4DC54D1CBDE}" destId="{BB0499AF-DE23-417D-A42A-E11D7514EF3F}" srcOrd="0" destOrd="0" presId="urn:microsoft.com/office/officeart/2005/8/layout/cycle3"/>
    <dgm:cxn modelId="{9D6104D4-5F98-4E50-A06C-4D03E93CB610}" srcId="{EF5DAEE5-BEBE-44D0-8082-4F8C73FBC9E0}" destId="{93660CF1-0985-43D8-B7F1-37B026E83B00}" srcOrd="3" destOrd="0" parTransId="{88FBF3B1-283C-4377-82AD-18474291257B}" sibTransId="{50558035-DAC2-4B92-B998-E2FDD3E56EB0}"/>
    <dgm:cxn modelId="{AFAA40F2-7349-4653-92CB-972C7FF18788}" srcId="{EF5DAEE5-BEBE-44D0-8082-4F8C73FBC9E0}" destId="{00AEF129-E7E1-4C91-B63F-184A8F6CEBE6}" srcOrd="2" destOrd="0" parTransId="{3F74068F-55DE-42B5-AEEA-9B626188A3F3}" sibTransId="{8487CB46-4A84-460B-B3E5-FEBAFC88C6AB}"/>
    <dgm:cxn modelId="{FBE3BAF6-2509-4D03-B6F0-15CA1D1C2742}" type="presOf" srcId="{93660CF1-0985-43D8-B7F1-37B026E83B00}" destId="{9BA2C087-4239-4884-8355-22BD5226FFDA}" srcOrd="0" destOrd="0" presId="urn:microsoft.com/office/officeart/2005/8/layout/cycle3"/>
    <dgm:cxn modelId="{CBF98794-CBFB-4F85-8BB7-A7A31D6220B8}" type="presParOf" srcId="{D438957F-33B9-41D5-8BF2-AE67B904EC26}" destId="{A9E346F4-FCA1-422E-9640-A99E367D6C41}" srcOrd="0" destOrd="0" presId="urn:microsoft.com/office/officeart/2005/8/layout/cycle3"/>
    <dgm:cxn modelId="{AB6BD58F-0604-47F3-B0D3-1972C801811F}" type="presParOf" srcId="{A9E346F4-FCA1-422E-9640-A99E367D6C41}" destId="{8E23B365-73CA-45C4-A112-7A69E4BDD599}" srcOrd="0" destOrd="0" presId="urn:microsoft.com/office/officeart/2005/8/layout/cycle3"/>
    <dgm:cxn modelId="{59517D57-25B1-4374-86B6-EAA978AA3994}" type="presParOf" srcId="{A9E346F4-FCA1-422E-9640-A99E367D6C41}" destId="{4073C4F4-C787-463B-8E2B-51382E556787}" srcOrd="1" destOrd="0" presId="urn:microsoft.com/office/officeart/2005/8/layout/cycle3"/>
    <dgm:cxn modelId="{90BC8D10-A3D5-4BF9-85C8-0BD907A36BF7}" type="presParOf" srcId="{A9E346F4-FCA1-422E-9640-A99E367D6C41}" destId="{CF1B952F-00A5-4E05-A7E5-D8B157B83735}" srcOrd="2" destOrd="0" presId="urn:microsoft.com/office/officeart/2005/8/layout/cycle3"/>
    <dgm:cxn modelId="{1883509A-ED9B-49A4-A509-06433B40D4C0}" type="presParOf" srcId="{A9E346F4-FCA1-422E-9640-A99E367D6C41}" destId="{429FE7A3-603B-4B1F-8E49-9697E1533B9D}" srcOrd="3" destOrd="0" presId="urn:microsoft.com/office/officeart/2005/8/layout/cycle3"/>
    <dgm:cxn modelId="{39B4E3F6-1809-41EE-A73E-5EC4E49C49A0}" type="presParOf" srcId="{A9E346F4-FCA1-422E-9640-A99E367D6C41}" destId="{9BA2C087-4239-4884-8355-22BD5226FFDA}" srcOrd="4" destOrd="0" presId="urn:microsoft.com/office/officeart/2005/8/layout/cycle3"/>
    <dgm:cxn modelId="{E6E4A0E1-9EB0-4C0C-AFFF-F9B5DC4DAEC7}" type="presParOf" srcId="{A9E346F4-FCA1-422E-9640-A99E367D6C41}" destId="{BB0499AF-DE23-417D-A42A-E11D7514EF3F}" srcOrd="5" destOrd="0" presId="urn:microsoft.com/office/officeart/2005/8/layout/cycle3"/>
    <dgm:cxn modelId="{2F7362B3-8B94-4B71-A3A6-E6E9FF0EE4EB}" type="presParOf" srcId="{A9E346F4-FCA1-422E-9640-A99E367D6C41}" destId="{722536A7-4382-4F74-924D-842D70B76385}"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3C4F4-C787-463B-8E2B-51382E556787}">
      <dsp:nvSpPr>
        <dsp:cNvPr id="0" name=""/>
        <dsp:cNvSpPr/>
      </dsp:nvSpPr>
      <dsp:spPr>
        <a:xfrm>
          <a:off x="1763203" y="-217444"/>
          <a:ext cx="5581069" cy="5581069"/>
        </a:xfrm>
        <a:prstGeom prst="circularArrow">
          <a:avLst>
            <a:gd name="adj1" fmla="val 5274"/>
            <a:gd name="adj2" fmla="val 312630"/>
            <a:gd name="adj3" fmla="val 13579199"/>
            <a:gd name="adj4" fmla="val 17518109"/>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23B365-73CA-45C4-A112-7A69E4BDD599}">
      <dsp:nvSpPr>
        <dsp:cNvPr id="0" name=""/>
        <dsp:cNvSpPr/>
      </dsp:nvSpPr>
      <dsp:spPr>
        <a:xfrm>
          <a:off x="3119202" y="3084"/>
          <a:ext cx="2869072" cy="106821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1. Registration</a:t>
          </a:r>
        </a:p>
        <a:p>
          <a:pPr marL="0" lvl="0" indent="0" algn="ctr" defTabSz="488950">
            <a:lnSpc>
              <a:spcPct val="90000"/>
            </a:lnSpc>
            <a:spcBef>
              <a:spcPct val="0"/>
            </a:spcBef>
            <a:spcAft>
              <a:spcPct val="35000"/>
            </a:spcAft>
            <a:buNone/>
          </a:pPr>
          <a:r>
            <a:rPr lang="en-US" sz="1100" kern="1200" dirty="0"/>
            <a:t>NOW OPEN!</a:t>
          </a:r>
        </a:p>
      </dsp:txBody>
      <dsp:txXfrm>
        <a:off x="3171348" y="55230"/>
        <a:ext cx="2764780" cy="963921"/>
      </dsp:txXfrm>
    </dsp:sp>
    <dsp:sp modelId="{CF1B952F-00A5-4E05-A7E5-D8B157B83735}">
      <dsp:nvSpPr>
        <dsp:cNvPr id="0" name=""/>
        <dsp:cNvSpPr/>
      </dsp:nvSpPr>
      <dsp:spPr>
        <a:xfrm>
          <a:off x="5002461" y="1135147"/>
          <a:ext cx="3024134" cy="1068213"/>
        </a:xfrm>
        <a:prstGeom prst="roundRect">
          <a:avLst/>
        </a:prstGeom>
        <a:solidFill>
          <a:schemeClr val="accent2">
            <a:hueOff val="-2880000"/>
            <a:satOff val="-10001"/>
            <a:lumOff val="12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2. Kick Off</a:t>
          </a:r>
        </a:p>
        <a:p>
          <a:pPr marL="0" lvl="0" indent="0" algn="ctr" defTabSz="488950">
            <a:lnSpc>
              <a:spcPct val="90000"/>
            </a:lnSpc>
            <a:spcBef>
              <a:spcPct val="0"/>
            </a:spcBef>
            <a:spcAft>
              <a:spcPct val="35000"/>
            </a:spcAft>
            <a:buNone/>
          </a:pPr>
          <a:r>
            <a:rPr lang="en-US" sz="1100" kern="1200" dirty="0"/>
            <a:t>INFORMATION IN THIS PRESENTATION</a:t>
          </a:r>
        </a:p>
      </dsp:txBody>
      <dsp:txXfrm>
        <a:off x="5054607" y="1187293"/>
        <a:ext cx="2919842" cy="963921"/>
      </dsp:txXfrm>
    </dsp:sp>
    <dsp:sp modelId="{429FE7A3-603B-4B1F-8E49-9697E1533B9D}">
      <dsp:nvSpPr>
        <dsp:cNvPr id="0" name=""/>
        <dsp:cNvSpPr/>
      </dsp:nvSpPr>
      <dsp:spPr>
        <a:xfrm>
          <a:off x="4946754" y="3399272"/>
          <a:ext cx="3135549" cy="1068213"/>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3. EYE-DA</a:t>
          </a:r>
        </a:p>
        <a:p>
          <a:pPr marL="0" lvl="0" indent="0" algn="ctr" defTabSz="488950">
            <a:lnSpc>
              <a:spcPct val="90000"/>
            </a:lnSpc>
            <a:spcBef>
              <a:spcPct val="0"/>
            </a:spcBef>
            <a:spcAft>
              <a:spcPct val="35000"/>
            </a:spcAft>
            <a:buNone/>
          </a:pPr>
          <a:r>
            <a:rPr lang="en-US" sz="1100" kern="1200" dirty="0"/>
            <a:t>NOW OPEN!</a:t>
          </a:r>
        </a:p>
      </dsp:txBody>
      <dsp:txXfrm>
        <a:off x="4998900" y="3451418"/>
        <a:ext cx="3031257" cy="963921"/>
      </dsp:txXfrm>
    </dsp:sp>
    <dsp:sp modelId="{9BA2C087-4239-4884-8355-22BD5226FFDA}">
      <dsp:nvSpPr>
        <dsp:cNvPr id="0" name=""/>
        <dsp:cNvSpPr/>
      </dsp:nvSpPr>
      <dsp:spPr>
        <a:xfrm>
          <a:off x="3039139" y="4531335"/>
          <a:ext cx="3029198" cy="1068213"/>
        </a:xfrm>
        <a:prstGeom prst="roundRect">
          <a:avLst/>
        </a:prstGeom>
        <a:solidFill>
          <a:srgbClr val="F852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 Welcome to Kindergarten</a:t>
          </a:r>
        </a:p>
        <a:p>
          <a:pPr marL="0" lvl="0" indent="0" algn="ctr" defTabSz="488950">
            <a:lnSpc>
              <a:spcPct val="90000"/>
            </a:lnSpc>
            <a:spcBef>
              <a:spcPct val="0"/>
            </a:spcBef>
            <a:spcAft>
              <a:spcPct val="35000"/>
            </a:spcAft>
            <a:buNone/>
          </a:pPr>
          <a:r>
            <a:rPr lang="en-US" sz="1100" b="1" kern="1200" dirty="0"/>
            <a:t>WED. FEB. 21 @ 3 P.M.</a:t>
          </a:r>
        </a:p>
        <a:p>
          <a:pPr marL="0" lvl="0" indent="0" algn="ctr" defTabSz="488950">
            <a:lnSpc>
              <a:spcPct val="90000"/>
            </a:lnSpc>
            <a:spcBef>
              <a:spcPct val="0"/>
            </a:spcBef>
            <a:spcAft>
              <a:spcPct val="35000"/>
            </a:spcAft>
            <a:buNone/>
          </a:pPr>
          <a:r>
            <a:rPr lang="en-US" sz="1100" kern="1200" dirty="0"/>
            <a:t>IN PERSON FOR STUDENTS &amp; THEIR ADULTS</a:t>
          </a:r>
        </a:p>
      </dsp:txBody>
      <dsp:txXfrm>
        <a:off x="3091285" y="4583481"/>
        <a:ext cx="2924906" cy="963921"/>
      </dsp:txXfrm>
    </dsp:sp>
    <dsp:sp modelId="{BB0499AF-DE23-417D-A42A-E11D7514EF3F}">
      <dsp:nvSpPr>
        <dsp:cNvPr id="0" name=""/>
        <dsp:cNvSpPr/>
      </dsp:nvSpPr>
      <dsp:spPr>
        <a:xfrm>
          <a:off x="1089555" y="3399272"/>
          <a:ext cx="3006787" cy="1068213"/>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5. Transition Programs</a:t>
          </a:r>
        </a:p>
        <a:p>
          <a:pPr marL="0" lvl="0" indent="0" algn="ctr" defTabSz="488950">
            <a:lnSpc>
              <a:spcPct val="90000"/>
            </a:lnSpc>
            <a:spcBef>
              <a:spcPct val="0"/>
            </a:spcBef>
            <a:spcAft>
              <a:spcPct val="35000"/>
            </a:spcAft>
            <a:buNone/>
          </a:pPr>
          <a:r>
            <a:rPr lang="en-US" sz="1100" kern="1200" dirty="0"/>
            <a:t>PLEASE CONTACT US IF YOU BELIEVE YOUR CHILD WILL NEED ADDED SUPPORT</a:t>
          </a:r>
        </a:p>
      </dsp:txBody>
      <dsp:txXfrm>
        <a:off x="1141701" y="3451418"/>
        <a:ext cx="2902495" cy="963921"/>
      </dsp:txXfrm>
    </dsp:sp>
    <dsp:sp modelId="{722536A7-4382-4F74-924D-842D70B76385}">
      <dsp:nvSpPr>
        <dsp:cNvPr id="0" name=""/>
        <dsp:cNvSpPr/>
      </dsp:nvSpPr>
      <dsp:spPr>
        <a:xfrm>
          <a:off x="1061695" y="1135147"/>
          <a:ext cx="3062505" cy="1068213"/>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6. Orientation Day</a:t>
          </a:r>
        </a:p>
        <a:p>
          <a:pPr marL="0" lvl="0" indent="0" algn="ctr" defTabSz="488950">
            <a:lnSpc>
              <a:spcPct val="90000"/>
            </a:lnSpc>
            <a:spcBef>
              <a:spcPct val="0"/>
            </a:spcBef>
            <a:spcAft>
              <a:spcPct val="35000"/>
            </a:spcAft>
            <a:buNone/>
          </a:pPr>
          <a:r>
            <a:rPr lang="en-US" sz="1100" b="1" kern="1200" dirty="0"/>
            <a:t>FRI. MAY 17  - times to follow</a:t>
          </a:r>
        </a:p>
        <a:p>
          <a:pPr marL="0" lvl="0" indent="0" algn="ctr" defTabSz="488950">
            <a:lnSpc>
              <a:spcPct val="90000"/>
            </a:lnSpc>
            <a:spcBef>
              <a:spcPct val="0"/>
            </a:spcBef>
            <a:spcAft>
              <a:spcPct val="35000"/>
            </a:spcAft>
            <a:buNone/>
          </a:pPr>
          <a:r>
            <a:rPr lang="en-US" sz="1100" kern="1200" dirty="0"/>
            <a:t>CURRENT Ks STAY HOME, STUDENTS MEET TEACHERS, THEIR ADULTS MEET PRINCIPAL</a:t>
          </a:r>
        </a:p>
      </dsp:txBody>
      <dsp:txXfrm>
        <a:off x="1113841" y="1187293"/>
        <a:ext cx="2958213" cy="96392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lnSpc>
                <a:spcPct val="100000"/>
              </a:lnSpc>
              <a:spcBef>
                <a:spcPct val="0"/>
              </a:spcBef>
              <a:defRPr sz="1200" b="0">
                <a:latin typeface="Arial" charset="0"/>
              </a:defRPr>
            </a:lvl1pPr>
          </a:lstStyle>
          <a:p>
            <a:pPr>
              <a:defRPr/>
            </a:pPr>
            <a:fld id="{41B2F5FE-7A1A-4865-8E05-AD045426678B}" type="slidenum">
              <a:rPr lang="en-US"/>
              <a:pPr>
                <a:defRPr/>
              </a:pPr>
              <a:t>‹#›</a:t>
            </a:fld>
            <a:endParaRPr lang="en-US"/>
          </a:p>
        </p:txBody>
      </p:sp>
    </p:spTree>
    <p:extLst>
      <p:ext uri="{BB962C8B-B14F-4D97-AF65-F5344CB8AC3E}">
        <p14:creationId xmlns:p14="http://schemas.microsoft.com/office/powerpoint/2010/main" val="4100152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a:t>
            </a:fld>
            <a:endParaRPr lang="en-US"/>
          </a:p>
        </p:txBody>
      </p:sp>
    </p:spTree>
    <p:extLst>
      <p:ext uri="{BB962C8B-B14F-4D97-AF65-F5344CB8AC3E}">
        <p14:creationId xmlns:p14="http://schemas.microsoft.com/office/powerpoint/2010/main" val="79082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a:t>
            </a:r>
            <a:r>
              <a:rPr lang="en-US" baseline="0" dirty="0"/>
              <a:t> following four slides may be delivered by Talk With Me staff. If they are not available you may wish to </a:t>
            </a:r>
            <a:r>
              <a:rPr lang="en-US" baseline="0" dirty="0" err="1"/>
              <a:t>paraphase</a:t>
            </a:r>
            <a:r>
              <a:rPr lang="en-US" baseline="0" dirty="0"/>
              <a:t> or read the slides. </a:t>
            </a:r>
            <a:r>
              <a:rPr lang="en-US" sz="1200" baseline="0" dirty="0">
                <a:solidFill>
                  <a:schemeClr val="tx2"/>
                </a:solidFill>
                <a:latin typeface="Myriad Pro" pitchFamily="34" charset="0"/>
              </a:rPr>
              <a:t>Encourage parents to contact Talk With ME</a:t>
            </a:r>
            <a:r>
              <a:rPr lang="en-US" sz="1200" dirty="0">
                <a:solidFill>
                  <a:schemeClr val="tx2"/>
                </a:solidFill>
                <a:latin typeface="Myriad Pro" pitchFamily="34" charset="0"/>
              </a:rPr>
              <a:t> if they have concerns or are</a:t>
            </a:r>
            <a:r>
              <a:rPr lang="en-US" sz="1200" baseline="0" dirty="0">
                <a:solidFill>
                  <a:schemeClr val="tx2"/>
                </a:solidFill>
                <a:latin typeface="Myriad Pro" pitchFamily="34" charset="0"/>
              </a:rPr>
              <a:t> unsure if you child is developing these skills appropriately. Emphasize that early detection of difficulties is important.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solidFill>
                  <a:schemeClr val="tx2"/>
                </a:solidFill>
                <a:latin typeface="Myriad Pro" pitchFamily="34" charset="0"/>
              </a:rPr>
              <a:t>Handouts for Talk With Me are in the registration package – you can show it at this time.</a:t>
            </a:r>
            <a:endParaRPr lang="en-US" sz="1200" dirty="0">
              <a:solidFill>
                <a:schemeClr val="tx2"/>
              </a:solidFill>
              <a:latin typeface="Myriad Pro" pitchFamily="34" charset="0"/>
            </a:endParaRP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18</a:t>
            </a:fld>
            <a:endParaRPr lang="en-US"/>
          </a:p>
        </p:txBody>
      </p:sp>
    </p:spTree>
    <p:extLst>
      <p:ext uri="{BB962C8B-B14F-4D97-AF65-F5344CB8AC3E}">
        <p14:creationId xmlns:p14="http://schemas.microsoft.com/office/powerpoint/2010/main" val="33470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solidFill>
                  <a:schemeClr val="tx2"/>
                </a:solidFill>
                <a:latin typeface="Myriad Pro" pitchFamily="34" charset="0"/>
              </a:rPr>
              <a:t>Talking points: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latin typeface="Myriad Pro" pitchFamily="34" charset="0"/>
              </a:rPr>
              <a:t>Encourage</a:t>
            </a:r>
            <a:r>
              <a:rPr lang="en-US" sz="1200" baseline="0" dirty="0">
                <a:solidFill>
                  <a:schemeClr val="tx2"/>
                </a:solidFill>
                <a:latin typeface="Myriad Pro" pitchFamily="34" charset="0"/>
              </a:rPr>
              <a:t> y</a:t>
            </a:r>
            <a:r>
              <a:rPr lang="en-US" sz="1200" dirty="0">
                <a:solidFill>
                  <a:schemeClr val="tx2"/>
                </a:solidFill>
                <a:latin typeface="Myriad Pro" pitchFamily="34" charset="0"/>
              </a:rPr>
              <a:t>our child to use proper grammar and speech sounds when he/she speaks.  Re-phrase and repeat if he/she is not.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solidFill>
                  <a:schemeClr val="tx2"/>
                </a:solidFill>
                <a:latin typeface="Myriad Pro" pitchFamily="34" charset="0"/>
              </a:rPr>
              <a:t>Talk about the book you read (the people, animals and events in the story).  Introduce new words and concepts to your child when you read.  Talk about the meaning of words.   Show the video (next slide) which illustrates the</a:t>
            </a:r>
            <a:r>
              <a:rPr lang="en-US" sz="1200" baseline="0" dirty="0">
                <a:solidFill>
                  <a:schemeClr val="tx2"/>
                </a:solidFill>
                <a:latin typeface="Myriad Pro" pitchFamily="34" charset="0"/>
              </a:rPr>
              <a:t> interaction between reader/child when reading. </a:t>
            </a:r>
            <a:endParaRPr lang="en-US" sz="1200" dirty="0">
              <a:solidFill>
                <a:schemeClr val="tx2"/>
              </a:solidFill>
              <a:latin typeface="Myriad Pro"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solidFill>
                <a:schemeClr val="tx2"/>
              </a:solidFill>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36868" name="Slide Number Placeholder 3"/>
          <p:cNvSpPr>
            <a:spLocks noGrp="1"/>
          </p:cNvSpPr>
          <p:nvPr>
            <p:ph type="sldNum" sz="quarter" idx="5"/>
          </p:nvPr>
        </p:nvSpPr>
        <p:spPr>
          <a:noFill/>
        </p:spPr>
        <p:txBody>
          <a:bodyPr/>
          <a:lstStyle/>
          <a:p>
            <a:fld id="{78A94653-0882-49EA-B0A6-A7C24768E34B}" type="slidenum">
              <a:rPr lang="en-US" smtClean="0"/>
              <a:pPr/>
              <a:t>19</a:t>
            </a:fld>
            <a:endParaRPr lang="en-US"/>
          </a:p>
        </p:txBody>
      </p:sp>
    </p:spTree>
    <p:extLst>
      <p:ext uri="{BB962C8B-B14F-4D97-AF65-F5344CB8AC3E}">
        <p14:creationId xmlns:p14="http://schemas.microsoft.com/office/powerpoint/2010/main" val="1510732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video plays you</a:t>
            </a:r>
            <a:r>
              <a:rPr lang="en-US" baseline="0" dirty="0"/>
              <a:t> can point out how the reader encourages the child to participate in the story telling, to complete rhymes and draws attention to letters in the book.</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20</a:t>
            </a:fld>
            <a:endParaRPr lang="en-US"/>
          </a:p>
        </p:txBody>
      </p:sp>
    </p:spTree>
    <p:extLst>
      <p:ext uri="{BB962C8B-B14F-4D97-AF65-F5344CB8AC3E}">
        <p14:creationId xmlns:p14="http://schemas.microsoft.com/office/powerpoint/2010/main" val="966947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yriad Pro" pitchFamily="34" charset="0"/>
              </a:rPr>
              <a:t>Model reading and writing for your child as often as possible.  It can be as simple as reading a message on a sign or making a grocery list together.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latin typeface="Myriad Pro" pitchFamily="34" charset="0"/>
              </a:rPr>
              <a:t>Help your child create stories that have a beginning, middle and end that are connected and make logical sense.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latin typeface="Myriad Pro" pitchFamily="34" charset="0"/>
              </a:rPr>
              <a:t>3 step direction</a:t>
            </a:r>
            <a:r>
              <a:rPr lang="en-US" sz="1200" b="0" baseline="0" dirty="0">
                <a:latin typeface="Myriad Pro" pitchFamily="34" charset="0"/>
              </a:rPr>
              <a:t> example: get your jammies on, brush your teeth, and pick out a story.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latin typeface="Myriad Pro"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21</a:t>
            </a:fld>
            <a:endParaRPr lang="en-US"/>
          </a:p>
        </p:txBody>
      </p:sp>
    </p:spTree>
    <p:extLst>
      <p:ext uri="{BB962C8B-B14F-4D97-AF65-F5344CB8AC3E}">
        <p14:creationId xmlns:p14="http://schemas.microsoft.com/office/powerpoint/2010/main" val="3212094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principal: If TWM staff are not available to deliver this portion of the presentation, and</a:t>
            </a:r>
            <a:r>
              <a:rPr lang="en-US" baseline="0" dirty="0"/>
              <a:t> you are not comfortable to discuss this slide, you may wish to delete the slide or simply mention that this chart represents the development of speech sounds in the early years.</a:t>
            </a:r>
          </a:p>
          <a:p>
            <a:endParaRPr lang="en-US" baseline="0" dirty="0"/>
          </a:p>
          <a:p>
            <a:r>
              <a:rPr lang="en-US" baseline="0" dirty="0"/>
              <a:t>Again, mention that parents should contact TWM if they have questions about </a:t>
            </a:r>
            <a:r>
              <a:rPr lang="en-US" baseline="0"/>
              <a:t>their child’</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22</a:t>
            </a:fld>
            <a:endParaRPr lang="en-US"/>
          </a:p>
        </p:txBody>
      </p:sp>
    </p:spTree>
    <p:extLst>
      <p:ext uri="{BB962C8B-B14F-4D97-AF65-F5344CB8AC3E}">
        <p14:creationId xmlns:p14="http://schemas.microsoft.com/office/powerpoint/2010/main" val="1398534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 of activities</a:t>
            </a: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23</a:t>
            </a:fld>
            <a:endParaRPr lang="en-US"/>
          </a:p>
        </p:txBody>
      </p:sp>
    </p:spTree>
    <p:extLst>
      <p:ext uri="{BB962C8B-B14F-4D97-AF65-F5344CB8AC3E}">
        <p14:creationId xmlns:p14="http://schemas.microsoft.com/office/powerpoint/2010/main" val="317478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 of activities to support gross</a:t>
            </a:r>
            <a:r>
              <a:rPr lang="en-US" baseline="0" dirty="0"/>
              <a:t> motor development.</a:t>
            </a:r>
            <a:endParaRPr lang="en-US" dirty="0"/>
          </a:p>
          <a:p>
            <a:endParaRPr lang="en-US" dirty="0"/>
          </a:p>
          <a:p>
            <a:r>
              <a:rPr lang="en-US" dirty="0"/>
              <a:t>Next we are going to look at</a:t>
            </a:r>
            <a:r>
              <a:rPr lang="en-US" baseline="0" dirty="0"/>
              <a:t> the EYE-DA, which stands for:  Early Years Evaluation – Direct Assessment. The EYE-DA is designed to give both parents and school information about their child’s skills in all of the domains we just looked at.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24</a:t>
            </a:fld>
            <a:endParaRPr lang="en-US"/>
          </a:p>
        </p:txBody>
      </p:sp>
    </p:spTree>
    <p:extLst>
      <p:ext uri="{BB962C8B-B14F-4D97-AF65-F5344CB8AC3E}">
        <p14:creationId xmlns:p14="http://schemas.microsoft.com/office/powerpoint/2010/main" val="2539264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Next we are going to look at</a:t>
            </a:r>
            <a:r>
              <a:rPr lang="en-US" baseline="0" dirty="0"/>
              <a:t> the EYE-DA, which stands for:  Early Years Evaluation – Direct Assessment. The EYE-DA is designed to give both parents and school information about their child’s skills in all of the domains we just looked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25</a:t>
            </a:fld>
            <a:endParaRPr lang="en-US"/>
          </a:p>
        </p:txBody>
      </p:sp>
    </p:spTree>
    <p:extLst>
      <p:ext uri="{BB962C8B-B14F-4D97-AF65-F5344CB8AC3E}">
        <p14:creationId xmlns:p14="http://schemas.microsoft.com/office/powerpoint/2010/main" val="1995831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53CDEE67-57AB-415D-9ED2-EA39ADEC8C5D}" type="slidenum">
              <a:rPr lang="en-US" smtClean="0"/>
              <a:pPr/>
              <a:t>26</a:t>
            </a:fld>
            <a:endParaRPr lang="en-US"/>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algn="l"/>
            <a:r>
              <a:rPr lang="en-CA" b="0" dirty="0"/>
              <a:t>This part of the Transition to Kindergarten often causes the most anxiety for parents.</a:t>
            </a:r>
            <a:r>
              <a:rPr lang="en-CA" b="0" baseline="0" dirty="0"/>
              <a:t> We all worry about our children and receiving a ‘report’ on their development can feel like our child is being judged or that we are being judged as parents. That is NOT the intent. The EYE-DA is a TOOL for parents and schools that provides us with information on how we can support children to ensure their school entry is positive and smooth. Look at the EYE-DA as an opportunity to access support and/services your child may benefit from </a:t>
            </a:r>
            <a:r>
              <a:rPr lang="en-CA" b="0" i="1" baseline="0" dirty="0"/>
              <a:t>before</a:t>
            </a:r>
            <a:r>
              <a:rPr lang="en-CA" b="0" baseline="0" dirty="0"/>
              <a:t> they start school.</a:t>
            </a:r>
            <a:endParaRPr lang="en-CA" b="0" dirty="0"/>
          </a:p>
        </p:txBody>
      </p:sp>
    </p:spTree>
    <p:extLst>
      <p:ext uri="{BB962C8B-B14F-4D97-AF65-F5344CB8AC3E}">
        <p14:creationId xmlns:p14="http://schemas.microsoft.com/office/powerpoint/2010/main" val="3399527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27</a:t>
            </a:fld>
            <a:endParaRPr lang="en-US"/>
          </a:p>
        </p:txBody>
      </p:sp>
    </p:spTree>
    <p:extLst>
      <p:ext uri="{BB962C8B-B14F-4D97-AF65-F5344CB8AC3E}">
        <p14:creationId xmlns:p14="http://schemas.microsoft.com/office/powerpoint/2010/main" val="290742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a:t>
            </a:fld>
            <a:endParaRPr lang="en-US"/>
          </a:p>
        </p:txBody>
      </p:sp>
    </p:spTree>
    <p:extLst>
      <p:ext uri="{BB962C8B-B14F-4D97-AF65-F5344CB8AC3E}">
        <p14:creationId xmlns:p14="http://schemas.microsoft.com/office/powerpoint/2010/main" val="193700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a:spcBef>
                <a:spcPts val="1815"/>
              </a:spcBef>
              <a:spcAft>
                <a:spcPts val="605"/>
              </a:spcAft>
            </a:pPr>
            <a:r>
              <a:rPr lang="en-US" dirty="0">
                <a:solidFill>
                  <a:schemeClr val="tx2"/>
                </a:solidFill>
              </a:rPr>
              <a:t>The key areas assessed by the EYE-DA are linked to children's readiness to learn at school. Social</a:t>
            </a:r>
            <a:r>
              <a:rPr lang="en-US" baseline="0" dirty="0">
                <a:solidFill>
                  <a:schemeClr val="tx2"/>
                </a:solidFill>
              </a:rPr>
              <a:t> and emotional development is NOT assessed by the EYE-DA but is an equally important area of development.</a:t>
            </a:r>
          </a:p>
          <a:p>
            <a:pPr>
              <a:spcBef>
                <a:spcPts val="1815"/>
              </a:spcBef>
              <a:spcAft>
                <a:spcPts val="605"/>
              </a:spcAft>
            </a:pPr>
            <a:endParaRPr lang="en-US" baseline="0" dirty="0">
              <a:solidFill>
                <a:schemeClr val="tx2"/>
              </a:solidFill>
            </a:endParaRPr>
          </a:p>
          <a:p>
            <a:pPr>
              <a:spcBef>
                <a:spcPts val="1815"/>
              </a:spcBef>
              <a:spcAft>
                <a:spcPts val="605"/>
              </a:spcAft>
            </a:pPr>
            <a:r>
              <a:rPr lang="en-US" baseline="0" dirty="0">
                <a:solidFill>
                  <a:schemeClr val="tx2"/>
                </a:solidFill>
              </a:rPr>
              <a:t>Refer to the EYE-DA pamphlet (with you in the registration package) for further explanations of each area assessed by the EYE-DA. Mention that a copy of the pamphlet came in the registration package.</a:t>
            </a:r>
          </a:p>
          <a:p>
            <a:pPr>
              <a:spcBef>
                <a:spcPts val="1815"/>
              </a:spcBef>
              <a:spcAft>
                <a:spcPts val="605"/>
              </a:spcAft>
            </a:pPr>
            <a:endParaRPr lang="en-US" baseline="0" dirty="0">
              <a:solidFill>
                <a:schemeClr val="tx2"/>
              </a:solidFill>
            </a:endParaRPr>
          </a:p>
          <a:p>
            <a:pPr>
              <a:spcBef>
                <a:spcPts val="1815"/>
              </a:spcBef>
              <a:spcAft>
                <a:spcPts val="605"/>
              </a:spcAft>
            </a:pPr>
            <a:r>
              <a:rPr lang="en-US" baseline="0" dirty="0">
                <a:solidFill>
                  <a:schemeClr val="tx2"/>
                </a:solidFill>
              </a:rPr>
              <a:t>For parents of children with additional needs, the EYE-DA may not be a comprehensive assessment. However, the process of coming to the school, meeting with FACE staff and participating in the parts of the assessment may be worthwhile. Feel free to discuss this with FACE before your scheduled EYE-DA appointment.</a:t>
            </a:r>
          </a:p>
          <a:p>
            <a:pPr>
              <a:spcBef>
                <a:spcPts val="1815"/>
              </a:spcBef>
              <a:spcAft>
                <a:spcPts val="605"/>
              </a:spcAft>
            </a:pPr>
            <a:endParaRPr lang="en-US" baseline="0" dirty="0">
              <a:solidFill>
                <a:schemeClr val="tx2"/>
              </a:solidFill>
            </a:endParaRPr>
          </a:p>
          <a:p>
            <a:pPr>
              <a:spcBef>
                <a:spcPts val="1815"/>
              </a:spcBef>
              <a:spcAft>
                <a:spcPts val="605"/>
              </a:spcAft>
            </a:pPr>
            <a:endParaRPr lang="en-US" dirty="0">
              <a:solidFill>
                <a:schemeClr val="tx2"/>
              </a:solidFill>
            </a:endParaRPr>
          </a:p>
          <a:p>
            <a:endParaRPr lang="en-US" dirty="0"/>
          </a:p>
        </p:txBody>
      </p:sp>
      <p:sp>
        <p:nvSpPr>
          <p:cNvPr id="39940" name="Slide Number Placeholder 3"/>
          <p:cNvSpPr>
            <a:spLocks noGrp="1"/>
          </p:cNvSpPr>
          <p:nvPr>
            <p:ph type="sldNum" sz="quarter" idx="5"/>
          </p:nvPr>
        </p:nvSpPr>
        <p:spPr bwMode="auto">
          <a:noFill/>
          <a:ln>
            <a:miter lim="800000"/>
            <a:headEnd/>
            <a:tailEnd/>
          </a:ln>
        </p:spPr>
        <p:txBody>
          <a:bodyPr/>
          <a:lstStyle/>
          <a:p>
            <a:fld id="{8449D7EB-4781-4AA4-85A1-9201DF1FF2F6}" type="slidenum">
              <a:rPr lang="en-CA" smtClean="0"/>
              <a:pPr/>
              <a:t>28</a:t>
            </a:fld>
            <a:endParaRPr lang="en-CA"/>
          </a:p>
        </p:txBody>
      </p:sp>
    </p:spTree>
    <p:extLst>
      <p:ext uri="{BB962C8B-B14F-4D97-AF65-F5344CB8AC3E}">
        <p14:creationId xmlns:p14="http://schemas.microsoft.com/office/powerpoint/2010/main" val="327247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5"/>
              </a:spcAft>
              <a:buClr>
                <a:schemeClr val="tx2"/>
              </a:buClr>
              <a:defRPr/>
            </a:pPr>
            <a:r>
              <a:rPr lang="en-US" dirty="0">
                <a:cs typeface="Helvetica" pitchFamily="34" charset="0"/>
              </a:rPr>
              <a:t>If a child is anxious and</a:t>
            </a:r>
            <a:r>
              <a:rPr lang="en-US" baseline="0" dirty="0">
                <a:cs typeface="Helvetica" pitchFamily="34" charset="0"/>
              </a:rPr>
              <a:t> is resistant to separate from his/her parent or guardian, the parent/guardian is welcome to accompany the child in to the area where the EYE-DA will be administered. (Parents will be directed not to participate with their child during the EYE-DA, however).</a:t>
            </a:r>
            <a:endParaRPr lang="en-CA" sz="1100" dirty="0">
              <a:solidFill>
                <a:schemeClr val="tx1">
                  <a:lumMod val="95000"/>
                  <a:lumOff val="5000"/>
                </a:schemeClr>
              </a:solidFill>
            </a:endParaRPr>
          </a:p>
          <a:p>
            <a:pPr>
              <a:spcAft>
                <a:spcPts val="605"/>
              </a:spcAft>
              <a:buClr>
                <a:schemeClr val="tx2"/>
              </a:buClr>
              <a:defRPr/>
            </a:pPr>
            <a:endParaRPr lang="en-CA" sz="1100" dirty="0">
              <a:solidFill>
                <a:srgbClr val="002060"/>
              </a:solidFill>
            </a:endParaRPr>
          </a:p>
          <a:p>
            <a:pPr>
              <a:spcAft>
                <a:spcPts val="605"/>
              </a:spcAft>
              <a:buClr>
                <a:schemeClr val="tx2"/>
              </a:buClr>
              <a:defRPr/>
            </a:pPr>
            <a:endParaRPr lang="en-CA" sz="1100" dirty="0">
              <a:solidFill>
                <a:srgbClr val="002060"/>
              </a:solidFill>
            </a:endParaRPr>
          </a:p>
          <a:p>
            <a:pPr>
              <a:spcAft>
                <a:spcPts val="605"/>
              </a:spcAft>
              <a:buClr>
                <a:schemeClr val="tx2"/>
              </a:buClr>
              <a:defRPr/>
            </a:pPr>
            <a:endParaRPr lang="en-CA" sz="1100" dirty="0">
              <a:solidFill>
                <a:srgbClr val="002060"/>
              </a:solidFill>
            </a:endParaRPr>
          </a:p>
          <a:p>
            <a:pPr>
              <a:spcAft>
                <a:spcPts val="605"/>
              </a:spcAft>
              <a:buClr>
                <a:schemeClr val="tx2"/>
              </a:buClr>
              <a:defRPr/>
            </a:pPr>
            <a:r>
              <a:rPr lang="en-US" sz="1100" b="1" dirty="0">
                <a:solidFill>
                  <a:schemeClr val="tx1">
                    <a:lumMod val="95000"/>
                    <a:lumOff val="5000"/>
                  </a:schemeClr>
                </a:solidFill>
                <a:cs typeface="Calibri" pitchFamily="34" charset="0"/>
              </a:rPr>
              <a:t>			</a:t>
            </a:r>
          </a:p>
          <a:p>
            <a:pPr>
              <a:spcAft>
                <a:spcPts val="605"/>
              </a:spcAft>
              <a:buClr>
                <a:schemeClr val="tx2"/>
              </a:buClr>
              <a:defRPr/>
            </a:pPr>
            <a:r>
              <a:rPr lang="en-US" sz="1100" b="1" dirty="0">
                <a:solidFill>
                  <a:schemeClr val="tx1">
                    <a:lumMod val="95000"/>
                    <a:lumOff val="5000"/>
                  </a:schemeClr>
                </a:solidFill>
                <a:cs typeface="Calibri" pitchFamily="34" charset="0"/>
              </a:rPr>
              <a:t>			</a:t>
            </a:r>
            <a:endParaRPr lang="en-US" sz="1100" dirty="0">
              <a:cs typeface="Helvetica" pitchFamily="34" charset="0"/>
            </a:endParaRPr>
          </a:p>
          <a:p>
            <a:pPr>
              <a:spcAft>
                <a:spcPts val="605"/>
              </a:spcAft>
              <a:buClr>
                <a:schemeClr val="tx2"/>
              </a:buClr>
              <a:defRPr/>
            </a:pPr>
            <a:endParaRPr lang="en-US" sz="1100" b="1" dirty="0">
              <a:solidFill>
                <a:schemeClr val="accent2"/>
              </a:solidFill>
              <a:cs typeface="Helvetica" pitchFamily="34" charset="0"/>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2696D67A-EBC9-4853-8FEC-1EF84EC916AE}" type="slidenum">
              <a:rPr lang="en-CA" smtClean="0"/>
              <a:pPr/>
              <a:t>29</a:t>
            </a:fld>
            <a:endParaRPr lang="en-CA"/>
          </a:p>
        </p:txBody>
      </p:sp>
    </p:spTree>
    <p:extLst>
      <p:ext uri="{BB962C8B-B14F-4D97-AF65-F5344CB8AC3E}">
        <p14:creationId xmlns:p14="http://schemas.microsoft.com/office/powerpoint/2010/main" val="133222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324" indent="3202">
              <a:defRPr/>
            </a:pPr>
            <a:r>
              <a:rPr lang="en-US" sz="1400" dirty="0">
                <a:ea typeface="Helvetica" charset="0"/>
                <a:cs typeface="Helvetica" charset="0"/>
              </a:rPr>
              <a:t>Parents may wonder if the school uses the EYE-DA information to ‘group’ or label children, but the primary support of this evaluation is to provide support</a:t>
            </a:r>
            <a:r>
              <a:rPr lang="en-US" sz="1400" baseline="0" dirty="0">
                <a:ea typeface="Helvetica" charset="0"/>
                <a:cs typeface="Helvetica" charset="0"/>
              </a:rPr>
              <a:t> for children PRIOR to coming to school.</a:t>
            </a:r>
            <a:br>
              <a:rPr lang="en-US" sz="1400" dirty="0">
                <a:ea typeface="Helvetica" charset="0"/>
                <a:cs typeface="Helvetica" charset="0"/>
              </a:rPr>
            </a:br>
            <a:endParaRPr lang="en-US" sz="1400" dirty="0">
              <a:solidFill>
                <a:srgbClr val="002060"/>
              </a:solidFill>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C7C41605-023D-457A-8813-B02D3B40139B}" type="slidenum">
              <a:rPr lang="en-CA" smtClean="0"/>
              <a:pPr/>
              <a:t>30</a:t>
            </a:fld>
            <a:endParaRPr lang="en-CA"/>
          </a:p>
        </p:txBody>
      </p:sp>
    </p:spTree>
    <p:extLst>
      <p:ext uri="{BB962C8B-B14F-4D97-AF65-F5344CB8AC3E}">
        <p14:creationId xmlns:p14="http://schemas.microsoft.com/office/powerpoint/2010/main" val="3850987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r>
              <a:rPr lang="en-CA" sz="2800" b="1" dirty="0">
                <a:solidFill>
                  <a:srgbClr val="002060"/>
                </a:solidFill>
                <a:cs typeface="Helvetica" charset="0"/>
              </a:rPr>
              <a:t>EYE-DA Child Report</a:t>
            </a:r>
          </a:p>
          <a:p>
            <a:r>
              <a:rPr lang="en-CA" sz="2800" b="1" dirty="0">
                <a:solidFill>
                  <a:srgbClr val="002060"/>
                </a:solidFill>
                <a:cs typeface="Helvetica" charset="0"/>
              </a:rPr>
              <a:t>If your child’s results show one red or two or more yellow results, a FACE educator will contact you to discuss the results and answer any questions you may have and give you some guidance on how to support your child’s development. Additional supports may be discussed at this time or</a:t>
            </a:r>
            <a:r>
              <a:rPr lang="en-CA" sz="2800" b="1" baseline="0" dirty="0">
                <a:solidFill>
                  <a:srgbClr val="002060"/>
                </a:solidFill>
                <a:cs typeface="Helvetica" charset="0"/>
              </a:rPr>
              <a:t> opportunities in the community that may assist you in supporting your child.  </a:t>
            </a:r>
            <a:br>
              <a:rPr lang="en-CA" sz="2800" b="1" dirty="0">
                <a:solidFill>
                  <a:srgbClr val="002060"/>
                </a:solidFill>
                <a:cs typeface="Helvetica" charset="0"/>
              </a:rPr>
            </a:br>
            <a:br>
              <a:rPr lang="en-CA" sz="2800" b="1" dirty="0">
                <a:solidFill>
                  <a:srgbClr val="002060"/>
                </a:solidFill>
                <a:cs typeface="Helvetica" charset="0"/>
              </a:rPr>
            </a:br>
            <a:endParaRPr lang="en-CA" dirty="0"/>
          </a:p>
        </p:txBody>
      </p:sp>
      <p:sp>
        <p:nvSpPr>
          <p:cNvPr id="49156" name="Slide Number Placeholder 3"/>
          <p:cNvSpPr>
            <a:spLocks noGrp="1"/>
          </p:cNvSpPr>
          <p:nvPr>
            <p:ph type="sldNum" sz="quarter" idx="5"/>
          </p:nvPr>
        </p:nvSpPr>
        <p:spPr bwMode="auto">
          <a:noFill/>
          <a:ln>
            <a:miter lim="800000"/>
            <a:headEnd/>
            <a:tailEnd/>
          </a:ln>
        </p:spPr>
        <p:txBody>
          <a:bodyPr/>
          <a:lstStyle/>
          <a:p>
            <a:fld id="{92094E00-9F4D-49E3-A046-B61EF4A6A562}" type="slidenum">
              <a:rPr lang="en-CA" smtClean="0"/>
              <a:pPr/>
              <a:t>31</a:t>
            </a:fld>
            <a:endParaRPr lang="en-CA"/>
          </a:p>
        </p:txBody>
      </p:sp>
    </p:spTree>
    <p:extLst>
      <p:ext uri="{BB962C8B-B14F-4D97-AF65-F5344CB8AC3E}">
        <p14:creationId xmlns:p14="http://schemas.microsoft.com/office/powerpoint/2010/main" val="399951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Remind</a:t>
            </a:r>
            <a:r>
              <a:rPr lang="en-US" baseline="0" dirty="0"/>
              <a:t> parents that they are their child’s first and best teacher. Most ‘issues’ that come up from the EYE-DA can and should be addressed by continued engagement in activities that will enrich your child. For example, if your child’s fine motor results were ‘yellow’, provide them with the chance to play with materials that support these skills such as play-</a:t>
            </a:r>
            <a:r>
              <a:rPr lang="en-US" baseline="0" dirty="0" err="1"/>
              <a:t>doh</a:t>
            </a:r>
            <a:r>
              <a:rPr lang="en-US" baseline="0" dirty="0"/>
              <a:t>, lacing beads, and cutting activities. </a:t>
            </a:r>
          </a:p>
          <a:p>
            <a:endParaRPr lang="en-US" baseline="0" dirty="0"/>
          </a:p>
          <a:p>
            <a:r>
              <a:rPr lang="en-US" baseline="0" dirty="0"/>
              <a:t>We would encourage you to share and celebrate the results with your child’s caregivers.  Should your child attend a licensed child care facility the early childhood educators would welcome the opportunity to discuss the results and to celebrate and assist as needed.</a:t>
            </a:r>
          </a:p>
          <a:p>
            <a:endParaRPr lang="en-US" baseline="0" dirty="0"/>
          </a:p>
          <a:p>
            <a:r>
              <a:rPr lang="en-US" dirty="0"/>
              <a:t>Emphasize that this is a snap shot</a:t>
            </a:r>
            <a:r>
              <a:rPr lang="en-US" baseline="0" dirty="0"/>
              <a:t> from a particular day. If the results do not seem like an accurate representation of our child’s skills, you can use the information you have to take a closer look at those areas of development.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32</a:t>
            </a:fld>
            <a:endParaRPr lang="en-US"/>
          </a:p>
        </p:txBody>
      </p:sp>
    </p:spTree>
    <p:extLst>
      <p:ext uri="{BB962C8B-B14F-4D97-AF65-F5344CB8AC3E}">
        <p14:creationId xmlns:p14="http://schemas.microsoft.com/office/powerpoint/2010/main" val="51709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parent of the date of your event.</a:t>
            </a: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33</a:t>
            </a:fld>
            <a:endParaRPr lang="en-US"/>
          </a:p>
        </p:txBody>
      </p:sp>
    </p:spTree>
    <p:extLst>
      <p:ext uri="{BB962C8B-B14F-4D97-AF65-F5344CB8AC3E}">
        <p14:creationId xmlns:p14="http://schemas.microsoft.com/office/powerpoint/2010/main" val="175998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A58FF3E-CD44-4474-B219-4F3020BAFB73}" type="slidenum">
              <a:rPr lang="en-US" smtClean="0"/>
              <a:pPr/>
              <a:t>34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CA" dirty="0"/>
          </a:p>
        </p:txBody>
      </p:sp>
    </p:spTree>
    <p:extLst>
      <p:ext uri="{BB962C8B-B14F-4D97-AF65-F5344CB8AC3E}">
        <p14:creationId xmlns:p14="http://schemas.microsoft.com/office/powerpoint/2010/main" val="863403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caregivers and their children attend Welcome to Kindergarten orientation sessions at their neighborhood school, where they receive early learning and literacy resources, and learn how to use them at home. The orientation helps create the foundation for positive relationships between parents, educators and community agencies that sets the stage for future success. </a:t>
            </a:r>
          </a:p>
          <a:p>
            <a:endParaRPr lang="en-US" dirty="0"/>
          </a:p>
          <a:p>
            <a:r>
              <a:rPr lang="en-US" dirty="0"/>
              <a:t>The materials in the bag and the activities that you will do at the Welcome to Kindergarten event will help you support</a:t>
            </a:r>
            <a:r>
              <a:rPr lang="en-US" baseline="0" dirty="0"/>
              <a:t> the skills evaluated by the EYE-DA.</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35</a:t>
            </a:fld>
            <a:endParaRPr lang="en-US"/>
          </a:p>
        </p:txBody>
      </p:sp>
    </p:spTree>
    <p:extLst>
      <p:ext uri="{BB962C8B-B14F-4D97-AF65-F5344CB8AC3E}">
        <p14:creationId xmlns:p14="http://schemas.microsoft.com/office/powerpoint/2010/main" val="3922936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Orientation Day is a ‘mini’ kindergarten</a:t>
            </a:r>
            <a:r>
              <a:rPr lang="en-US" baseline="0" dirty="0"/>
              <a:t> day that will give your child the opportunity to spend time in a kindergarten classroom with a kindergarten teacher doing activities typical of a day at kindergarten. Children will also have a snack and have time to play on the playground (weather permitting). The highlight of this day is usually the school bus orientation where children will learn how to ride the bus safely and then go for a short ride. You will receive more information about this event as the date approaches. </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36</a:t>
            </a:fld>
            <a:endParaRPr lang="en-US"/>
          </a:p>
        </p:txBody>
      </p:sp>
    </p:spTree>
    <p:extLst>
      <p:ext uri="{BB962C8B-B14F-4D97-AF65-F5344CB8AC3E}">
        <p14:creationId xmlns:p14="http://schemas.microsoft.com/office/powerpoint/2010/main" val="168146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 in your dates.</a:t>
            </a: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37</a:t>
            </a:fld>
            <a:endParaRPr lang="en-US"/>
          </a:p>
        </p:txBody>
      </p:sp>
    </p:spTree>
    <p:extLst>
      <p:ext uri="{BB962C8B-B14F-4D97-AF65-F5344CB8AC3E}">
        <p14:creationId xmlns:p14="http://schemas.microsoft.com/office/powerpoint/2010/main" val="161745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contact (506) 658-5364 with any questions.</a:t>
            </a: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a:t>
            </a:fld>
            <a:endParaRPr lang="en-US"/>
          </a:p>
        </p:txBody>
      </p:sp>
    </p:spTree>
    <p:extLst>
      <p:ext uri="{BB962C8B-B14F-4D97-AF65-F5344CB8AC3E}">
        <p14:creationId xmlns:p14="http://schemas.microsoft.com/office/powerpoint/2010/main" val="778397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38</a:t>
            </a:fld>
            <a:endParaRPr lang="en-US"/>
          </a:p>
        </p:txBody>
      </p:sp>
    </p:spTree>
    <p:extLst>
      <p:ext uri="{BB962C8B-B14F-4D97-AF65-F5344CB8AC3E}">
        <p14:creationId xmlns:p14="http://schemas.microsoft.com/office/powerpoint/2010/main" val="197463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B2F5FE-7A1A-4865-8E05-AD045426678B}" type="slidenum">
              <a:rPr lang="en-US" smtClean="0"/>
              <a:pPr>
                <a:defRPr/>
              </a:pPr>
              <a:t>9</a:t>
            </a:fld>
            <a:endParaRPr lang="en-US"/>
          </a:p>
        </p:txBody>
      </p:sp>
    </p:spTree>
    <p:extLst>
      <p:ext uri="{BB962C8B-B14F-4D97-AF65-F5344CB8AC3E}">
        <p14:creationId xmlns:p14="http://schemas.microsoft.com/office/powerpoint/2010/main" val="341109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Talking points after reading the slide:</a:t>
            </a:r>
          </a:p>
          <a:p>
            <a:r>
              <a:rPr lang="en-US" baseline="0" dirty="0"/>
              <a:t>The importance of the parents’ role in a child’s education and encourage them to remain involved throughout their child’s education.</a:t>
            </a:r>
          </a:p>
          <a:p>
            <a:r>
              <a:rPr lang="en-US" baseline="0" dirty="0"/>
              <a:t>It is natural to have some level of anxiety and concern during this time of transition to school (for both parents and children). Participating in the transition activities throughout the year will help to lessen this anxiety so your child’s transition is a positive experience.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13</a:t>
            </a:fld>
            <a:endParaRPr lang="en-US"/>
          </a:p>
        </p:txBody>
      </p:sp>
    </p:spTree>
    <p:extLst>
      <p:ext uri="{BB962C8B-B14F-4D97-AF65-F5344CB8AC3E}">
        <p14:creationId xmlns:p14="http://schemas.microsoft.com/office/powerpoint/2010/main" val="147940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There are key developmental domains that we</a:t>
            </a:r>
            <a:r>
              <a:rPr lang="en-US" b="1" baseline="0" dirty="0"/>
              <a:t> can support to help ensure a smooth transition to school for your child.</a:t>
            </a:r>
          </a:p>
          <a:p>
            <a:r>
              <a:rPr lang="en-US" b="1" dirty="0"/>
              <a:t>What do these domains mean?</a:t>
            </a:r>
          </a:p>
          <a:p>
            <a:r>
              <a:rPr lang="en-US" b="1" dirty="0"/>
              <a:t>Social development</a:t>
            </a:r>
            <a:r>
              <a:rPr lang="en-US" dirty="0"/>
              <a:t>:</a:t>
            </a:r>
            <a:r>
              <a:rPr lang="en-US" baseline="0" dirty="0"/>
              <a:t> sharing, taking turns, playing with others, level of independence, making decisions.</a:t>
            </a:r>
          </a:p>
          <a:p>
            <a:r>
              <a:rPr lang="en-US" b="1" baseline="0" dirty="0"/>
              <a:t>Emotional Development: </a:t>
            </a:r>
            <a:r>
              <a:rPr lang="en-US" b="0" baseline="0" dirty="0"/>
              <a:t>understanding feelings, taking responsibility, taking risks, ability to solve problems</a:t>
            </a:r>
          </a:p>
          <a:p>
            <a:r>
              <a:rPr lang="en-US" b="1" baseline="0" dirty="0"/>
              <a:t>Motor development</a:t>
            </a:r>
            <a:r>
              <a:rPr lang="en-US" b="0" baseline="0" dirty="0"/>
              <a:t>: running, jumping, climbing (gross motor) holding scissors and pencils, using zippers and buttons etc. (fine motor)</a:t>
            </a:r>
          </a:p>
          <a:p>
            <a:r>
              <a:rPr lang="en-US" b="1" baseline="0" dirty="0"/>
              <a:t>Language/Intellectual Development</a:t>
            </a:r>
            <a:r>
              <a:rPr lang="en-US" b="0" baseline="0" dirty="0"/>
              <a:t>: conversation/oral language, knows rhymes and songs, knowing about books, awareness of numbers and letters</a:t>
            </a:r>
          </a:p>
          <a:p>
            <a:endParaRPr lang="en-US" b="0" baseline="0" dirty="0"/>
          </a:p>
          <a:p>
            <a:r>
              <a:rPr lang="en-US" b="0" baseline="0" dirty="0"/>
              <a:t>We will now have a closer look at each of these domains and what you can do with your child to support them.</a:t>
            </a:r>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14</a:t>
            </a:fld>
            <a:endParaRPr lang="en-US"/>
          </a:p>
        </p:txBody>
      </p:sp>
    </p:spTree>
    <p:extLst>
      <p:ext uri="{BB962C8B-B14F-4D97-AF65-F5344CB8AC3E}">
        <p14:creationId xmlns:p14="http://schemas.microsoft.com/office/powerpoint/2010/main" val="2751925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some examples of activities that</a:t>
            </a:r>
            <a:r>
              <a:rPr lang="en-US" baseline="0" dirty="0"/>
              <a:t> you can do with your child to support social development.</a:t>
            </a: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15</a:t>
            </a:fld>
            <a:endParaRPr lang="en-US"/>
          </a:p>
        </p:txBody>
      </p:sp>
    </p:spTree>
    <p:extLst>
      <p:ext uri="{BB962C8B-B14F-4D97-AF65-F5344CB8AC3E}">
        <p14:creationId xmlns:p14="http://schemas.microsoft.com/office/powerpoint/2010/main" val="2588226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 of activities (2 slides that look the same but have different content).</a:t>
            </a: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16</a:t>
            </a:fld>
            <a:endParaRPr lang="en-US"/>
          </a:p>
        </p:txBody>
      </p:sp>
    </p:spTree>
    <p:extLst>
      <p:ext uri="{BB962C8B-B14F-4D97-AF65-F5344CB8AC3E}">
        <p14:creationId xmlns:p14="http://schemas.microsoft.com/office/powerpoint/2010/main" val="361986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 of activities</a:t>
            </a: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17</a:t>
            </a:fld>
            <a:endParaRPr lang="en-US"/>
          </a:p>
        </p:txBody>
      </p:sp>
    </p:spTree>
    <p:extLst>
      <p:ext uri="{BB962C8B-B14F-4D97-AF65-F5344CB8AC3E}">
        <p14:creationId xmlns:p14="http://schemas.microsoft.com/office/powerpoint/2010/main" val="33721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C0EAD005-1AD3-4CB4-98B8-60FD2173F4DC}"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D8EC4785-10C1-46B7-8700-86D03E2E49E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7AC7148D-CAAB-4811-9575-91A01112633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E73E9764-5C03-4B97-9731-40CE70AC1C5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4D9659FE-FC40-4927-A6DA-DB7401DA7D6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E9E11EA2-0F37-495C-BF67-36C046DBB7C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FBA6A351-DE40-4FB8-9596-767F4A929A13}"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91075DCD-4E5C-4B45-9E50-CBF823E13CA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5AF2C2DC-894C-4F49-B391-9E5A2B87760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FDA43B9-C6BB-46CA-B646-864FF61A1C4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28613"/>
            <a:ext cx="2028825" cy="5767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7513" y="328613"/>
            <a:ext cx="5935662" cy="5767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E5D7F280-D87B-4C57-BD57-79AC4EE57D86}"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7513" y="328613"/>
            <a:ext cx="8116887" cy="814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71600"/>
            <a:ext cx="8077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4"/>
          </p:nvPr>
        </p:nvSpPr>
        <p:spPr>
          <a:xfrm>
            <a:off x="76200" y="6477000"/>
            <a:ext cx="2133600" cy="381000"/>
          </a:xfrm>
          <a:prstGeom prst="rect">
            <a:avLst/>
          </a:prstGeom>
          <a:ln/>
        </p:spPr>
        <p:txBody>
          <a:bodyPr vert="horz" wrap="square" lIns="91440" tIns="45720" rIns="91440" bIns="45720" numCol="1" anchor="t" anchorCtr="0" compatLnSpc="1">
            <a:prstTxWarp prst="textNoShape">
              <a:avLst/>
            </a:prstTxWarp>
          </a:bodyPr>
          <a:lstStyle>
            <a:lvl1pPr>
              <a:defRPr sz="1600">
                <a:solidFill>
                  <a:schemeClr val="bg1"/>
                </a:solidFill>
                <a:latin typeface="Arial Narrow" pitchFamily="34" charset="0"/>
              </a:defRPr>
            </a:lvl1pPr>
          </a:lstStyle>
          <a:p>
            <a:pPr eaLnBrk="0" hangingPunct="0">
              <a:lnSpc>
                <a:spcPct val="100000"/>
              </a:lnSpc>
              <a:spcBef>
                <a:spcPct val="0"/>
              </a:spcBef>
              <a:defRPr/>
            </a:pPr>
            <a:fld id="{97DED427-3103-473C-808D-365EF40B2CF3}" type="slidenum">
              <a:rPr lang="en-US" b="0">
                <a:solidFill>
                  <a:srgbClr val="FFFFFF"/>
                </a:solidFill>
              </a:rPr>
              <a:pPr eaLnBrk="0" hangingPunct="0">
                <a:lnSpc>
                  <a:spcPct val="100000"/>
                </a:lnSpc>
                <a:spcBef>
                  <a:spcPct val="0"/>
                </a:spcBef>
                <a:defRPr/>
              </a:pPr>
              <a:t>‹#›</a:t>
            </a:fld>
            <a:endParaRPr lang="en-US" b="0" dirty="0">
              <a:solidFill>
                <a:srgbClr val="FFFFFF"/>
              </a:solidFill>
            </a:endParaRPr>
          </a:p>
        </p:txBody>
      </p:sp>
      <p:pic>
        <p:nvPicPr>
          <p:cNvPr id="1029" name="Picture 9" descr="Branded-Footer-Design3.jpg"/>
          <p:cNvPicPr>
            <a:picLocks noChangeAspect="1"/>
          </p:cNvPicPr>
          <p:nvPr/>
        </p:nvPicPr>
        <p:blipFill>
          <a:blip r:embed="rId13" cstate="print"/>
          <a:srcRect/>
          <a:stretch>
            <a:fillRect/>
          </a:stretch>
        </p:blipFill>
        <p:spPr bwMode="auto">
          <a:xfrm>
            <a:off x="0" y="5019675"/>
            <a:ext cx="9144000" cy="1838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rtl="0" eaLnBrk="1" fontAlgn="base" hangingPunct="1">
        <a:spcBef>
          <a:spcPct val="0"/>
        </a:spcBef>
        <a:spcAft>
          <a:spcPct val="0"/>
        </a:spcAft>
        <a:defRPr sz="3600" b="1">
          <a:solidFill>
            <a:srgbClr val="00549F"/>
          </a:solidFill>
          <a:latin typeface="+mj-lt"/>
          <a:ea typeface="+mj-ea"/>
          <a:cs typeface="+mj-cs"/>
        </a:defRPr>
      </a:lvl1pPr>
      <a:lvl2pPr algn="l" rtl="0" eaLnBrk="1" fontAlgn="base" hangingPunct="1">
        <a:spcBef>
          <a:spcPct val="0"/>
        </a:spcBef>
        <a:spcAft>
          <a:spcPct val="0"/>
        </a:spcAft>
        <a:defRPr sz="3600" b="1">
          <a:solidFill>
            <a:srgbClr val="00549F"/>
          </a:solidFill>
          <a:latin typeface="Arial" charset="0"/>
          <a:ea typeface="ヒラギノ角ゴ Pro W3" pitchFamily="48" charset="-128"/>
        </a:defRPr>
      </a:lvl2pPr>
      <a:lvl3pPr algn="l" rtl="0" eaLnBrk="1" fontAlgn="base" hangingPunct="1">
        <a:spcBef>
          <a:spcPct val="0"/>
        </a:spcBef>
        <a:spcAft>
          <a:spcPct val="0"/>
        </a:spcAft>
        <a:defRPr sz="3600" b="1">
          <a:solidFill>
            <a:srgbClr val="00549F"/>
          </a:solidFill>
          <a:latin typeface="Arial" charset="0"/>
          <a:ea typeface="ヒラギノ角ゴ Pro W3" pitchFamily="48" charset="-128"/>
        </a:defRPr>
      </a:lvl3pPr>
      <a:lvl4pPr algn="l" rtl="0" eaLnBrk="1" fontAlgn="base" hangingPunct="1">
        <a:spcBef>
          <a:spcPct val="0"/>
        </a:spcBef>
        <a:spcAft>
          <a:spcPct val="0"/>
        </a:spcAft>
        <a:defRPr sz="3600" b="1">
          <a:solidFill>
            <a:srgbClr val="00549F"/>
          </a:solidFill>
          <a:latin typeface="Arial" charset="0"/>
          <a:ea typeface="ヒラギノ角ゴ Pro W3" pitchFamily="48" charset="-128"/>
        </a:defRPr>
      </a:lvl4pPr>
      <a:lvl5pPr algn="l" rtl="0" eaLnBrk="1" fontAlgn="base" hangingPunct="1">
        <a:spcBef>
          <a:spcPct val="0"/>
        </a:spcBef>
        <a:spcAft>
          <a:spcPct val="0"/>
        </a:spcAft>
        <a:defRPr sz="3600" b="1">
          <a:solidFill>
            <a:srgbClr val="00549F"/>
          </a:solidFill>
          <a:latin typeface="Arial" charset="0"/>
          <a:ea typeface="ヒラギノ角ゴ Pro W3" pitchFamily="48" charset="-128"/>
        </a:defRPr>
      </a:lvl5pPr>
      <a:lvl6pPr marL="457200" algn="l" rtl="0" eaLnBrk="1" fontAlgn="base" hangingPunct="1">
        <a:spcBef>
          <a:spcPct val="0"/>
        </a:spcBef>
        <a:spcAft>
          <a:spcPct val="0"/>
        </a:spcAft>
        <a:defRPr sz="3600" b="1">
          <a:solidFill>
            <a:srgbClr val="00549F"/>
          </a:solidFill>
          <a:latin typeface="Arial" charset="0"/>
          <a:ea typeface="ヒラギノ角ゴ Pro W3" pitchFamily="48" charset="-128"/>
        </a:defRPr>
      </a:lvl6pPr>
      <a:lvl7pPr marL="914400" algn="l" rtl="0" eaLnBrk="1" fontAlgn="base" hangingPunct="1">
        <a:spcBef>
          <a:spcPct val="0"/>
        </a:spcBef>
        <a:spcAft>
          <a:spcPct val="0"/>
        </a:spcAft>
        <a:defRPr sz="3600" b="1">
          <a:solidFill>
            <a:srgbClr val="00549F"/>
          </a:solidFill>
          <a:latin typeface="Arial" charset="0"/>
          <a:ea typeface="ヒラギノ角ゴ Pro W3" pitchFamily="48" charset="-128"/>
        </a:defRPr>
      </a:lvl7pPr>
      <a:lvl8pPr marL="1371600" algn="l" rtl="0" eaLnBrk="1" fontAlgn="base" hangingPunct="1">
        <a:spcBef>
          <a:spcPct val="0"/>
        </a:spcBef>
        <a:spcAft>
          <a:spcPct val="0"/>
        </a:spcAft>
        <a:defRPr sz="3600" b="1">
          <a:solidFill>
            <a:srgbClr val="00549F"/>
          </a:solidFill>
          <a:latin typeface="Arial" charset="0"/>
          <a:ea typeface="ヒラギノ角ゴ Pro W3" pitchFamily="48" charset="-128"/>
        </a:defRPr>
      </a:lvl8pPr>
      <a:lvl9pPr marL="1828800" algn="l" rtl="0" eaLnBrk="1" fontAlgn="base" hangingPunct="1">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1" fontAlgn="base" hangingPunct="1">
        <a:spcBef>
          <a:spcPct val="20000"/>
        </a:spcBef>
        <a:spcAft>
          <a:spcPct val="0"/>
        </a:spcAft>
        <a:buChar char="•"/>
        <a:defRPr sz="2800">
          <a:solidFill>
            <a:srgbClr val="464646"/>
          </a:solidFill>
          <a:latin typeface="+mn-lt"/>
          <a:ea typeface="+mn-ea"/>
          <a:cs typeface="+mn-cs"/>
        </a:defRPr>
      </a:lvl1pPr>
      <a:lvl2pPr marL="742950" indent="-285750" algn="l" rtl="0" eaLnBrk="1" fontAlgn="base" hangingPunct="1">
        <a:spcBef>
          <a:spcPct val="20000"/>
        </a:spcBef>
        <a:spcAft>
          <a:spcPct val="0"/>
        </a:spcAft>
        <a:buChar char="–"/>
        <a:defRPr sz="2400">
          <a:solidFill>
            <a:srgbClr val="464646"/>
          </a:solidFill>
          <a:latin typeface="+mn-lt"/>
          <a:ea typeface="+mn-ea"/>
        </a:defRPr>
      </a:lvl2pPr>
      <a:lvl3pPr marL="1143000" indent="-228600" algn="l" rtl="0" eaLnBrk="1" fontAlgn="base" hangingPunct="1">
        <a:spcBef>
          <a:spcPct val="20000"/>
        </a:spcBef>
        <a:spcAft>
          <a:spcPct val="0"/>
        </a:spcAft>
        <a:buChar char="•"/>
        <a:defRPr sz="2400">
          <a:solidFill>
            <a:srgbClr val="464646"/>
          </a:solidFill>
          <a:latin typeface="+mn-lt"/>
          <a:ea typeface="+mn-ea"/>
        </a:defRPr>
      </a:lvl3pPr>
      <a:lvl4pPr marL="1600200" indent="-228600" algn="l" rtl="0" eaLnBrk="1" fontAlgn="base" hangingPunct="1">
        <a:spcBef>
          <a:spcPct val="20000"/>
        </a:spcBef>
        <a:spcAft>
          <a:spcPct val="0"/>
        </a:spcAft>
        <a:buChar char="–"/>
        <a:defRPr sz="2000">
          <a:solidFill>
            <a:srgbClr val="464646"/>
          </a:solidFill>
          <a:latin typeface="+mn-lt"/>
          <a:ea typeface="+mn-ea"/>
        </a:defRPr>
      </a:lvl4pPr>
      <a:lvl5pPr marL="2057400" indent="-228600" algn="l" rtl="0" eaLnBrk="1" fontAlgn="base" hangingPunct="1">
        <a:spcBef>
          <a:spcPct val="20000"/>
        </a:spcBef>
        <a:spcAft>
          <a:spcPct val="0"/>
        </a:spcAft>
        <a:buChar char="»"/>
        <a:defRPr sz="2000">
          <a:solidFill>
            <a:srgbClr val="464646"/>
          </a:solidFill>
          <a:latin typeface="+mn-lt"/>
          <a:ea typeface="+mn-ea"/>
        </a:defRPr>
      </a:lvl5pPr>
      <a:lvl6pPr marL="2514600" indent="-228600" algn="l" rtl="0" eaLnBrk="1" fontAlgn="base" hangingPunct="1">
        <a:spcBef>
          <a:spcPct val="20000"/>
        </a:spcBef>
        <a:spcAft>
          <a:spcPct val="0"/>
        </a:spcAft>
        <a:buChar char="»"/>
        <a:defRPr sz="2000">
          <a:solidFill>
            <a:srgbClr val="464646"/>
          </a:solidFill>
          <a:latin typeface="+mn-lt"/>
          <a:ea typeface="+mn-ea"/>
        </a:defRPr>
      </a:lvl6pPr>
      <a:lvl7pPr marL="2971800" indent="-228600" algn="l" rtl="0" eaLnBrk="1" fontAlgn="base" hangingPunct="1">
        <a:spcBef>
          <a:spcPct val="20000"/>
        </a:spcBef>
        <a:spcAft>
          <a:spcPct val="0"/>
        </a:spcAft>
        <a:buChar char="»"/>
        <a:defRPr sz="2000">
          <a:solidFill>
            <a:srgbClr val="464646"/>
          </a:solidFill>
          <a:latin typeface="+mn-lt"/>
          <a:ea typeface="+mn-ea"/>
        </a:defRPr>
      </a:lvl7pPr>
      <a:lvl8pPr marL="3429000" indent="-228600" algn="l" rtl="0" eaLnBrk="1" fontAlgn="base" hangingPunct="1">
        <a:spcBef>
          <a:spcPct val="20000"/>
        </a:spcBef>
        <a:spcAft>
          <a:spcPct val="0"/>
        </a:spcAft>
        <a:buChar char="»"/>
        <a:defRPr sz="2000">
          <a:solidFill>
            <a:srgbClr val="464646"/>
          </a:solidFill>
          <a:latin typeface="+mn-lt"/>
          <a:ea typeface="+mn-ea"/>
        </a:defRPr>
      </a:lvl8pPr>
      <a:lvl9pPr marL="3886200" indent="-228600" algn="l" rtl="0" eaLnBrk="1" fontAlgn="base" hangingPunct="1">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hyperlink" Target="mailto:Irene.Crandlemere@nbed.nb.c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irene.Crandlemere@nbed.nb.ca"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sdsbp.nbed.nb.ca/Eligibilit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eb1.nbed.nb.ca/sites/district8/saintrose/Pages/Profile.asp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sdsbp.nbed.nb.ca/" TargetMode="External"/><Relationship Id="rId2" Type="http://schemas.openxmlformats.org/officeDocument/2006/relationships/hyperlink" Target="https://asdsbp.nbed.nb.ca/TransportationEligibility"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slide1"/>
          <p:cNvPicPr>
            <a:picLocks noChangeAspect="1" noChangeArrowheads="1"/>
          </p:cNvPicPr>
          <p:nvPr/>
        </p:nvPicPr>
        <p:blipFill>
          <a:blip r:embed="rId3" cstate="print"/>
          <a:srcRect/>
          <a:stretch>
            <a:fillRect/>
          </a:stretch>
        </p:blipFill>
        <p:spPr bwMode="auto">
          <a:xfrm>
            <a:off x="-109538" y="0"/>
            <a:ext cx="9144001" cy="6858000"/>
          </a:xfrm>
          <a:prstGeom prst="rect">
            <a:avLst/>
          </a:prstGeom>
          <a:noFill/>
          <a:ln w="9525">
            <a:noFill/>
            <a:miter lim="800000"/>
            <a:headEnd/>
            <a:tailEnd/>
          </a:ln>
        </p:spPr>
      </p:pic>
      <p:sp>
        <p:nvSpPr>
          <p:cNvPr id="1027" name="Rectangle 9"/>
          <p:cNvSpPr>
            <a:spLocks noGrp="1" noChangeArrowheads="1"/>
          </p:cNvSpPr>
          <p:nvPr>
            <p:ph type="ctrTitle"/>
          </p:nvPr>
        </p:nvSpPr>
        <p:spPr bwMode="auto">
          <a:xfrm>
            <a:off x="0" y="549275"/>
            <a:ext cx="5724525" cy="1470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200" dirty="0">
                <a:solidFill>
                  <a:srgbClr val="0069AA"/>
                </a:solidFill>
                <a:latin typeface="Arial" pitchFamily="34" charset="0"/>
              </a:rPr>
              <a:t>Kick Off to Kindergarten</a:t>
            </a:r>
            <a:br>
              <a:rPr lang="en-US" dirty="0">
                <a:solidFill>
                  <a:srgbClr val="0069AA"/>
                </a:solidFill>
                <a:latin typeface="Arial" pitchFamily="34" charset="0"/>
              </a:rPr>
            </a:br>
            <a:endParaRPr lang="en-US" sz="3800" i="1" dirty="0">
              <a:solidFill>
                <a:srgbClr val="0069AA"/>
              </a:solidFill>
              <a:latin typeface="Arial" pitchFamily="34" charset="0"/>
            </a:endParaRPr>
          </a:p>
        </p:txBody>
      </p:sp>
      <p:pic>
        <p:nvPicPr>
          <p:cNvPr id="1028" name="Picture 2"/>
          <p:cNvPicPr>
            <a:picLocks noChangeAspect="1"/>
          </p:cNvPicPr>
          <p:nvPr/>
        </p:nvPicPr>
        <p:blipFill>
          <a:blip r:embed="rId4" cstate="print"/>
          <a:srcRect/>
          <a:stretch>
            <a:fillRect/>
          </a:stretch>
        </p:blipFill>
        <p:spPr bwMode="auto">
          <a:xfrm>
            <a:off x="323528" y="5805264"/>
            <a:ext cx="2181225" cy="8413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a:xfrm>
            <a:off x="457200" y="274638"/>
            <a:ext cx="8229600" cy="1143000"/>
          </a:xfrm>
        </p:spPr>
        <p:txBody>
          <a:bodyPr>
            <a:normAutofit/>
          </a:bodyPr>
          <a:lstStyle/>
          <a:p>
            <a:r>
              <a:rPr lang="en-US" dirty="0">
                <a:solidFill>
                  <a:srgbClr val="C00000"/>
                </a:solidFill>
                <a:latin typeface="Cavolini" panose="03000502040302020204" pitchFamily="66" charset="0"/>
                <a:cs typeface="Cavolini" panose="03000502040302020204" pitchFamily="66" charset="0"/>
              </a:rPr>
              <a:t>Daily Subjects/Learning</a:t>
            </a:r>
          </a:p>
        </p:txBody>
      </p:sp>
      <p:sp>
        <p:nvSpPr>
          <p:cNvPr id="3" name="Content Placeholder 2">
            <a:extLst>
              <a:ext uri="{FF2B5EF4-FFF2-40B4-BE49-F238E27FC236}">
                <a16:creationId xmlns:a16="http://schemas.microsoft.com/office/drawing/2014/main" id="{84E97BAD-8E33-242D-A9D6-6E408C7B90B4}"/>
              </a:ext>
            </a:extLst>
          </p:cNvPr>
          <p:cNvSpPr>
            <a:spLocks noGrp="1"/>
          </p:cNvSpPr>
          <p:nvPr>
            <p:ph sz="half" idx="1"/>
          </p:nvPr>
        </p:nvSpPr>
        <p:spPr>
          <a:xfrm>
            <a:off x="457200" y="1600200"/>
            <a:ext cx="4906888" cy="4525963"/>
          </a:xfrm>
        </p:spPr>
        <p:txBody>
          <a:bodyPr>
            <a:normAutofit lnSpcReduction="10000"/>
          </a:bodyPr>
          <a:lstStyle/>
          <a:p>
            <a:pPr marL="0" indent="0">
              <a:lnSpc>
                <a:spcPct val="90000"/>
              </a:lnSpc>
              <a:buNone/>
            </a:pPr>
            <a:r>
              <a:rPr lang="en-US" sz="2200" dirty="0">
                <a:latin typeface="Calibri" panose="020F0502020204030204" pitchFamily="34" charset="0"/>
                <a:cs typeface="Calibri" panose="020F0502020204030204" pitchFamily="34" charset="0"/>
              </a:rPr>
              <a:t>Every day, students will have the following subjects:</a:t>
            </a:r>
          </a:p>
          <a:p>
            <a:pPr marL="457200" indent="-457200">
              <a:lnSpc>
                <a:spcPct val="90000"/>
              </a:lnSpc>
              <a:buAutoNum type="arabicPeriod"/>
            </a:pPr>
            <a:r>
              <a:rPr lang="en-US" sz="2200" dirty="0">
                <a:latin typeface="Calibri" panose="020F0502020204030204" pitchFamily="34" charset="0"/>
                <a:cs typeface="Calibri" panose="020F0502020204030204" pitchFamily="34" charset="0"/>
              </a:rPr>
              <a:t>120 minutes of Literacy</a:t>
            </a:r>
          </a:p>
          <a:p>
            <a:pPr marL="457200" indent="-457200">
              <a:lnSpc>
                <a:spcPct val="90000"/>
              </a:lnSpc>
              <a:buAutoNum type="arabicPeriod"/>
            </a:pPr>
            <a:r>
              <a:rPr lang="en-US" sz="2200" dirty="0">
                <a:latin typeface="Calibri" panose="020F0502020204030204" pitchFamily="34" charset="0"/>
                <a:cs typeface="Calibri" panose="020F0502020204030204" pitchFamily="34" charset="0"/>
              </a:rPr>
              <a:t>60 minutes of Math</a:t>
            </a:r>
          </a:p>
          <a:p>
            <a:pPr marL="457200" indent="-457200">
              <a:lnSpc>
                <a:spcPct val="90000"/>
              </a:lnSpc>
              <a:buAutoNum type="arabicPeriod"/>
            </a:pPr>
            <a:r>
              <a:rPr lang="en-US" sz="2200" dirty="0">
                <a:latin typeface="Calibri" panose="020F0502020204030204" pitchFamily="34" charset="0"/>
                <a:cs typeface="Calibri" panose="020F0502020204030204" pitchFamily="34" charset="0"/>
              </a:rPr>
              <a:t>30 minutes of a Music or PE</a:t>
            </a:r>
          </a:p>
          <a:p>
            <a:pPr marL="457200" indent="-457200">
              <a:lnSpc>
                <a:spcPct val="90000"/>
              </a:lnSpc>
              <a:buAutoNum type="arabicPeriod"/>
            </a:pPr>
            <a:r>
              <a:rPr lang="en-US" sz="2200" dirty="0">
                <a:latin typeface="Calibri" panose="020F0502020204030204" pitchFamily="34" charset="0"/>
                <a:cs typeface="Calibri" panose="020F0502020204030204" pitchFamily="34" charset="0"/>
              </a:rPr>
              <a:t>20 minutes of Soft Start</a:t>
            </a:r>
          </a:p>
          <a:p>
            <a:pPr marL="457200" indent="-457200">
              <a:lnSpc>
                <a:spcPct val="90000"/>
              </a:lnSpc>
              <a:buAutoNum type="arabicPeriod"/>
            </a:pPr>
            <a:r>
              <a:rPr lang="en-US" sz="2200" dirty="0">
                <a:latin typeface="Calibri" panose="020F0502020204030204" pitchFamily="34" charset="0"/>
                <a:cs typeface="Calibri" panose="020F0502020204030204" pitchFamily="34" charset="0"/>
              </a:rPr>
              <a:t>30 minutes of Art, Exploration, STEAM, or You and Your World</a:t>
            </a:r>
          </a:p>
          <a:p>
            <a:pPr marL="0" indent="0">
              <a:lnSpc>
                <a:spcPct val="90000"/>
              </a:lnSpc>
              <a:buNone/>
            </a:pPr>
            <a:endParaRPr lang="en-US" sz="2200" dirty="0"/>
          </a:p>
          <a:p>
            <a:pPr marL="0" indent="0">
              <a:lnSpc>
                <a:spcPct val="90000"/>
              </a:lnSpc>
              <a:buNone/>
            </a:pPr>
            <a:r>
              <a:rPr lang="en-US" sz="2200" dirty="0">
                <a:solidFill>
                  <a:srgbClr val="FF0000"/>
                </a:solidFill>
                <a:latin typeface="Calibri" panose="020F0502020204030204" pitchFamily="34" charset="0"/>
                <a:cs typeface="Calibri" panose="020F0502020204030204" pitchFamily="34" charset="0"/>
              </a:rPr>
              <a:t>Again, note that there will be an hour added to the school day in the 2024-25 school year. We will update you on what this time will be dedicated to once we get more information.</a:t>
            </a:r>
          </a:p>
          <a:p>
            <a:pPr marL="0" indent="0">
              <a:lnSpc>
                <a:spcPct val="90000"/>
              </a:lnSpc>
              <a:buNone/>
            </a:pPr>
            <a:endParaRPr lang="en-US" sz="2200" dirty="0"/>
          </a:p>
          <a:p>
            <a:pPr marL="0" indent="0">
              <a:lnSpc>
                <a:spcPct val="90000"/>
              </a:lnSpc>
              <a:buNone/>
            </a:pPr>
            <a:endParaRPr lang="en-US" sz="2200" dirty="0"/>
          </a:p>
          <a:p>
            <a:pPr marL="0" indent="0">
              <a:lnSpc>
                <a:spcPct val="90000"/>
              </a:lnSpc>
              <a:buNone/>
            </a:pPr>
            <a:endParaRPr lang="en-US" sz="2200" dirty="0"/>
          </a:p>
        </p:txBody>
      </p:sp>
      <p:pic>
        <p:nvPicPr>
          <p:cNvPr id="6" name="Picture 5" descr="Child holding molecules model">
            <a:extLst>
              <a:ext uri="{FF2B5EF4-FFF2-40B4-BE49-F238E27FC236}">
                <a16:creationId xmlns:a16="http://schemas.microsoft.com/office/drawing/2014/main" id="{C17033FD-A49C-2404-4A9C-D0BC461F0100}"/>
              </a:ext>
            </a:extLst>
          </p:cNvPr>
          <p:cNvPicPr>
            <a:picLocks noChangeAspect="1"/>
          </p:cNvPicPr>
          <p:nvPr/>
        </p:nvPicPr>
        <p:blipFill rotWithShape="1">
          <a:blip r:embed="rId2">
            <a:extLst>
              <a:ext uri="{28A0092B-C50C-407E-A947-70E740481C1C}">
                <a14:useLocalDpi xmlns:a14="http://schemas.microsoft.com/office/drawing/2010/main" val="0"/>
              </a:ext>
            </a:extLst>
          </a:blip>
          <a:srcRect l="16290" r="24147" b="-1"/>
          <a:stretch/>
        </p:blipFill>
        <p:spPr>
          <a:xfrm>
            <a:off x="5395842" y="1772816"/>
            <a:ext cx="3322712" cy="3723684"/>
          </a:xfrm>
          <a:prstGeom prst="rect">
            <a:avLst/>
          </a:prstGeom>
          <a:noFill/>
        </p:spPr>
      </p:pic>
    </p:spTree>
    <p:extLst>
      <p:ext uri="{BB962C8B-B14F-4D97-AF65-F5344CB8AC3E}">
        <p14:creationId xmlns:p14="http://schemas.microsoft.com/office/powerpoint/2010/main" val="2595701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a:xfrm>
            <a:off x="1792288" y="4800600"/>
            <a:ext cx="5486400" cy="566738"/>
          </a:xfrm>
        </p:spPr>
        <p:txBody>
          <a:bodyPr anchor="b">
            <a:normAutofit/>
          </a:bodyPr>
          <a:lstStyle/>
          <a:p>
            <a:r>
              <a:rPr lang="en-US" dirty="0">
                <a:solidFill>
                  <a:srgbClr val="C00000"/>
                </a:solidFill>
                <a:latin typeface="Cavolini" panose="03000502040302020204" pitchFamily="66" charset="0"/>
                <a:cs typeface="Cavolini" panose="03000502040302020204" pitchFamily="66" charset="0"/>
              </a:rPr>
              <a:t>Homework</a:t>
            </a:r>
          </a:p>
        </p:txBody>
      </p:sp>
      <p:pic>
        <p:nvPicPr>
          <p:cNvPr id="9" name="Picture 8" descr="Mother helps daughter's homework">
            <a:extLst>
              <a:ext uri="{FF2B5EF4-FFF2-40B4-BE49-F238E27FC236}">
                <a16:creationId xmlns:a16="http://schemas.microsoft.com/office/drawing/2014/main" id="{6B4911E7-B499-FB65-371A-A755B283621E}"/>
              </a:ext>
            </a:extLst>
          </p:cNvPr>
          <p:cNvPicPr>
            <a:picLocks noChangeAspect="1"/>
          </p:cNvPicPr>
          <p:nvPr/>
        </p:nvPicPr>
        <p:blipFill rotWithShape="1">
          <a:blip r:embed="rId2">
            <a:extLst>
              <a:ext uri="{28A0092B-C50C-407E-A947-70E740481C1C}">
                <a14:useLocalDpi xmlns:a14="http://schemas.microsoft.com/office/drawing/2010/main" val="0"/>
              </a:ext>
            </a:extLst>
          </a:blip>
          <a:srcRect r="10999" b="-2"/>
          <a:stretch/>
        </p:blipFill>
        <p:spPr>
          <a:xfrm>
            <a:off x="1792288" y="612775"/>
            <a:ext cx="5486400" cy="4114800"/>
          </a:xfrm>
          <a:prstGeom prst="rect">
            <a:avLst/>
          </a:prstGeom>
          <a:noFill/>
        </p:spPr>
      </p:pic>
      <p:sp>
        <p:nvSpPr>
          <p:cNvPr id="7" name="Content Placeholder 6">
            <a:extLst>
              <a:ext uri="{FF2B5EF4-FFF2-40B4-BE49-F238E27FC236}">
                <a16:creationId xmlns:a16="http://schemas.microsoft.com/office/drawing/2014/main" id="{3DB886EE-FBDE-2EED-543A-B4F43A183705}"/>
              </a:ext>
            </a:extLst>
          </p:cNvPr>
          <p:cNvSpPr>
            <a:spLocks noGrp="1"/>
          </p:cNvSpPr>
          <p:nvPr>
            <p:ph type="body" sz="half" idx="2"/>
          </p:nvPr>
        </p:nvSpPr>
        <p:spPr>
          <a:xfrm>
            <a:off x="1792288" y="5367338"/>
            <a:ext cx="6020072" cy="1158006"/>
          </a:xfrm>
        </p:spPr>
        <p:txBody>
          <a:bodyPr>
            <a:normAutofit fontScale="85000" lnSpcReduction="20000"/>
          </a:bodyPr>
          <a:lstStyle/>
          <a:p>
            <a:pPr marL="0" indent="0">
              <a:buNone/>
            </a:pPr>
            <a:r>
              <a:rPr lang="en-US" sz="2300" dirty="0">
                <a:latin typeface="Calibri" panose="020F0502020204030204" pitchFamily="34" charset="0"/>
                <a:cs typeface="Calibri" panose="020F0502020204030204" pitchFamily="34" charset="0"/>
              </a:rPr>
              <a:t>Homework at the Kindergarten level will mainly consist of reviewing concepts taught in Literacy and Math and shouldn’t take more than a few minutes a night. Practice could include letter sounds or counting</a:t>
            </a:r>
            <a:r>
              <a:rPr lang="en-US" sz="1300" dirty="0"/>
              <a:t>.</a:t>
            </a:r>
          </a:p>
        </p:txBody>
      </p:sp>
    </p:spTree>
    <p:extLst>
      <p:ext uri="{BB962C8B-B14F-4D97-AF65-F5344CB8AC3E}">
        <p14:creationId xmlns:p14="http://schemas.microsoft.com/office/powerpoint/2010/main" val="74118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p:txBody>
          <a:bodyPr/>
          <a:lstStyle/>
          <a:p>
            <a:r>
              <a:rPr lang="en-US" sz="4000" dirty="0">
                <a:solidFill>
                  <a:srgbClr val="C00000"/>
                </a:solidFill>
                <a:latin typeface="Cavolini" panose="03000502040302020204" pitchFamily="66" charset="0"/>
                <a:cs typeface="Cavolini" panose="03000502040302020204" pitchFamily="66" charset="0"/>
              </a:rPr>
              <a:t>Inclusion</a:t>
            </a:r>
          </a:p>
        </p:txBody>
      </p:sp>
      <p:sp>
        <p:nvSpPr>
          <p:cNvPr id="3" name="Content Placeholder 2">
            <a:extLst>
              <a:ext uri="{FF2B5EF4-FFF2-40B4-BE49-F238E27FC236}">
                <a16:creationId xmlns:a16="http://schemas.microsoft.com/office/drawing/2014/main" id="{84E97BAD-8E33-242D-A9D6-6E408C7B90B4}"/>
              </a:ext>
            </a:extLst>
          </p:cNvPr>
          <p:cNvSpPr>
            <a:spLocks noGrp="1"/>
          </p:cNvSpPr>
          <p:nvPr>
            <p:ph idx="1"/>
          </p:nvPr>
        </p:nvSpPr>
        <p:spPr>
          <a:xfrm>
            <a:off x="457200" y="1166018"/>
            <a:ext cx="8229600" cy="4525963"/>
          </a:xfrm>
        </p:spPr>
        <p:txBody>
          <a:bodyPr/>
          <a:lstStyle/>
          <a:p>
            <a:r>
              <a:rPr lang="en-US" sz="2000" dirty="0">
                <a:latin typeface="Calibri" panose="020F0502020204030204" pitchFamily="34" charset="0"/>
                <a:cs typeface="Calibri" panose="020F0502020204030204" pitchFamily="34" charset="0"/>
              </a:rPr>
              <a:t>We pride ourselves in ASD-S of meeting students’ “where they are at” – developing their individual skills and interests..</a:t>
            </a:r>
          </a:p>
          <a:p>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lgn="ctr">
              <a:buNone/>
            </a:pPr>
            <a:r>
              <a:rPr lang="en-US" sz="2400" b="1" i="1" dirty="0">
                <a:solidFill>
                  <a:srgbClr val="C00000"/>
                </a:solidFill>
                <a:latin typeface="Cavolini" panose="03000502040302020204" pitchFamily="66" charset="0"/>
                <a:cs typeface="Cavolini" panose="03000502040302020204" pitchFamily="66" charset="0"/>
              </a:rPr>
              <a:t>If you believe your child needs additional support from an Educational Assistant or has alternate programming, please consult us ASAP so we can best prepare for their arrival.</a:t>
            </a:r>
          </a:p>
          <a:p>
            <a:endParaRPr lang="en-US" sz="2000" dirty="0">
              <a:solidFill>
                <a:srgbClr val="C0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endParaRPr lang="en-US" sz="2000" dirty="0">
              <a:latin typeface="Cavolini" panose="03000502040302020204" pitchFamily="66" charset="0"/>
              <a:cs typeface="Cavolini" panose="03000502040302020204" pitchFamily="66" charset="0"/>
            </a:endParaRPr>
          </a:p>
        </p:txBody>
      </p:sp>
      <p:pic>
        <p:nvPicPr>
          <p:cNvPr id="4" name="Picture 3">
            <a:extLst>
              <a:ext uri="{FF2B5EF4-FFF2-40B4-BE49-F238E27FC236}">
                <a16:creationId xmlns:a16="http://schemas.microsoft.com/office/drawing/2014/main" id="{A7D1B474-22CA-03CE-9F3B-75CE9A5466E7}"/>
              </a:ext>
            </a:extLst>
          </p:cNvPr>
          <p:cNvPicPr>
            <a:picLocks noChangeAspect="1"/>
          </p:cNvPicPr>
          <p:nvPr/>
        </p:nvPicPr>
        <p:blipFill>
          <a:blip r:embed="rId2"/>
          <a:stretch>
            <a:fillRect/>
          </a:stretch>
        </p:blipFill>
        <p:spPr>
          <a:xfrm>
            <a:off x="2314575" y="2214561"/>
            <a:ext cx="4514850" cy="2428875"/>
          </a:xfrm>
          <a:prstGeom prst="rect">
            <a:avLst/>
          </a:prstGeom>
          <a:ln>
            <a:noFill/>
          </a:ln>
          <a:effectLst>
            <a:softEdge rad="112500"/>
          </a:effectLst>
        </p:spPr>
      </p:pic>
    </p:spTree>
    <p:extLst>
      <p:ext uri="{BB962C8B-B14F-4D97-AF65-F5344CB8AC3E}">
        <p14:creationId xmlns:p14="http://schemas.microsoft.com/office/powerpoint/2010/main" val="3190452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slide3"/>
          <p:cNvPicPr>
            <a:picLocks noChangeAspect="1" noChangeArrowheads="1"/>
          </p:cNvPicPr>
          <p:nvPr/>
        </p:nvPicPr>
        <p:blipFill>
          <a:blip r:embed="rId3" cstate="print"/>
          <a:srcRect/>
          <a:stretch>
            <a:fillRect/>
          </a:stretch>
        </p:blipFill>
        <p:spPr bwMode="auto">
          <a:xfrm>
            <a:off x="0" y="0"/>
            <a:ext cx="3776663" cy="6858000"/>
          </a:xfrm>
          <a:prstGeom prst="rect">
            <a:avLst/>
          </a:prstGeom>
          <a:noFill/>
          <a:ln w="9525">
            <a:noFill/>
            <a:miter lim="800000"/>
            <a:headEnd/>
            <a:tailEnd/>
          </a:ln>
        </p:spPr>
      </p:pic>
      <p:sp>
        <p:nvSpPr>
          <p:cNvPr id="3075" name="Text Box 7"/>
          <p:cNvSpPr txBox="1">
            <a:spLocks noChangeArrowheads="1"/>
          </p:cNvSpPr>
          <p:nvPr/>
        </p:nvSpPr>
        <p:spPr bwMode="auto">
          <a:xfrm>
            <a:off x="3851275" y="1095375"/>
            <a:ext cx="4897438" cy="4093428"/>
          </a:xfrm>
          <a:prstGeom prst="rect">
            <a:avLst/>
          </a:prstGeom>
          <a:noFill/>
          <a:ln w="9525">
            <a:noFill/>
            <a:miter lim="800000"/>
            <a:headEnd/>
            <a:tailEnd/>
          </a:ln>
        </p:spPr>
        <p:txBody>
          <a:bodyPr>
            <a:spAutoFit/>
          </a:bodyPr>
          <a:lstStyle/>
          <a:p>
            <a:pPr eaLnBrk="0" hangingPunct="0">
              <a:lnSpc>
                <a:spcPct val="100000"/>
              </a:lnSpc>
              <a:spcBef>
                <a:spcPct val="0"/>
              </a:spcBef>
            </a:pPr>
            <a:r>
              <a:rPr lang="en-US" b="0" dirty="0">
                <a:latin typeface="Arial" pitchFamily="34" charset="0"/>
              </a:rPr>
              <a:t>A child’s formal education begins in kindergarten, but learning begins at birth. You have been your child’s first and best teacher during those critical first five years of life. You will continue to support your child through this transition year and in the years to come.</a:t>
            </a:r>
          </a:p>
          <a:p>
            <a:pPr eaLnBrk="0" hangingPunct="0">
              <a:lnSpc>
                <a:spcPct val="100000"/>
              </a:lnSpc>
              <a:spcBef>
                <a:spcPct val="0"/>
              </a:spcBef>
            </a:pPr>
            <a:r>
              <a:rPr lang="en-US" b="0" dirty="0">
                <a:latin typeface="Arial"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US" sz="4400" dirty="0">
                <a:solidFill>
                  <a:srgbClr val="002060"/>
                </a:solidFill>
                <a:ea typeface="Arial" charset="0"/>
                <a:cs typeface="Helvetica" charset="0"/>
              </a:rPr>
              <a:t>Developmental Growth of Your Four Year-old</a:t>
            </a:r>
          </a:p>
        </p:txBody>
      </p:sp>
      <p:sp>
        <p:nvSpPr>
          <p:cNvPr id="3" name="Content Placeholder 2"/>
          <p:cNvSpPr>
            <a:spLocks noGrp="1"/>
          </p:cNvSpPr>
          <p:nvPr>
            <p:ph idx="1"/>
          </p:nvPr>
        </p:nvSpPr>
        <p:spPr>
          <a:xfrm>
            <a:off x="467544" y="1916832"/>
            <a:ext cx="8077200" cy="4419600"/>
          </a:xfrm>
        </p:spPr>
        <p:txBody>
          <a:bodyPr/>
          <a:lstStyle/>
          <a:p>
            <a:pPr marL="180975" indent="-180975">
              <a:lnSpc>
                <a:spcPct val="110000"/>
              </a:lnSpc>
              <a:spcBef>
                <a:spcPct val="0"/>
              </a:spcBef>
            </a:pPr>
            <a:r>
              <a:rPr lang="en-US" dirty="0">
                <a:latin typeface="Arial" pitchFamily="34" charset="0"/>
              </a:rPr>
              <a:t>These developmental domains are key to your child’s transition to school:</a:t>
            </a:r>
          </a:p>
          <a:p>
            <a:pPr marL="180975" indent="-180975">
              <a:lnSpc>
                <a:spcPct val="110000"/>
              </a:lnSpc>
              <a:spcBef>
                <a:spcPct val="0"/>
              </a:spcBef>
            </a:pPr>
            <a:endParaRPr lang="en-US" dirty="0">
              <a:latin typeface="Arial" pitchFamily="34" charset="0"/>
            </a:endParaRPr>
          </a:p>
          <a:p>
            <a:pPr marL="635000" lvl="1" indent="-180975">
              <a:lnSpc>
                <a:spcPct val="110000"/>
              </a:lnSpc>
              <a:spcBef>
                <a:spcPct val="0"/>
              </a:spcBef>
            </a:pPr>
            <a:r>
              <a:rPr lang="en-US" dirty="0">
                <a:latin typeface="Arial" pitchFamily="34" charset="0"/>
              </a:rPr>
              <a:t>Social Development</a:t>
            </a:r>
          </a:p>
          <a:p>
            <a:pPr marL="635000" lvl="1" indent="-180975">
              <a:lnSpc>
                <a:spcPct val="110000"/>
              </a:lnSpc>
              <a:spcBef>
                <a:spcPct val="0"/>
              </a:spcBef>
            </a:pPr>
            <a:r>
              <a:rPr lang="en-US" dirty="0">
                <a:latin typeface="Arial" pitchFamily="34" charset="0"/>
              </a:rPr>
              <a:t>Emotional Development</a:t>
            </a:r>
          </a:p>
          <a:p>
            <a:pPr marL="635000" lvl="1" indent="-180975">
              <a:lnSpc>
                <a:spcPct val="110000"/>
              </a:lnSpc>
              <a:spcBef>
                <a:spcPct val="0"/>
              </a:spcBef>
            </a:pPr>
            <a:r>
              <a:rPr lang="en-US" dirty="0">
                <a:latin typeface="Arial" pitchFamily="34" charset="0"/>
              </a:rPr>
              <a:t>Motor Development </a:t>
            </a:r>
          </a:p>
          <a:p>
            <a:pPr marL="635000" lvl="1" indent="-180975">
              <a:lnSpc>
                <a:spcPct val="110000"/>
              </a:lnSpc>
              <a:spcBef>
                <a:spcPct val="0"/>
              </a:spcBef>
            </a:pPr>
            <a:r>
              <a:rPr lang="en-US" dirty="0">
                <a:latin typeface="Arial" pitchFamily="34" charset="0"/>
              </a:rPr>
              <a:t>Language/Intellectual Development</a:t>
            </a:r>
          </a:p>
          <a:p>
            <a:pPr lvl="1">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slide8"/>
          <p:cNvPicPr>
            <a:picLocks noChangeAspect="1" noChangeArrowheads="1"/>
          </p:cNvPicPr>
          <p:nvPr/>
        </p:nvPicPr>
        <p:blipFill>
          <a:blip r:embed="rId3" cstate="print"/>
          <a:srcRect/>
          <a:stretch>
            <a:fillRect/>
          </a:stretch>
        </p:blipFill>
        <p:spPr bwMode="auto">
          <a:xfrm>
            <a:off x="0" y="3713163"/>
            <a:ext cx="9144000" cy="3144837"/>
          </a:xfrm>
          <a:prstGeom prst="rect">
            <a:avLst/>
          </a:prstGeom>
          <a:noFill/>
          <a:ln w="9525">
            <a:noFill/>
            <a:miter lim="800000"/>
            <a:headEnd/>
            <a:tailEnd/>
          </a:ln>
        </p:spPr>
      </p:pic>
      <p:sp>
        <p:nvSpPr>
          <p:cNvPr id="7171" name="Text Box 6"/>
          <p:cNvSpPr txBox="1">
            <a:spLocks noChangeArrowheads="1"/>
          </p:cNvSpPr>
          <p:nvPr/>
        </p:nvSpPr>
        <p:spPr bwMode="auto">
          <a:xfrm>
            <a:off x="827088" y="549275"/>
            <a:ext cx="7416800" cy="5399088"/>
          </a:xfrm>
          <a:prstGeom prst="rect">
            <a:avLst/>
          </a:prstGeom>
          <a:noFill/>
          <a:ln w="9525">
            <a:noFill/>
            <a:miter lim="800000"/>
            <a:headEnd/>
            <a:tailEnd/>
          </a:ln>
        </p:spPr>
        <p:txBody>
          <a:bodyPr/>
          <a:lstStyle/>
          <a:p>
            <a:pPr marL="180975" indent="-180975" defTabSz="179388">
              <a:lnSpc>
                <a:spcPct val="110000"/>
              </a:lnSpc>
              <a:spcBef>
                <a:spcPct val="0"/>
              </a:spcBef>
            </a:pPr>
            <a:r>
              <a:rPr lang="en-US" sz="4400" dirty="0">
                <a:solidFill>
                  <a:srgbClr val="002060"/>
                </a:solidFill>
                <a:latin typeface="+mj-lt"/>
                <a:ea typeface="Arial" charset="0"/>
                <a:cs typeface="Helvetica" charset="0"/>
              </a:rPr>
              <a:t>Social Development</a:t>
            </a:r>
          </a:p>
          <a:p>
            <a:pPr marL="180975" indent="-180975" defTabSz="179388">
              <a:lnSpc>
                <a:spcPct val="110000"/>
              </a:lnSpc>
              <a:spcBef>
                <a:spcPct val="0"/>
              </a:spcBef>
            </a:pPr>
            <a:endParaRPr lang="en-US" sz="3000" b="0" dirty="0">
              <a:latin typeface="Arial" pitchFamily="34" charset="0"/>
            </a:endParaRPr>
          </a:p>
          <a:p>
            <a:pPr marL="180975" indent="-180975" defTabSz="179388">
              <a:lnSpc>
                <a:spcPct val="110000"/>
              </a:lnSpc>
              <a:spcBef>
                <a:spcPct val="0"/>
              </a:spcBef>
              <a:buFontTx/>
              <a:buChar char="•"/>
            </a:pPr>
            <a:r>
              <a:rPr lang="en-US" sz="2800" b="0" dirty="0">
                <a:latin typeface="Arial" pitchFamily="34" charset="0"/>
              </a:rPr>
              <a:t>Play simple games with your child.</a:t>
            </a:r>
          </a:p>
          <a:p>
            <a:pPr marL="180975" indent="-180975" defTabSz="179388">
              <a:lnSpc>
                <a:spcPct val="110000"/>
              </a:lnSpc>
              <a:spcBef>
                <a:spcPct val="0"/>
              </a:spcBef>
              <a:buFontTx/>
              <a:buChar char="•"/>
            </a:pPr>
            <a:r>
              <a:rPr lang="en-US" sz="2800" b="0" dirty="0">
                <a:latin typeface="Arial" pitchFamily="34" charset="0"/>
              </a:rPr>
              <a:t>Talk about how it feels to share and take turns.</a:t>
            </a:r>
          </a:p>
          <a:p>
            <a:pPr marL="180975" indent="-180975" defTabSz="179388">
              <a:lnSpc>
                <a:spcPct val="110000"/>
              </a:lnSpc>
              <a:spcBef>
                <a:spcPct val="0"/>
              </a:spcBef>
              <a:buFontTx/>
              <a:buChar char="•"/>
            </a:pPr>
            <a:r>
              <a:rPr lang="en-US" b="0" dirty="0">
                <a:latin typeface="Arial" pitchFamily="34" charset="0"/>
              </a:rPr>
              <a:t>Help your child wait to have a turn playing </a:t>
            </a:r>
            <a:br>
              <a:rPr lang="en-US" b="0" dirty="0">
                <a:latin typeface="Arial" pitchFamily="34" charset="0"/>
              </a:rPr>
            </a:br>
            <a:r>
              <a:rPr lang="en-US" b="0" dirty="0">
                <a:latin typeface="Arial" pitchFamily="34" charset="0"/>
              </a:rPr>
              <a:t>with a toy.</a:t>
            </a:r>
          </a:p>
          <a:p>
            <a:pPr marL="180975" indent="-180975" defTabSz="179388">
              <a:buFontTx/>
              <a:buChar char="•"/>
            </a:pPr>
            <a:r>
              <a:rPr lang="en-US" b="0" dirty="0">
                <a:latin typeface="Arial" pitchFamily="34" charset="0"/>
              </a:rPr>
              <a:t>Encourage your child to do things independently (e.g., getting dressed, </a:t>
            </a:r>
            <a:br>
              <a:rPr lang="en-US" b="0" dirty="0">
                <a:latin typeface="Arial" pitchFamily="34" charset="0"/>
              </a:rPr>
            </a:br>
            <a:r>
              <a:rPr lang="en-US" b="0" dirty="0">
                <a:latin typeface="Arial" pitchFamily="34" charset="0"/>
              </a:rPr>
              <a:t>brushing teeth).</a:t>
            </a:r>
          </a:p>
          <a:p>
            <a:pPr marL="180975" indent="-180975" defTabSz="179388"/>
            <a:endParaRPr lang="en-US" b="0" dirty="0">
              <a:latin typeface="Arial" pitchFamily="34" charset="0"/>
            </a:endParaRPr>
          </a:p>
          <a:p>
            <a:pPr marL="180975" indent="-180975" defTabSz="179388">
              <a:lnSpc>
                <a:spcPct val="110000"/>
              </a:lnSpc>
              <a:spcBef>
                <a:spcPct val="0"/>
              </a:spcBef>
              <a:buFontTx/>
              <a:buChar char="•"/>
            </a:pPr>
            <a:endParaRPr lang="en-US" b="0" dirty="0">
              <a:latin typeface="Arial" pitchFamily="34" charset="0"/>
            </a:endParaRPr>
          </a:p>
          <a:p>
            <a:pPr marL="180975" indent="-180975" defTabSz="179388">
              <a:lnSpc>
                <a:spcPct val="110000"/>
              </a:lnSpc>
              <a:spcBef>
                <a:spcPct val="0"/>
              </a:spcBef>
              <a:buFontTx/>
              <a:buChar char="•"/>
            </a:pPr>
            <a:endParaRPr lang="en-US" sz="2800" b="0" dirty="0">
              <a:latin typeface="Arial" pitchFamily="34" charset="0"/>
            </a:endParaRPr>
          </a:p>
          <a:p>
            <a:pPr marL="180975" indent="-180975" defTabSz="179388">
              <a:buFontTx/>
              <a:buChar char="•"/>
            </a:pPr>
            <a:endParaRPr lang="en-US" sz="2800" b="0" dirty="0">
              <a:latin typeface="Arial" pitchFamily="34" charset="0"/>
            </a:endParaRPr>
          </a:p>
          <a:p>
            <a:pPr marL="180975" indent="-180975" defTabSz="179388">
              <a:lnSpc>
                <a:spcPct val="80000"/>
              </a:lnSpc>
            </a:pPr>
            <a:endParaRPr lang="en-US" sz="2400" b="0" dirty="0">
              <a:latin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bwMode="auto">
          <a:xfrm>
            <a:off x="323529" y="690563"/>
            <a:ext cx="7417122" cy="5399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0975" indent="-180975" algn="ctr" eaLnBrk="1" hangingPunct="1">
              <a:lnSpc>
                <a:spcPct val="80000"/>
              </a:lnSpc>
              <a:buFontTx/>
              <a:buNone/>
              <a:defRPr/>
            </a:pPr>
            <a:r>
              <a:rPr lang="en-US" sz="4400" b="1" dirty="0">
                <a:solidFill>
                  <a:srgbClr val="002060"/>
                </a:solidFill>
                <a:latin typeface="+mj-lt"/>
                <a:cs typeface="Helvetica" charset="0"/>
              </a:rPr>
              <a:t>Emotional Development</a:t>
            </a:r>
          </a:p>
          <a:p>
            <a:pPr marL="180975" indent="-180975" eaLnBrk="1" hangingPunct="1">
              <a:lnSpc>
                <a:spcPct val="80000"/>
              </a:lnSpc>
              <a:buFontTx/>
              <a:buNone/>
              <a:defRPr/>
            </a:pPr>
            <a:endParaRPr lang="en-US" sz="3000" dirty="0">
              <a:solidFill>
                <a:srgbClr val="0069AA"/>
              </a:solidFill>
              <a:latin typeface="Arial" pitchFamily="34" charset="0"/>
              <a:ea typeface="ヒラギノ角ゴ Pro W3" charset="-128"/>
            </a:endParaRPr>
          </a:p>
          <a:p>
            <a:pPr marL="180975" indent="-180975" eaLnBrk="1" hangingPunct="1">
              <a:lnSpc>
                <a:spcPct val="80000"/>
              </a:lnSpc>
              <a:defRPr/>
            </a:pPr>
            <a:r>
              <a:rPr lang="en-US" sz="2600" dirty="0">
                <a:latin typeface="Arial" pitchFamily="34" charset="0"/>
                <a:ea typeface="ヒラギノ角ゴ Pro W3" charset="-128"/>
              </a:rPr>
              <a:t>Help your child develop ways to work out a solution to a problem.</a:t>
            </a:r>
          </a:p>
          <a:p>
            <a:pPr marL="0" indent="0" eaLnBrk="1" hangingPunct="1">
              <a:lnSpc>
                <a:spcPct val="80000"/>
              </a:lnSpc>
              <a:buFontTx/>
              <a:buNone/>
              <a:defRPr/>
            </a:pPr>
            <a:endParaRPr lang="en-US" sz="2600" dirty="0">
              <a:latin typeface="Arial" pitchFamily="34" charset="0"/>
              <a:ea typeface="ヒラギノ角ゴ Pro W3" charset="-128"/>
            </a:endParaRPr>
          </a:p>
          <a:p>
            <a:pPr marL="180975" indent="-180975" eaLnBrk="1" hangingPunct="1">
              <a:lnSpc>
                <a:spcPct val="80000"/>
              </a:lnSpc>
              <a:defRPr/>
            </a:pPr>
            <a:r>
              <a:rPr lang="en-US" sz="2600" dirty="0">
                <a:latin typeface="Arial" pitchFamily="34" charset="0"/>
                <a:ea typeface="ヒラギノ角ゴ Pro W3" charset="-128"/>
              </a:rPr>
              <a:t>Talk to your child about feelings (e.g., happiness, sadness, anger) so he or she can make good choices about how to act when he or she has these feelings.</a:t>
            </a:r>
          </a:p>
        </p:txBody>
      </p:sp>
      <p:pic>
        <p:nvPicPr>
          <p:cNvPr id="9219" name="Picture 3" descr="C:\Users\sandra.nickerson\AppData\Local\Microsoft\Windows\Temporary Internet Files\Content.IE5\Z4020DN8\MP900442427[1].jpg"/>
          <p:cNvPicPr>
            <a:picLocks noChangeAspect="1" noChangeArrowheads="1"/>
          </p:cNvPicPr>
          <p:nvPr/>
        </p:nvPicPr>
        <p:blipFill>
          <a:blip r:embed="rId3" cstate="print"/>
          <a:srcRect/>
          <a:stretch>
            <a:fillRect/>
          </a:stretch>
        </p:blipFill>
        <p:spPr bwMode="auto">
          <a:xfrm>
            <a:off x="4500563" y="4365625"/>
            <a:ext cx="4038600" cy="22320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bwMode="auto">
          <a:xfrm>
            <a:off x="323529" y="690563"/>
            <a:ext cx="7417122" cy="5399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0975" indent="-180975" algn="ctr" eaLnBrk="1" hangingPunct="1">
              <a:lnSpc>
                <a:spcPct val="80000"/>
              </a:lnSpc>
              <a:buFontTx/>
              <a:buNone/>
              <a:defRPr/>
            </a:pPr>
            <a:r>
              <a:rPr lang="en-US" sz="4400" b="1" dirty="0">
                <a:solidFill>
                  <a:srgbClr val="002060"/>
                </a:solidFill>
                <a:latin typeface="+mj-lt"/>
                <a:cs typeface="Helvetica" charset="0"/>
              </a:rPr>
              <a:t>Emotional Development</a:t>
            </a:r>
          </a:p>
          <a:p>
            <a:pPr marL="180975" indent="-180975" eaLnBrk="1" hangingPunct="1">
              <a:lnSpc>
                <a:spcPct val="80000"/>
              </a:lnSpc>
              <a:buFontTx/>
              <a:buNone/>
              <a:defRPr/>
            </a:pPr>
            <a:endParaRPr lang="en-US" sz="4400" b="1" dirty="0">
              <a:solidFill>
                <a:srgbClr val="002060"/>
              </a:solidFill>
              <a:latin typeface="+mj-lt"/>
              <a:cs typeface="Helvetica" charset="0"/>
            </a:endParaRPr>
          </a:p>
          <a:p>
            <a:pPr marL="180975" indent="-180975" eaLnBrk="1" hangingPunct="1">
              <a:lnSpc>
                <a:spcPct val="80000"/>
              </a:lnSpc>
              <a:defRPr/>
            </a:pPr>
            <a:r>
              <a:rPr lang="en-US" sz="2400" dirty="0">
                <a:latin typeface="Arial" pitchFamily="34" charset="0"/>
              </a:rPr>
              <a:t>Help your child feel more secure by having regular routines such as bedtime, mealtimes, etc.</a:t>
            </a:r>
          </a:p>
          <a:p>
            <a:pPr marL="180975" indent="-180975" eaLnBrk="1" hangingPunct="1">
              <a:lnSpc>
                <a:spcPct val="80000"/>
              </a:lnSpc>
              <a:defRPr/>
            </a:pPr>
            <a:endParaRPr lang="en-US" sz="2400" dirty="0">
              <a:latin typeface="Arial" pitchFamily="34" charset="0"/>
            </a:endParaRPr>
          </a:p>
          <a:p>
            <a:pPr marL="180975" indent="-180975" eaLnBrk="1" hangingPunct="1">
              <a:lnSpc>
                <a:spcPct val="80000"/>
              </a:lnSpc>
              <a:defRPr/>
            </a:pPr>
            <a:r>
              <a:rPr lang="en-US" sz="2400" dirty="0">
                <a:latin typeface="Arial" pitchFamily="34" charset="0"/>
              </a:rPr>
              <a:t>Encourage your child to take responsibility by assigning simple chores (put away toys), etc.</a:t>
            </a:r>
          </a:p>
          <a:p>
            <a:pPr marL="180975" indent="-180975" eaLnBrk="1" hangingPunct="1">
              <a:lnSpc>
                <a:spcPct val="80000"/>
              </a:lnSpc>
              <a:defRPr/>
            </a:pPr>
            <a:endParaRPr lang="en-US" sz="2400" dirty="0">
              <a:latin typeface="Arial" pitchFamily="34" charset="0"/>
            </a:endParaRPr>
          </a:p>
          <a:p>
            <a:pPr marL="180975" indent="-180975" eaLnBrk="1" hangingPunct="1">
              <a:lnSpc>
                <a:spcPct val="80000"/>
              </a:lnSpc>
              <a:defRPr/>
            </a:pPr>
            <a:r>
              <a:rPr lang="en-US" sz="2400" dirty="0">
                <a:latin typeface="Arial" pitchFamily="34" charset="0"/>
              </a:rPr>
              <a:t>Encourage your child to try new activities.</a:t>
            </a:r>
          </a:p>
        </p:txBody>
      </p:sp>
      <p:pic>
        <p:nvPicPr>
          <p:cNvPr id="9219" name="Picture 3" descr="C:\Users\sandra.nickerson\AppData\Local\Microsoft\Windows\Temporary Internet Files\Content.IE5\Z4020DN8\MP900442427[1].jpg"/>
          <p:cNvPicPr>
            <a:picLocks noChangeAspect="1" noChangeArrowheads="1"/>
          </p:cNvPicPr>
          <p:nvPr/>
        </p:nvPicPr>
        <p:blipFill>
          <a:blip r:embed="rId3" cstate="print"/>
          <a:srcRect/>
          <a:stretch>
            <a:fillRect/>
          </a:stretch>
        </p:blipFill>
        <p:spPr bwMode="auto">
          <a:xfrm>
            <a:off x="4500563" y="4365625"/>
            <a:ext cx="4038600" cy="2232025"/>
          </a:xfrm>
          <a:prstGeom prst="rect">
            <a:avLst/>
          </a:prstGeom>
          <a:noFill/>
          <a:ln w="9525">
            <a:noFill/>
            <a:miter lim="800000"/>
            <a:headEnd/>
            <a:tailEnd/>
          </a:ln>
        </p:spPr>
      </p:pic>
    </p:spTree>
    <p:extLst>
      <p:ext uri="{BB962C8B-B14F-4D97-AF65-F5344CB8AC3E}">
        <p14:creationId xmlns:p14="http://schemas.microsoft.com/office/powerpoint/2010/main" val="4184255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slide10"/>
          <p:cNvPicPr>
            <a:picLocks noChangeAspect="1" noChangeArrowheads="1"/>
          </p:cNvPicPr>
          <p:nvPr/>
        </p:nvPicPr>
        <p:blipFill>
          <a:blip r:embed="rId3"/>
          <a:srcRect/>
          <a:stretch>
            <a:fillRect/>
          </a:stretch>
        </p:blipFill>
        <p:spPr bwMode="auto">
          <a:xfrm>
            <a:off x="0" y="4627563"/>
            <a:ext cx="9144000" cy="2230437"/>
          </a:xfrm>
          <a:prstGeom prst="rect">
            <a:avLst/>
          </a:prstGeom>
          <a:noFill/>
          <a:ln w="9525">
            <a:noFill/>
            <a:miter lim="800000"/>
            <a:headEnd/>
            <a:tailEnd/>
          </a:ln>
        </p:spPr>
      </p:pic>
      <p:sp>
        <p:nvSpPr>
          <p:cNvPr id="10243" name="Text Box 7"/>
          <p:cNvSpPr txBox="1">
            <a:spLocks noChangeArrowheads="1"/>
          </p:cNvSpPr>
          <p:nvPr/>
        </p:nvSpPr>
        <p:spPr bwMode="auto">
          <a:xfrm>
            <a:off x="806112" y="548679"/>
            <a:ext cx="7416800" cy="5399087"/>
          </a:xfrm>
          <a:prstGeom prst="rect">
            <a:avLst/>
          </a:prstGeom>
          <a:noFill/>
          <a:ln w="9525" algn="ctr">
            <a:noFill/>
            <a:miter lim="800000"/>
            <a:headEnd/>
            <a:tailEnd/>
          </a:ln>
        </p:spPr>
        <p:txBody>
          <a:bodyPr/>
          <a:lstStyle/>
          <a:p>
            <a:pPr marL="180975" indent="-180975">
              <a:lnSpc>
                <a:spcPct val="110000"/>
              </a:lnSpc>
            </a:pPr>
            <a:r>
              <a:rPr lang="en-US" sz="4400" dirty="0">
                <a:solidFill>
                  <a:srgbClr val="002060"/>
                </a:solidFill>
                <a:latin typeface="+mj-lt"/>
                <a:ea typeface="Arial" charset="0"/>
                <a:cs typeface="Helvetica" charset="0"/>
              </a:rPr>
              <a:t>Language &amp; Intellectual Development </a:t>
            </a:r>
          </a:p>
          <a:p>
            <a:pPr marL="180975" indent="-180975">
              <a:lnSpc>
                <a:spcPct val="110000"/>
              </a:lnSpc>
            </a:pPr>
            <a:endParaRPr lang="en-US" sz="3000" dirty="0">
              <a:solidFill>
                <a:schemeClr val="tx2"/>
              </a:solidFill>
              <a:latin typeface="Myriad Pro" pitchFamily="34" charset="0"/>
            </a:endParaRPr>
          </a:p>
          <a:p>
            <a:pPr marL="180975" indent="-180975">
              <a:lnSpc>
                <a:spcPct val="110000"/>
              </a:lnSpc>
              <a:buFontTx/>
              <a:buChar char="•"/>
            </a:pPr>
            <a:r>
              <a:rPr lang="en-US" sz="3000" b="0" dirty="0">
                <a:solidFill>
                  <a:schemeClr val="tx2"/>
                </a:solidFill>
                <a:latin typeface="Myriad Pro" pitchFamily="34" charset="0"/>
              </a:rPr>
              <a:t>Having conversations/oral language</a:t>
            </a:r>
          </a:p>
          <a:p>
            <a:pPr marL="180975" indent="-180975">
              <a:lnSpc>
                <a:spcPct val="110000"/>
              </a:lnSpc>
              <a:buFontTx/>
              <a:buChar char="•"/>
            </a:pPr>
            <a:r>
              <a:rPr lang="en-US" sz="3000" b="0" dirty="0">
                <a:solidFill>
                  <a:schemeClr val="tx2"/>
                </a:solidFill>
                <a:latin typeface="Myriad Pro" pitchFamily="34" charset="0"/>
              </a:rPr>
              <a:t>Being familiar with rhymes and songs </a:t>
            </a:r>
          </a:p>
          <a:p>
            <a:pPr marL="180975" indent="-180975">
              <a:lnSpc>
                <a:spcPct val="110000"/>
              </a:lnSpc>
              <a:buFontTx/>
              <a:buChar char="•"/>
            </a:pPr>
            <a:r>
              <a:rPr lang="en-US" sz="3000" b="0" dirty="0">
                <a:solidFill>
                  <a:schemeClr val="tx2"/>
                </a:solidFill>
                <a:latin typeface="Myriad Pro" pitchFamily="34" charset="0"/>
              </a:rPr>
              <a:t>Knowing about books</a:t>
            </a:r>
          </a:p>
          <a:p>
            <a:pPr marL="180975" indent="-180975">
              <a:lnSpc>
                <a:spcPct val="110000"/>
              </a:lnSpc>
              <a:buFontTx/>
              <a:buChar char="•"/>
            </a:pPr>
            <a:r>
              <a:rPr lang="en-US" sz="3000" b="0" dirty="0">
                <a:solidFill>
                  <a:schemeClr val="tx2"/>
                </a:solidFill>
                <a:latin typeface="Myriad Pro" pitchFamily="34" charset="0"/>
              </a:rPr>
              <a:t>Awareness of numbers and letters</a:t>
            </a:r>
          </a:p>
          <a:p>
            <a:pPr marL="180975" indent="-180975">
              <a:lnSpc>
                <a:spcPct val="110000"/>
              </a:lnSpc>
              <a:buFontTx/>
              <a:buChar char="•"/>
            </a:pPr>
            <a:endParaRPr lang="en-US" sz="3000" dirty="0">
              <a:solidFill>
                <a:schemeClr val="tx2"/>
              </a:solidFill>
              <a:latin typeface="Myriad Pro" pitchFamily="34" charset="0"/>
            </a:endParaRPr>
          </a:p>
        </p:txBody>
      </p:sp>
    </p:spTree>
    <p:extLst>
      <p:ext uri="{BB962C8B-B14F-4D97-AF65-F5344CB8AC3E}">
        <p14:creationId xmlns:p14="http://schemas.microsoft.com/office/powerpoint/2010/main" val="202181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slide16"/>
          <p:cNvPicPr>
            <a:picLocks noChangeAspect="1" noChangeArrowheads="1"/>
          </p:cNvPicPr>
          <p:nvPr/>
        </p:nvPicPr>
        <p:blipFill>
          <a:blip r:embed="rId3"/>
          <a:srcRect/>
          <a:stretch>
            <a:fillRect/>
          </a:stretch>
        </p:blipFill>
        <p:spPr bwMode="auto">
          <a:xfrm>
            <a:off x="0" y="3694113"/>
            <a:ext cx="9144000" cy="3163887"/>
          </a:xfrm>
          <a:prstGeom prst="rect">
            <a:avLst/>
          </a:prstGeom>
          <a:noFill/>
          <a:ln w="9525">
            <a:noFill/>
            <a:miter lim="800000"/>
            <a:headEnd/>
            <a:tailEnd/>
          </a:ln>
        </p:spPr>
      </p:pic>
      <p:sp>
        <p:nvSpPr>
          <p:cNvPr id="11267" name="Text Box 7"/>
          <p:cNvSpPr txBox="1">
            <a:spLocks noChangeArrowheads="1"/>
          </p:cNvSpPr>
          <p:nvPr/>
        </p:nvSpPr>
        <p:spPr bwMode="auto">
          <a:xfrm>
            <a:off x="395288" y="404813"/>
            <a:ext cx="8424862" cy="5399087"/>
          </a:xfrm>
          <a:prstGeom prst="rect">
            <a:avLst/>
          </a:prstGeom>
          <a:noFill/>
          <a:ln w="9525" algn="ctr">
            <a:noFill/>
            <a:miter lim="800000"/>
            <a:headEnd/>
            <a:tailEnd/>
          </a:ln>
        </p:spPr>
        <p:txBody>
          <a:bodyPr/>
          <a:lstStyle/>
          <a:p>
            <a:pPr marL="180975" indent="-180975">
              <a:lnSpc>
                <a:spcPct val="70000"/>
              </a:lnSpc>
              <a:spcBef>
                <a:spcPct val="50000"/>
              </a:spcBef>
            </a:pPr>
            <a:r>
              <a:rPr lang="en-US" sz="4400" dirty="0">
                <a:solidFill>
                  <a:srgbClr val="002060"/>
                </a:solidFill>
                <a:latin typeface="+mj-lt"/>
                <a:ea typeface="Arial" charset="0"/>
                <a:cs typeface="Helvetica" charset="0"/>
              </a:rPr>
              <a:t>Language Development</a:t>
            </a:r>
            <a:br>
              <a:rPr lang="en-US" sz="4000" dirty="0">
                <a:solidFill>
                  <a:srgbClr val="FF3300"/>
                </a:solidFill>
                <a:latin typeface="Calibri" pitchFamily="34" charset="0"/>
              </a:rPr>
            </a:br>
            <a:endParaRPr lang="en-US" sz="3000" dirty="0">
              <a:solidFill>
                <a:srgbClr val="FF3300"/>
              </a:solidFill>
              <a:latin typeface="Calibri" pitchFamily="34" charset="0"/>
            </a:endParaRPr>
          </a:p>
          <a:p>
            <a:pPr marL="180975" indent="-180975">
              <a:lnSpc>
                <a:spcPct val="110000"/>
              </a:lnSpc>
              <a:buFontTx/>
              <a:buChar char="•"/>
            </a:pPr>
            <a:r>
              <a:rPr lang="en-US" sz="2400" b="0" dirty="0">
                <a:solidFill>
                  <a:schemeClr val="tx2"/>
                </a:solidFill>
                <a:latin typeface="Myriad Pro" pitchFamily="34" charset="0"/>
              </a:rPr>
              <a:t>Talk with your child; allow time for him/her to respond.</a:t>
            </a:r>
          </a:p>
          <a:p>
            <a:pPr marL="180975" indent="-180975">
              <a:lnSpc>
                <a:spcPct val="110000"/>
              </a:lnSpc>
              <a:buFontTx/>
              <a:buChar char="•"/>
            </a:pPr>
            <a:r>
              <a:rPr lang="en-US" sz="2400" b="0" dirty="0">
                <a:solidFill>
                  <a:schemeClr val="tx2"/>
                </a:solidFill>
                <a:latin typeface="Myriad Pro" pitchFamily="34" charset="0"/>
              </a:rPr>
              <a:t>Sing songs and recite nursery rhymes; encourage your child to repeat parts of them.</a:t>
            </a:r>
          </a:p>
          <a:p>
            <a:pPr marL="180975" indent="-180975">
              <a:lnSpc>
                <a:spcPct val="110000"/>
              </a:lnSpc>
              <a:buFontTx/>
              <a:buChar char="•"/>
            </a:pPr>
            <a:r>
              <a:rPr lang="en-US" sz="2400" b="0" dirty="0">
                <a:solidFill>
                  <a:schemeClr val="tx2"/>
                </a:solidFill>
                <a:latin typeface="Myriad Pro" pitchFamily="34" charset="0"/>
              </a:rPr>
              <a:t>Encourage your child to help you around the house. Teach him/her to categorize and organize by size, shape, </a:t>
            </a:r>
            <a:br>
              <a:rPr lang="en-US" sz="2400" b="0" dirty="0">
                <a:solidFill>
                  <a:schemeClr val="tx2"/>
                </a:solidFill>
                <a:latin typeface="Myriad Pro" pitchFamily="34" charset="0"/>
              </a:rPr>
            </a:br>
            <a:r>
              <a:rPr lang="en-US" sz="2400" b="0" dirty="0" err="1">
                <a:solidFill>
                  <a:schemeClr val="tx2"/>
                </a:solidFill>
                <a:latin typeface="Myriad Pro" pitchFamily="34" charset="0"/>
              </a:rPr>
              <a:t>colour</a:t>
            </a:r>
            <a:r>
              <a:rPr lang="en-US" sz="2400" b="0" dirty="0">
                <a:solidFill>
                  <a:schemeClr val="tx2"/>
                </a:solidFill>
                <a:latin typeface="Myriad Pro" pitchFamily="34" charset="0"/>
              </a:rPr>
              <a:t>, etc….   </a:t>
            </a:r>
          </a:p>
          <a:p>
            <a:pPr marL="180975" indent="-180975">
              <a:lnSpc>
                <a:spcPct val="110000"/>
              </a:lnSpc>
              <a:buFontTx/>
              <a:buChar char="•"/>
            </a:pPr>
            <a:r>
              <a:rPr lang="en-US" sz="2400" b="0" dirty="0">
                <a:solidFill>
                  <a:schemeClr val="tx2"/>
                </a:solidFill>
                <a:latin typeface="Myriad Pro" pitchFamily="34" charset="0"/>
              </a:rPr>
              <a:t>Read to your child as often as you can and encourage him/her to read along with you.</a:t>
            </a:r>
          </a:p>
          <a:p>
            <a:pPr marL="180975" indent="-180975">
              <a:lnSpc>
                <a:spcPct val="110000"/>
              </a:lnSpc>
              <a:buFontTx/>
              <a:buChar char="•"/>
            </a:pPr>
            <a:endParaRPr lang="en-US" sz="2400" b="0" dirty="0">
              <a:solidFill>
                <a:schemeClr val="tx2"/>
              </a:solidFill>
              <a:latin typeface="Myriad Pro" pitchFamily="34" charset="0"/>
            </a:endParaRPr>
          </a:p>
        </p:txBody>
      </p:sp>
    </p:spTree>
    <p:extLst>
      <p:ext uri="{BB962C8B-B14F-4D97-AF65-F5344CB8AC3E}">
        <p14:creationId xmlns:p14="http://schemas.microsoft.com/office/powerpoint/2010/main" val="54570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F04E9-C39F-84DC-4E52-CEEE563C23E8}"/>
              </a:ext>
            </a:extLst>
          </p:cNvPr>
          <p:cNvSpPr>
            <a:spLocks noGrp="1"/>
          </p:cNvSpPr>
          <p:nvPr>
            <p:ph type="title"/>
          </p:nvPr>
        </p:nvSpPr>
        <p:spPr>
          <a:xfrm>
            <a:off x="1792288" y="4800600"/>
            <a:ext cx="6884168" cy="566738"/>
          </a:xfrm>
        </p:spPr>
        <p:txBody>
          <a:bodyPr anchor="b">
            <a:noAutofit/>
          </a:bodyPr>
          <a:lstStyle/>
          <a:p>
            <a:r>
              <a:rPr lang="en-US" sz="2800" dirty="0">
                <a:solidFill>
                  <a:srgbClr val="C00000"/>
                </a:solidFill>
                <a:latin typeface="Cavolini" panose="03000502040302020204" pitchFamily="66" charset="0"/>
                <a:cs typeface="Cavolini" panose="03000502040302020204" pitchFamily="66" charset="0"/>
              </a:rPr>
              <a:t>Welcome to Saint Rose School!</a:t>
            </a:r>
          </a:p>
        </p:txBody>
      </p:sp>
      <p:pic>
        <p:nvPicPr>
          <p:cNvPr id="2" name="Picture 1">
            <a:extLst>
              <a:ext uri="{FF2B5EF4-FFF2-40B4-BE49-F238E27FC236}">
                <a16:creationId xmlns:a16="http://schemas.microsoft.com/office/drawing/2014/main" id="{56867928-774B-F816-0DFD-4D6956E4C7B4}"/>
              </a:ext>
            </a:extLst>
          </p:cNvPr>
          <p:cNvPicPr>
            <a:picLocks noChangeAspect="1"/>
          </p:cNvPicPr>
          <p:nvPr/>
        </p:nvPicPr>
        <p:blipFill>
          <a:blip r:embed="rId3"/>
          <a:stretch>
            <a:fillRect/>
          </a:stretch>
        </p:blipFill>
        <p:spPr>
          <a:xfrm>
            <a:off x="132409" y="1196752"/>
            <a:ext cx="8879182" cy="295232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2">
            <a:extLst>
              <a:ext uri="{FF2B5EF4-FFF2-40B4-BE49-F238E27FC236}">
                <a16:creationId xmlns:a16="http://schemas.microsoft.com/office/drawing/2014/main" id="{69FF707D-478C-CD8F-AA7A-24EB371ED608}"/>
              </a:ext>
            </a:extLst>
          </p:cNvPr>
          <p:cNvSpPr txBox="1">
            <a:spLocks/>
          </p:cNvSpPr>
          <p:nvPr/>
        </p:nvSpPr>
        <p:spPr>
          <a:xfrm>
            <a:off x="1792288" y="5367338"/>
            <a:ext cx="5486400" cy="804862"/>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spcBef>
                <a:spcPct val="20000"/>
              </a:spcBef>
            </a:pPr>
            <a:r>
              <a:rPr lang="en-US" sz="1400" b="0" kern="0" dirty="0">
                <a:solidFill>
                  <a:schemeClr val="tx1"/>
                </a:solidFill>
                <a:latin typeface="+mn-lt"/>
                <a:ea typeface="Arial" charset="0"/>
                <a:cs typeface="+mn-cs"/>
              </a:rPr>
              <a:t>2023-24 Students &amp; Their Adults</a:t>
            </a:r>
          </a:p>
        </p:txBody>
      </p:sp>
    </p:spTree>
    <p:extLst>
      <p:ext uri="{BB962C8B-B14F-4D97-AF65-F5344CB8AC3E}">
        <p14:creationId xmlns:p14="http://schemas.microsoft.com/office/powerpoint/2010/main" val="2045710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With Your Child</a:t>
            </a:r>
          </a:p>
        </p:txBody>
      </p:sp>
      <p:pic>
        <p:nvPicPr>
          <p:cNvPr id="4" name="TW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1687" b="21687"/>
          <a:stretch/>
        </p:blipFill>
        <p:spPr>
          <a:xfrm>
            <a:off x="282161" y="1196752"/>
            <a:ext cx="8579677" cy="4752528"/>
          </a:xfrm>
          <a:prstGeom prst="rect">
            <a:avLst/>
          </a:prstGeom>
        </p:spPr>
      </p:pic>
    </p:spTree>
    <p:extLst>
      <p:ext uri="{BB962C8B-B14F-4D97-AF65-F5344CB8AC3E}">
        <p14:creationId xmlns:p14="http://schemas.microsoft.com/office/powerpoint/2010/main" val="733856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slide11"/>
          <p:cNvPicPr>
            <a:picLocks noChangeAspect="1" noChangeArrowheads="1"/>
          </p:cNvPicPr>
          <p:nvPr/>
        </p:nvPicPr>
        <p:blipFill>
          <a:blip r:embed="rId3"/>
          <a:srcRect/>
          <a:stretch>
            <a:fillRect/>
          </a:stretch>
        </p:blipFill>
        <p:spPr bwMode="auto">
          <a:xfrm>
            <a:off x="0" y="0"/>
            <a:ext cx="3749675" cy="6858000"/>
          </a:xfrm>
          <a:prstGeom prst="rect">
            <a:avLst/>
          </a:prstGeom>
          <a:noFill/>
          <a:ln w="9525">
            <a:noFill/>
            <a:miter lim="800000"/>
            <a:headEnd/>
            <a:tailEnd/>
          </a:ln>
        </p:spPr>
      </p:pic>
      <p:sp>
        <p:nvSpPr>
          <p:cNvPr id="12291" name="Text Box 9"/>
          <p:cNvSpPr txBox="1">
            <a:spLocks noChangeArrowheads="1"/>
          </p:cNvSpPr>
          <p:nvPr/>
        </p:nvSpPr>
        <p:spPr bwMode="auto">
          <a:xfrm>
            <a:off x="3563938" y="620688"/>
            <a:ext cx="5400550" cy="5354662"/>
          </a:xfrm>
          <a:prstGeom prst="rect">
            <a:avLst/>
          </a:prstGeom>
          <a:noFill/>
          <a:ln w="9525" algn="ctr">
            <a:noFill/>
            <a:miter lim="800000"/>
            <a:headEnd/>
            <a:tailEnd/>
          </a:ln>
        </p:spPr>
        <p:txBody>
          <a:bodyPr/>
          <a:lstStyle/>
          <a:p>
            <a:pPr marL="180975" indent="-180975">
              <a:lnSpc>
                <a:spcPct val="110000"/>
              </a:lnSpc>
              <a:buFontTx/>
              <a:buChar char="•"/>
            </a:pPr>
            <a:r>
              <a:rPr lang="en-US" sz="2400" b="0" dirty="0">
                <a:latin typeface="Myriad Pro" pitchFamily="34" charset="0"/>
              </a:rPr>
              <a:t>Encourage your child to count things and look for numbers in the environment.</a:t>
            </a:r>
          </a:p>
          <a:p>
            <a:pPr marL="180975" indent="-180975">
              <a:lnSpc>
                <a:spcPct val="110000"/>
              </a:lnSpc>
              <a:buFontTx/>
              <a:buChar char="•"/>
            </a:pPr>
            <a:r>
              <a:rPr lang="en-US" sz="2400" b="0" dirty="0">
                <a:latin typeface="Myriad Pro" pitchFamily="34" charset="0"/>
              </a:rPr>
              <a:t>Give your child three-step directions to follow without help from you.</a:t>
            </a:r>
          </a:p>
          <a:p>
            <a:pPr marL="180975" indent="-180975">
              <a:lnSpc>
                <a:spcPct val="110000"/>
              </a:lnSpc>
              <a:buFontTx/>
              <a:buChar char="•"/>
            </a:pPr>
            <a:r>
              <a:rPr lang="en-US" sz="2400" b="0" dirty="0">
                <a:latin typeface="Myriad Pro" pitchFamily="34" charset="0"/>
              </a:rPr>
              <a:t>Find ways to display your child’s name. </a:t>
            </a:r>
          </a:p>
          <a:p>
            <a:pPr marL="180975" indent="-180975">
              <a:lnSpc>
                <a:spcPct val="110000"/>
              </a:lnSpc>
              <a:buFontTx/>
              <a:buChar char="•"/>
            </a:pPr>
            <a:r>
              <a:rPr lang="en-US" sz="2400" b="0" dirty="0">
                <a:latin typeface="Myriad Pro" pitchFamily="34" charset="0"/>
              </a:rPr>
              <a:t>Ask your child to talk about his/her drawings and writings.</a:t>
            </a:r>
          </a:p>
          <a:p>
            <a:pPr marL="180975" indent="-180975">
              <a:lnSpc>
                <a:spcPct val="110000"/>
              </a:lnSpc>
              <a:buFontTx/>
              <a:buChar char="•"/>
            </a:pPr>
            <a:r>
              <a:rPr lang="en-US" sz="2400" b="0" dirty="0">
                <a:latin typeface="Myriad Pro" pitchFamily="34" charset="0"/>
              </a:rPr>
              <a:t>Ask your child to tell you about specific events in their day.  </a:t>
            </a:r>
          </a:p>
        </p:txBody>
      </p:sp>
    </p:spTree>
    <p:extLst>
      <p:ext uri="{BB962C8B-B14F-4D97-AF65-F5344CB8AC3E}">
        <p14:creationId xmlns:p14="http://schemas.microsoft.com/office/powerpoint/2010/main" val="2228756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60411_Chart"/>
          <p:cNvPicPr>
            <a:picLocks noGrp="1" noChangeAspect="1" noChangeArrowheads="1"/>
          </p:cNvPicPr>
          <p:nvPr>
            <p:ph type="body" idx="1"/>
          </p:nvPr>
        </p:nvPicPr>
        <p:blipFill>
          <a:blip r:embed="rId3"/>
          <a:srcRect/>
          <a:stretch>
            <a:fillRect/>
          </a:stretch>
        </p:blipFill>
        <p:spPr bwMode="auto">
          <a:xfrm>
            <a:off x="1042988" y="0"/>
            <a:ext cx="7073900" cy="6858000"/>
          </a:xfrm>
          <a:noFill/>
          <a:ln>
            <a:miter lim="800000"/>
            <a:headEnd/>
            <a:tailEnd/>
          </a:ln>
        </p:spPr>
      </p:pic>
    </p:spTree>
    <p:extLst>
      <p:ext uri="{BB962C8B-B14F-4D97-AF65-F5344CB8AC3E}">
        <p14:creationId xmlns:p14="http://schemas.microsoft.com/office/powerpoint/2010/main" val="2863326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slide13"/>
          <p:cNvPicPr>
            <a:picLocks noChangeAspect="1" noChangeArrowheads="1"/>
          </p:cNvPicPr>
          <p:nvPr/>
        </p:nvPicPr>
        <p:blipFill>
          <a:blip r:embed="rId3" cstate="print"/>
          <a:srcRect/>
          <a:stretch>
            <a:fillRect/>
          </a:stretch>
        </p:blipFill>
        <p:spPr bwMode="auto">
          <a:xfrm>
            <a:off x="0" y="3713163"/>
            <a:ext cx="9144000" cy="3144837"/>
          </a:xfrm>
          <a:prstGeom prst="rect">
            <a:avLst/>
          </a:prstGeom>
          <a:noFill/>
          <a:ln w="9525">
            <a:noFill/>
            <a:miter lim="800000"/>
            <a:headEnd/>
            <a:tailEnd/>
          </a:ln>
        </p:spPr>
      </p:pic>
      <p:sp>
        <p:nvSpPr>
          <p:cNvPr id="15363" name="Text Box 9"/>
          <p:cNvSpPr txBox="1">
            <a:spLocks noChangeArrowheads="1"/>
          </p:cNvSpPr>
          <p:nvPr/>
        </p:nvSpPr>
        <p:spPr bwMode="auto">
          <a:xfrm>
            <a:off x="712428" y="52947"/>
            <a:ext cx="7719144" cy="5039047"/>
          </a:xfrm>
          <a:prstGeom prst="rect">
            <a:avLst/>
          </a:prstGeom>
          <a:noFill/>
          <a:ln w="9525">
            <a:noFill/>
            <a:miter lim="800000"/>
            <a:headEnd/>
            <a:tailEnd/>
          </a:ln>
        </p:spPr>
        <p:txBody>
          <a:bodyPr/>
          <a:lstStyle/>
          <a:p>
            <a:pPr marL="180975" indent="-180975">
              <a:lnSpc>
                <a:spcPct val="110000"/>
              </a:lnSpc>
              <a:spcBef>
                <a:spcPct val="0"/>
              </a:spcBef>
            </a:pPr>
            <a:r>
              <a:rPr lang="en-US" sz="4400" dirty="0">
                <a:solidFill>
                  <a:srgbClr val="002060"/>
                </a:solidFill>
                <a:latin typeface="+mj-lt"/>
                <a:ea typeface="Arial" charset="0"/>
                <a:cs typeface="Helvetica" charset="0"/>
              </a:rPr>
              <a:t>Fine Motor Development</a:t>
            </a:r>
          </a:p>
          <a:p>
            <a:pPr marL="180975" indent="-180975">
              <a:lnSpc>
                <a:spcPct val="110000"/>
              </a:lnSpc>
              <a:spcBef>
                <a:spcPct val="0"/>
              </a:spcBef>
            </a:pPr>
            <a:endParaRPr lang="en-US" sz="4000" b="0" dirty="0">
              <a:solidFill>
                <a:srgbClr val="0069AA"/>
              </a:solidFill>
              <a:latin typeface="Arial" pitchFamily="34" charset="0"/>
            </a:endParaRPr>
          </a:p>
          <a:p>
            <a:pPr marL="180975" indent="-180975">
              <a:lnSpc>
                <a:spcPct val="110000"/>
              </a:lnSpc>
              <a:spcBef>
                <a:spcPct val="0"/>
              </a:spcBef>
              <a:buFontTx/>
              <a:buChar char="•"/>
            </a:pPr>
            <a:r>
              <a:rPr lang="en-US" sz="2800" b="0" dirty="0">
                <a:latin typeface="Arial" pitchFamily="34" charset="0"/>
              </a:rPr>
              <a:t>Encourage your child to draw, colour, cut and glue things. </a:t>
            </a:r>
          </a:p>
          <a:p>
            <a:pPr marL="180975" indent="-180975">
              <a:lnSpc>
                <a:spcPct val="110000"/>
              </a:lnSpc>
              <a:spcBef>
                <a:spcPct val="0"/>
              </a:spcBef>
              <a:buFontTx/>
              <a:buChar char="•"/>
            </a:pPr>
            <a:r>
              <a:rPr lang="en-US" sz="2800" b="0" dirty="0">
                <a:latin typeface="Arial" pitchFamily="34" charset="0"/>
              </a:rPr>
              <a:t>Provide your child with play-</a:t>
            </a:r>
            <a:r>
              <a:rPr lang="en-US" sz="2800" b="0" dirty="0" err="1">
                <a:latin typeface="Arial" pitchFamily="34" charset="0"/>
              </a:rPr>
              <a:t>doh</a:t>
            </a:r>
            <a:r>
              <a:rPr lang="en-US" sz="2800" b="0" dirty="0">
                <a:latin typeface="Arial" pitchFamily="34" charset="0"/>
              </a:rPr>
              <a:t> or clay to use</a:t>
            </a:r>
          </a:p>
          <a:p>
            <a:pPr marL="180975" indent="-180975">
              <a:lnSpc>
                <a:spcPct val="110000"/>
              </a:lnSpc>
              <a:spcBef>
                <a:spcPct val="0"/>
              </a:spcBef>
              <a:buFontTx/>
              <a:buChar char="•"/>
            </a:pPr>
            <a:r>
              <a:rPr lang="en-US" sz="2800" b="0" dirty="0">
                <a:latin typeface="Arial" pitchFamily="34" charset="0"/>
              </a:rPr>
              <a:t>Encourage stringing things like beads and macaroni to make necklaces to wear.</a:t>
            </a:r>
          </a:p>
          <a:p>
            <a:pPr marL="180975" indent="-180975">
              <a:lnSpc>
                <a:spcPct val="110000"/>
              </a:lnSpc>
              <a:spcBef>
                <a:spcPct val="0"/>
              </a:spcBef>
              <a:buFontTx/>
              <a:buChar char="•"/>
            </a:pPr>
            <a:r>
              <a:rPr lang="en-US" sz="2800" b="0" dirty="0">
                <a:latin typeface="Arial" pitchFamily="34" charset="0"/>
              </a:rPr>
              <a:t>Encourage your child to button shirts and </a:t>
            </a:r>
            <a:br>
              <a:rPr lang="en-US" sz="2800" b="0" dirty="0">
                <a:latin typeface="Arial" pitchFamily="34" charset="0"/>
              </a:rPr>
            </a:br>
            <a:r>
              <a:rPr lang="en-US" sz="2800" b="0" dirty="0">
                <a:latin typeface="Arial" pitchFamily="34" charset="0"/>
              </a:rPr>
              <a:t>pants, and zipper jackets.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9"/>
          <p:cNvSpPr txBox="1">
            <a:spLocks noChangeArrowheads="1"/>
          </p:cNvSpPr>
          <p:nvPr/>
        </p:nvSpPr>
        <p:spPr bwMode="auto">
          <a:xfrm>
            <a:off x="818604" y="711721"/>
            <a:ext cx="7416800" cy="5399087"/>
          </a:xfrm>
          <a:prstGeom prst="rect">
            <a:avLst/>
          </a:prstGeom>
          <a:noFill/>
          <a:ln w="9525">
            <a:noFill/>
            <a:miter lim="800000"/>
            <a:headEnd/>
            <a:tailEnd/>
          </a:ln>
        </p:spPr>
        <p:txBody>
          <a:bodyPr/>
          <a:lstStyle/>
          <a:p>
            <a:pPr marL="180975" indent="-180975">
              <a:lnSpc>
                <a:spcPct val="110000"/>
              </a:lnSpc>
              <a:spcBef>
                <a:spcPct val="0"/>
              </a:spcBef>
            </a:pPr>
            <a:r>
              <a:rPr lang="en-US" sz="4400" dirty="0">
                <a:solidFill>
                  <a:srgbClr val="002060"/>
                </a:solidFill>
                <a:latin typeface="+mj-lt"/>
                <a:ea typeface="Arial" charset="0"/>
                <a:cs typeface="Helvetica" charset="0"/>
              </a:rPr>
              <a:t>Gross Motor Development</a:t>
            </a:r>
            <a:br>
              <a:rPr lang="en-US" sz="4000" b="0" dirty="0">
                <a:solidFill>
                  <a:srgbClr val="0069AA"/>
                </a:solidFill>
                <a:latin typeface="Arial" pitchFamily="34" charset="0"/>
              </a:rPr>
            </a:br>
            <a:endParaRPr lang="en-US" sz="2800" b="0" dirty="0">
              <a:solidFill>
                <a:srgbClr val="0069AA"/>
              </a:solidFill>
              <a:latin typeface="Arial" pitchFamily="34" charset="0"/>
            </a:endParaRPr>
          </a:p>
          <a:p>
            <a:pPr marL="180975" indent="-180975">
              <a:lnSpc>
                <a:spcPct val="110000"/>
              </a:lnSpc>
              <a:spcBef>
                <a:spcPct val="0"/>
              </a:spcBef>
              <a:buFontTx/>
              <a:buChar char="•"/>
            </a:pPr>
            <a:r>
              <a:rPr lang="en-US" sz="2800" b="0" dirty="0">
                <a:solidFill>
                  <a:schemeClr val="tx2"/>
                </a:solidFill>
                <a:latin typeface="Arial" pitchFamily="34" charset="0"/>
              </a:rPr>
              <a:t>Provide opportunities for your child to run, jump and play outdoors.</a:t>
            </a:r>
          </a:p>
          <a:p>
            <a:pPr marL="180975" indent="-180975">
              <a:lnSpc>
                <a:spcPct val="110000"/>
              </a:lnSpc>
              <a:spcBef>
                <a:spcPct val="0"/>
              </a:spcBef>
              <a:buFontTx/>
              <a:buChar char="•"/>
            </a:pPr>
            <a:r>
              <a:rPr lang="en-US" sz="2800" b="0" dirty="0">
                <a:solidFill>
                  <a:schemeClr val="tx2"/>
                </a:solidFill>
                <a:latin typeface="Arial" pitchFamily="34" charset="0"/>
              </a:rPr>
              <a:t>Set an example of an active lifestyle by spending time playing catch, walking </a:t>
            </a:r>
            <a:br>
              <a:rPr lang="en-US" sz="2800" b="0" dirty="0">
                <a:solidFill>
                  <a:schemeClr val="tx2"/>
                </a:solidFill>
                <a:latin typeface="Arial" pitchFamily="34" charset="0"/>
              </a:rPr>
            </a:br>
            <a:r>
              <a:rPr lang="en-US" sz="2800" b="0" dirty="0">
                <a:solidFill>
                  <a:schemeClr val="tx2"/>
                </a:solidFill>
                <a:latin typeface="Arial" pitchFamily="34" charset="0"/>
              </a:rPr>
              <a:t>skating, biking, etc.</a:t>
            </a:r>
          </a:p>
          <a:p>
            <a:pPr marL="180975" indent="-180975">
              <a:lnSpc>
                <a:spcPct val="110000"/>
              </a:lnSpc>
              <a:spcBef>
                <a:spcPct val="0"/>
              </a:spcBef>
              <a:buFontTx/>
              <a:buChar char="•"/>
            </a:pPr>
            <a:r>
              <a:rPr lang="en-US" sz="2800" b="0" dirty="0">
                <a:solidFill>
                  <a:schemeClr val="tx2"/>
                </a:solidFill>
                <a:latin typeface="Arial" pitchFamily="34" charset="0"/>
              </a:rPr>
              <a:t>Visit the school playground so your child can become familiar with the playground.</a:t>
            </a:r>
          </a:p>
          <a:p>
            <a:pPr marL="180975" indent="-180975">
              <a:lnSpc>
                <a:spcPct val="110000"/>
              </a:lnSpc>
              <a:spcBef>
                <a:spcPct val="0"/>
              </a:spcBef>
              <a:buFontTx/>
              <a:buChar char="•"/>
            </a:pPr>
            <a:r>
              <a:rPr lang="en-US" sz="2800" b="0" dirty="0">
                <a:solidFill>
                  <a:schemeClr val="tx2"/>
                </a:solidFill>
                <a:latin typeface="Arial" pitchFamily="34" charset="0"/>
              </a:rPr>
              <a:t>Dance with your child to music.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 y="2504202"/>
            <a:ext cx="9026777" cy="207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510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14375"/>
            <a:ext cx="8229600" cy="1143000"/>
          </a:xfrm>
        </p:spPr>
        <p:txBody>
          <a:bodyPr/>
          <a:lstStyle/>
          <a:p>
            <a:pPr eaLnBrk="1" hangingPunct="1"/>
            <a:r>
              <a:rPr lang="en-US" b="1" dirty="0">
                <a:solidFill>
                  <a:srgbClr val="002060"/>
                </a:solidFill>
                <a:cs typeface="Helvetica" charset="0"/>
              </a:rPr>
              <a:t>What is the EYE-DA?</a:t>
            </a:r>
          </a:p>
        </p:txBody>
      </p:sp>
      <p:sp>
        <p:nvSpPr>
          <p:cNvPr id="20483" name="Rectangle 3"/>
          <p:cNvSpPr>
            <a:spLocks noGrp="1" noChangeArrowheads="1"/>
          </p:cNvSpPr>
          <p:nvPr>
            <p:ph idx="1"/>
          </p:nvPr>
        </p:nvSpPr>
        <p:spPr>
          <a:xfrm>
            <a:off x="395536" y="1844675"/>
            <a:ext cx="8496943" cy="1443038"/>
          </a:xfrm>
        </p:spPr>
        <p:txBody>
          <a:bodyPr/>
          <a:lstStyle/>
          <a:p>
            <a:pPr marL="0" indent="0">
              <a:buFont typeface="Arial" charset="0"/>
              <a:buNone/>
            </a:pPr>
            <a:r>
              <a:rPr lang="en-US" sz="2400" dirty="0">
                <a:cs typeface="Helvetica" charset="0"/>
              </a:rPr>
              <a:t>The </a:t>
            </a:r>
            <a:r>
              <a:rPr lang="en-US" sz="2400" b="1" i="1" dirty="0">
                <a:cs typeface="Helvetica" charset="0"/>
              </a:rPr>
              <a:t>Early Years Evaluation-Direct Assessment (EYE-DA) </a:t>
            </a:r>
            <a:br>
              <a:rPr lang="en-US" sz="2400" b="1" dirty="0">
                <a:cs typeface="Helvetica" charset="0"/>
              </a:rPr>
            </a:br>
            <a:r>
              <a:rPr lang="en-US" sz="2400" dirty="0"/>
              <a:t>is an assessment administered individually with </a:t>
            </a:r>
            <a:br>
              <a:rPr lang="en-US" sz="2400" dirty="0"/>
            </a:br>
            <a:r>
              <a:rPr lang="en-US" sz="2400" dirty="0"/>
              <a:t>pre-kindergarten children.</a:t>
            </a:r>
            <a:endParaRPr lang="en-CA" sz="2400" b="1" dirty="0"/>
          </a:p>
        </p:txBody>
      </p:sp>
      <p:pic>
        <p:nvPicPr>
          <p:cNvPr id="9" name="Picture 8" descr="SBP0357170.JPG"/>
          <p:cNvPicPr>
            <a:picLocks noChangeAspect="1"/>
          </p:cNvPicPr>
          <p:nvPr/>
        </p:nvPicPr>
        <p:blipFill>
          <a:blip r:embed="rId3" cstate="print"/>
          <a:srcRect/>
          <a:stretch>
            <a:fillRect/>
          </a:stretch>
        </p:blipFill>
        <p:spPr>
          <a:xfrm>
            <a:off x="4364831" y="3356992"/>
            <a:ext cx="4014787" cy="2034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485" name="Picture 33"/>
          <p:cNvPicPr>
            <a:picLocks noChangeAspect="1" noChangeArrowheads="1"/>
          </p:cNvPicPr>
          <p:nvPr/>
        </p:nvPicPr>
        <p:blipFill>
          <a:blip r:embed="rId4" cstate="print"/>
          <a:srcRect/>
          <a:stretch>
            <a:fillRect/>
          </a:stretch>
        </p:blipFill>
        <p:spPr bwMode="auto">
          <a:xfrm>
            <a:off x="6372225" y="6264275"/>
            <a:ext cx="2714625" cy="544513"/>
          </a:xfrm>
          <a:prstGeom prst="rect">
            <a:avLst/>
          </a:prstGeom>
          <a:noFill/>
          <a:ln w="9525" algn="ctr">
            <a:noFill/>
            <a:miter lim="800000"/>
            <a:headEnd/>
            <a:tailEnd/>
          </a:ln>
        </p:spPr>
      </p:pic>
      <p:sp>
        <p:nvSpPr>
          <p:cNvPr id="2" name="TextBox 1"/>
          <p:cNvSpPr txBox="1"/>
          <p:nvPr/>
        </p:nvSpPr>
        <p:spPr>
          <a:xfrm>
            <a:off x="323528" y="3573016"/>
            <a:ext cx="3600400" cy="2160591"/>
          </a:xfrm>
          <a:prstGeom prst="rect">
            <a:avLst/>
          </a:prstGeom>
          <a:noFill/>
        </p:spPr>
        <p:txBody>
          <a:bodyPr wrap="square" rtlCol="0">
            <a:spAutoFit/>
          </a:bodyPr>
          <a:lstStyle/>
          <a:p>
            <a:r>
              <a:rPr lang="en-US" sz="2400" b="0" dirty="0"/>
              <a:t>Family and Child Education (</a:t>
            </a:r>
            <a:r>
              <a:rPr lang="en-US" sz="2400" dirty="0"/>
              <a:t>FACE</a:t>
            </a:r>
            <a:r>
              <a:rPr lang="en-US" sz="2400" b="0" dirty="0"/>
              <a:t>) – Anglophone South </a:t>
            </a:r>
          </a:p>
          <a:p>
            <a:r>
              <a:rPr lang="en-US" sz="2400" b="0" dirty="0"/>
              <a:t>administers the EYE-DA and provides support to parents and children.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CA" sz="4400" dirty="0">
                <a:solidFill>
                  <a:srgbClr val="002060"/>
                </a:solidFill>
                <a:ea typeface="Arial" charset="0"/>
                <a:cs typeface="Helvetica" charset="0"/>
              </a:rPr>
              <a:t>EYE-DA</a:t>
            </a:r>
            <a:r>
              <a:rPr lang="en-CA" dirty="0"/>
              <a:t> </a:t>
            </a:r>
            <a:r>
              <a:rPr lang="en-CA" sz="4400" dirty="0">
                <a:solidFill>
                  <a:srgbClr val="002060"/>
                </a:solidFill>
                <a:ea typeface="Arial" charset="0"/>
                <a:cs typeface="Helvetica" charset="0"/>
              </a:rPr>
              <a:t>FYIs</a:t>
            </a:r>
            <a:endParaRPr lang="en-US" sz="4400" dirty="0">
              <a:solidFill>
                <a:srgbClr val="002060"/>
              </a:solidFill>
              <a:ea typeface="Arial" charset="0"/>
              <a:cs typeface="Helvetica" charset="0"/>
            </a:endParaRPr>
          </a:p>
        </p:txBody>
      </p:sp>
      <p:sp>
        <p:nvSpPr>
          <p:cNvPr id="3" name="Content Placeholder 2"/>
          <p:cNvSpPr>
            <a:spLocks noGrp="1"/>
          </p:cNvSpPr>
          <p:nvPr>
            <p:ph idx="1"/>
          </p:nvPr>
        </p:nvSpPr>
        <p:spPr>
          <a:xfrm>
            <a:off x="457200" y="1676400"/>
            <a:ext cx="8077200" cy="4419600"/>
          </a:xfrm>
        </p:spPr>
        <p:txBody>
          <a:bodyPr/>
          <a:lstStyle/>
          <a:p>
            <a:pPr marL="180975" indent="-180975">
              <a:lnSpc>
                <a:spcPct val="110000"/>
              </a:lnSpc>
              <a:spcBef>
                <a:spcPct val="0"/>
              </a:spcBef>
              <a:buFont typeface="Arial" pitchFamily="34" charset="0"/>
              <a:buChar char="•"/>
            </a:pPr>
            <a:r>
              <a:rPr lang="en-US" dirty="0">
                <a:latin typeface="Arial" pitchFamily="34" charset="0"/>
              </a:rPr>
              <a:t>The EYE-DA is a ‘snap-shot’ of a child’s skills at a particular time. </a:t>
            </a:r>
          </a:p>
          <a:p>
            <a:pPr marL="180975" indent="-180975">
              <a:lnSpc>
                <a:spcPct val="110000"/>
              </a:lnSpc>
              <a:spcBef>
                <a:spcPct val="0"/>
              </a:spcBef>
              <a:buFont typeface="Arial" pitchFamily="34" charset="0"/>
              <a:buChar char="•"/>
            </a:pPr>
            <a:r>
              <a:rPr lang="en-US" dirty="0">
                <a:latin typeface="Arial" pitchFamily="34" charset="0"/>
              </a:rPr>
              <a:t>Occasionally that snap shot will not accurately reflect a child’s skills (a very shy child or a child who does not feel well, for example).</a:t>
            </a:r>
          </a:p>
          <a:p>
            <a:pPr marL="180975" indent="-180975">
              <a:lnSpc>
                <a:spcPct val="110000"/>
              </a:lnSpc>
              <a:spcBef>
                <a:spcPct val="0"/>
              </a:spcBef>
              <a:buFont typeface="Arial" pitchFamily="34" charset="0"/>
              <a:buChar char="•"/>
            </a:pPr>
            <a:r>
              <a:rPr lang="en-CA" dirty="0"/>
              <a:t>The evaluator will make note of anything that may affect the child’s results.</a:t>
            </a:r>
          </a:p>
          <a:p>
            <a:endParaRPr lang="en-US" dirty="0"/>
          </a:p>
          <a:p>
            <a:pPr>
              <a:defRPr/>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548680"/>
            <a:ext cx="8229600" cy="1143000"/>
          </a:xfrm>
        </p:spPr>
        <p:txBody>
          <a:bodyPr/>
          <a:lstStyle/>
          <a:p>
            <a:r>
              <a:rPr lang="en-US" b="1" dirty="0">
                <a:solidFill>
                  <a:srgbClr val="002060"/>
                </a:solidFill>
                <a:cs typeface="Helvetica" charset="0"/>
              </a:rPr>
              <a:t>What does the EYE-DA assess?</a:t>
            </a:r>
            <a:br>
              <a:rPr lang="en-US" dirty="0"/>
            </a:br>
            <a:br>
              <a:rPr lang="en-US" dirty="0"/>
            </a:br>
            <a:endParaRPr lang="en-US" dirty="0"/>
          </a:p>
        </p:txBody>
      </p:sp>
      <p:sp>
        <p:nvSpPr>
          <p:cNvPr id="21507" name="Content Placeholder 2"/>
          <p:cNvSpPr>
            <a:spLocks noGrp="1"/>
          </p:cNvSpPr>
          <p:nvPr>
            <p:ph idx="1"/>
          </p:nvPr>
        </p:nvSpPr>
        <p:spPr>
          <a:xfrm>
            <a:off x="457200" y="2143125"/>
            <a:ext cx="8229600" cy="4525963"/>
          </a:xfrm>
        </p:spPr>
        <p:txBody>
          <a:bodyPr/>
          <a:lstStyle/>
          <a:p>
            <a:pPr>
              <a:spcBef>
                <a:spcPts val="1800"/>
              </a:spcBef>
              <a:spcAft>
                <a:spcPts val="600"/>
              </a:spcAft>
            </a:pPr>
            <a:r>
              <a:rPr lang="en-US" sz="2400" dirty="0"/>
              <a:t>The EYE-DA assesses your child’s developmental strengths and areas that may require some support prior to school entry.</a:t>
            </a:r>
          </a:p>
          <a:p>
            <a:pPr>
              <a:spcBef>
                <a:spcPts val="1800"/>
              </a:spcBef>
              <a:spcAft>
                <a:spcPts val="600"/>
              </a:spcAft>
            </a:pPr>
            <a:r>
              <a:rPr lang="en-US" sz="2400" dirty="0"/>
              <a:t>The EYE-DA assesses four key areas of early childhood development: Awareness of Self and Environment, Cognitive Skills, Language and Communication, and Physical Development. </a:t>
            </a:r>
          </a:p>
          <a:p>
            <a:pPr>
              <a:spcBef>
                <a:spcPts val="1800"/>
              </a:spcBef>
              <a:spcAft>
                <a:spcPts val="600"/>
              </a:spcAft>
            </a:pPr>
            <a:r>
              <a:rPr lang="en-US" sz="2400" dirty="0"/>
              <a:t>These key areas are linked to children's readiness to learn at school.</a:t>
            </a:r>
          </a:p>
          <a:p>
            <a:pPr>
              <a:buFont typeface="Arial" charset="0"/>
              <a:buNone/>
            </a:pPr>
            <a:endParaRPr lang="en-US" dirty="0"/>
          </a:p>
          <a:p>
            <a:endParaRPr lang="en-US" dirty="0"/>
          </a:p>
        </p:txBody>
      </p:sp>
      <p:pic>
        <p:nvPicPr>
          <p:cNvPr id="21508" name="Picture 6" descr="C:\Users\ahaley\AppData\Local\Microsoft\Windows\Temporary Internet Files\Content.Outlook\T8JWQX18\KSI_logo.png"/>
          <p:cNvPicPr>
            <a:picLocks noChangeAspect="1" noChangeArrowheads="1"/>
          </p:cNvPicPr>
          <p:nvPr/>
        </p:nvPicPr>
        <p:blipFill>
          <a:blip r:embed="rId3" cstate="print"/>
          <a:srcRect/>
          <a:stretch>
            <a:fillRect/>
          </a:stretch>
        </p:blipFill>
        <p:spPr bwMode="auto">
          <a:xfrm>
            <a:off x="6516688" y="6237288"/>
            <a:ext cx="2517775" cy="504825"/>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549275"/>
            <a:ext cx="8229600" cy="1143000"/>
          </a:xfrm>
        </p:spPr>
        <p:txBody>
          <a:bodyPr/>
          <a:lstStyle/>
          <a:p>
            <a:pPr>
              <a:defRPr/>
            </a:pPr>
            <a:r>
              <a:rPr lang="en-CA" b="1" dirty="0">
                <a:solidFill>
                  <a:srgbClr val="002060"/>
                </a:solidFill>
                <a:latin typeface="+mn-lt"/>
                <a:cs typeface="Helvetica" pitchFamily="34" charset="0"/>
              </a:rPr>
              <a:t>EYE-Direct Assessment</a:t>
            </a:r>
          </a:p>
        </p:txBody>
      </p:sp>
      <p:sp>
        <p:nvSpPr>
          <p:cNvPr id="32771" name="Rectangle 3"/>
          <p:cNvSpPr>
            <a:spLocks noGrp="1" noChangeArrowheads="1"/>
          </p:cNvSpPr>
          <p:nvPr>
            <p:ph idx="1"/>
          </p:nvPr>
        </p:nvSpPr>
        <p:spPr>
          <a:xfrm>
            <a:off x="539750" y="1557338"/>
            <a:ext cx="7848600" cy="4248150"/>
          </a:xfrm>
        </p:spPr>
        <p:txBody>
          <a:bodyPr/>
          <a:lstStyle/>
          <a:p>
            <a:pPr>
              <a:spcAft>
                <a:spcPts val="600"/>
              </a:spcAft>
              <a:buClr>
                <a:schemeClr val="tx2"/>
              </a:buClr>
              <a:defRPr/>
            </a:pPr>
            <a:r>
              <a:rPr lang="en-US" sz="2400" dirty="0">
                <a:cs typeface="Helvetica" pitchFamily="34" charset="0"/>
              </a:rPr>
              <a:t>The EYE-DA takes approximately 45 minutes per child.</a:t>
            </a:r>
          </a:p>
          <a:p>
            <a:pPr>
              <a:spcAft>
                <a:spcPts val="600"/>
              </a:spcAft>
              <a:buClr>
                <a:schemeClr val="tx2"/>
              </a:buClr>
              <a:defRPr/>
            </a:pPr>
            <a:r>
              <a:rPr lang="en-CA" sz="2400" dirty="0">
                <a:solidFill>
                  <a:schemeClr val="tx1">
                    <a:lumMod val="95000"/>
                    <a:lumOff val="5000"/>
                  </a:schemeClr>
                </a:solidFill>
              </a:rPr>
              <a:t>Colourful pictures and physical activities make the</a:t>
            </a:r>
            <a:r>
              <a:rPr lang="en-CA" sz="2400" dirty="0"/>
              <a:t> EYE-DA </a:t>
            </a:r>
            <a:r>
              <a:rPr lang="en-CA" sz="2400" dirty="0">
                <a:solidFill>
                  <a:schemeClr val="tx1">
                    <a:lumMod val="95000"/>
                    <a:lumOff val="5000"/>
                  </a:schemeClr>
                </a:solidFill>
              </a:rPr>
              <a:t>fun for children.</a:t>
            </a:r>
            <a:endParaRPr lang="en-CA" sz="2000" dirty="0">
              <a:solidFill>
                <a:schemeClr val="tx1">
                  <a:lumMod val="95000"/>
                  <a:lumOff val="5000"/>
                </a:schemeClr>
              </a:solidFill>
            </a:endParaRPr>
          </a:p>
          <a:p>
            <a:pPr>
              <a:spcAft>
                <a:spcPts val="600"/>
              </a:spcAft>
              <a:buClr>
                <a:schemeClr val="tx2"/>
              </a:buClr>
              <a:defRPr/>
            </a:pPr>
            <a:r>
              <a:rPr lang="en-CA" sz="2400" dirty="0">
                <a:solidFill>
                  <a:schemeClr val="tx1">
                    <a:lumMod val="95000"/>
                    <a:lumOff val="5000"/>
                  </a:schemeClr>
                </a:solidFill>
              </a:rPr>
              <a:t>Most children enjoy doing the EYE-DA</a:t>
            </a:r>
          </a:p>
          <a:p>
            <a:pPr>
              <a:spcAft>
                <a:spcPts val="600"/>
              </a:spcAft>
              <a:buClr>
                <a:schemeClr val="tx2"/>
              </a:buClr>
              <a:defRPr/>
            </a:pPr>
            <a:endParaRPr lang="en-CA" sz="2000" dirty="0">
              <a:solidFill>
                <a:srgbClr val="002060"/>
              </a:solidFill>
            </a:endParaRPr>
          </a:p>
          <a:p>
            <a:pPr marL="0" indent="0">
              <a:spcAft>
                <a:spcPts val="600"/>
              </a:spcAft>
              <a:buClr>
                <a:schemeClr val="tx2"/>
              </a:buClr>
              <a:buFont typeface="Arial" charset="0"/>
              <a:buNone/>
              <a:defRPr/>
            </a:pPr>
            <a:endParaRPr lang="en-CA" sz="2000" dirty="0">
              <a:solidFill>
                <a:srgbClr val="002060"/>
              </a:solidFill>
            </a:endParaRPr>
          </a:p>
          <a:p>
            <a:pPr marL="0" indent="0">
              <a:spcAft>
                <a:spcPts val="600"/>
              </a:spcAft>
              <a:buClr>
                <a:schemeClr val="tx2"/>
              </a:buClr>
              <a:buFont typeface="Arial" charset="0"/>
              <a:buNone/>
              <a:defRPr/>
            </a:pPr>
            <a:r>
              <a:rPr lang="en-US" sz="2000" b="1" dirty="0">
                <a:solidFill>
                  <a:schemeClr val="tx1">
                    <a:lumMod val="95000"/>
                    <a:lumOff val="5000"/>
                  </a:schemeClr>
                </a:solidFill>
                <a:cs typeface="Calibri" pitchFamily="34" charset="0"/>
              </a:rPr>
              <a:t>			</a:t>
            </a:r>
          </a:p>
          <a:p>
            <a:pPr marL="0" indent="0">
              <a:spcAft>
                <a:spcPts val="600"/>
              </a:spcAft>
              <a:buClr>
                <a:schemeClr val="tx2"/>
              </a:buClr>
              <a:buFont typeface="Arial" charset="0"/>
              <a:buNone/>
              <a:defRPr/>
            </a:pPr>
            <a:r>
              <a:rPr lang="en-US" sz="2000" b="1" dirty="0">
                <a:solidFill>
                  <a:schemeClr val="tx1">
                    <a:lumMod val="95000"/>
                    <a:lumOff val="5000"/>
                  </a:schemeClr>
                </a:solidFill>
                <a:cs typeface="Calibri" pitchFamily="34" charset="0"/>
              </a:rPr>
              <a:t>			</a:t>
            </a:r>
            <a:endParaRPr lang="en-US" sz="2000" dirty="0">
              <a:cs typeface="Helvetica" pitchFamily="34" charset="0"/>
            </a:endParaRPr>
          </a:p>
          <a:p>
            <a:pPr marL="0" indent="0">
              <a:spcAft>
                <a:spcPts val="600"/>
              </a:spcAft>
              <a:buClr>
                <a:schemeClr val="tx2"/>
              </a:buClr>
              <a:buFont typeface="Arial" charset="0"/>
              <a:buNone/>
              <a:defRPr/>
            </a:pPr>
            <a:endParaRPr lang="en-US" sz="2000" b="1" dirty="0">
              <a:solidFill>
                <a:schemeClr val="accent2"/>
              </a:solidFill>
              <a:cs typeface="Helvetica" pitchFamily="34" charset="0"/>
            </a:endParaRPr>
          </a:p>
        </p:txBody>
      </p:sp>
      <p:grpSp>
        <p:nvGrpSpPr>
          <p:cNvPr id="2" name="Group 1"/>
          <p:cNvGrpSpPr>
            <a:grpSpLocks/>
          </p:cNvGrpSpPr>
          <p:nvPr/>
        </p:nvGrpSpPr>
        <p:grpSpPr bwMode="auto">
          <a:xfrm>
            <a:off x="684213" y="3795713"/>
            <a:ext cx="7848600" cy="2297112"/>
            <a:chOff x="251520" y="3212976"/>
            <a:chExt cx="8568952" cy="2304256"/>
          </a:xfrm>
        </p:grpSpPr>
        <p:pic>
          <p:nvPicPr>
            <p:cNvPr id="7" name="Picture 6" descr="snapshot_014.png"/>
            <p:cNvPicPr>
              <a:picLocks noChangeAspect="1"/>
            </p:cNvPicPr>
            <p:nvPr/>
          </p:nvPicPr>
          <p:blipFill>
            <a:blip r:embed="rId3" cstate="print"/>
            <a:srcRect/>
            <a:stretch>
              <a:fillRect/>
            </a:stretch>
          </p:blipFill>
          <p:spPr>
            <a:xfrm>
              <a:off x="6314088" y="3212976"/>
              <a:ext cx="2506384" cy="2304256"/>
            </a:xfrm>
            <a:prstGeom prst="rect">
              <a:avLst/>
            </a:prstGeom>
            <a:ln>
              <a:noFill/>
            </a:ln>
            <a:effectLst>
              <a:softEdge rad="112500"/>
            </a:effectLst>
          </p:spPr>
        </p:pic>
        <p:pic>
          <p:nvPicPr>
            <p:cNvPr id="8" name="Picture 7" descr="snapshot_012.png"/>
            <p:cNvPicPr>
              <a:picLocks noChangeAspect="1"/>
            </p:cNvPicPr>
            <p:nvPr/>
          </p:nvPicPr>
          <p:blipFill>
            <a:blip r:embed="rId4" cstate="print"/>
            <a:srcRect/>
            <a:stretch>
              <a:fillRect/>
            </a:stretch>
          </p:blipFill>
          <p:spPr>
            <a:xfrm>
              <a:off x="251520" y="3429000"/>
              <a:ext cx="3092393" cy="2016224"/>
            </a:xfrm>
            <a:prstGeom prst="rect">
              <a:avLst/>
            </a:prstGeom>
            <a:ln>
              <a:noFill/>
            </a:ln>
            <a:effectLst>
              <a:softEdge rad="112500"/>
            </a:effectLst>
          </p:spPr>
        </p:pic>
        <p:pic>
          <p:nvPicPr>
            <p:cNvPr id="9" name="Picture 2" descr="photoforgephoto"/>
            <p:cNvPicPr>
              <a:picLocks noChangeAspect="1" noChangeArrowheads="1"/>
            </p:cNvPicPr>
            <p:nvPr/>
          </p:nvPicPr>
          <p:blipFill>
            <a:blip r:embed="rId5" cstate="print"/>
            <a:srcRect/>
            <a:stretch>
              <a:fillRect/>
            </a:stretch>
          </p:blipFill>
          <p:spPr bwMode="auto">
            <a:xfrm>
              <a:off x="3419872" y="3429000"/>
              <a:ext cx="2776538" cy="2082800"/>
            </a:xfrm>
            <a:prstGeom prst="rect">
              <a:avLst/>
            </a:prstGeom>
            <a:ln>
              <a:noFill/>
            </a:ln>
            <a:effectLst>
              <a:softEdge rad="112500"/>
            </a:effec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Calendar of Events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01342777"/>
              </p:ext>
            </p:extLst>
          </p:nvPr>
        </p:nvGraphicFramePr>
        <p:xfrm>
          <a:off x="0" y="980728"/>
          <a:ext cx="9144000" cy="5602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7016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39552" y="404664"/>
            <a:ext cx="8229600" cy="1143000"/>
          </a:xfrm>
        </p:spPr>
        <p:txBody>
          <a:bodyPr/>
          <a:lstStyle/>
          <a:p>
            <a:pPr eaLnBrk="1" hangingPunct="1">
              <a:lnSpc>
                <a:spcPct val="110000"/>
              </a:lnSpc>
              <a:defRPr/>
            </a:pPr>
            <a:r>
              <a:rPr lang="en-US" b="1" dirty="0">
                <a:solidFill>
                  <a:srgbClr val="002060"/>
                </a:solidFill>
                <a:latin typeface="+mn-lt"/>
                <a:cs typeface="Helvetica" pitchFamily="34" charset="0"/>
              </a:rPr>
              <a:t>What is the EYE-DA used for?</a:t>
            </a:r>
          </a:p>
        </p:txBody>
      </p:sp>
      <p:sp>
        <p:nvSpPr>
          <p:cNvPr id="3" name="Content Placeholder 2"/>
          <p:cNvSpPr>
            <a:spLocks noGrp="1"/>
          </p:cNvSpPr>
          <p:nvPr>
            <p:ph idx="1"/>
          </p:nvPr>
        </p:nvSpPr>
        <p:spPr>
          <a:xfrm>
            <a:off x="457200" y="1639887"/>
            <a:ext cx="8470900" cy="3301281"/>
          </a:xfrm>
        </p:spPr>
        <p:txBody>
          <a:bodyPr/>
          <a:lstStyle/>
          <a:p>
            <a:pPr marL="169863" indent="3175">
              <a:buFont typeface="Arial" charset="0"/>
              <a:buNone/>
              <a:defRPr/>
            </a:pPr>
            <a:r>
              <a:rPr lang="en-US" sz="2800" dirty="0">
                <a:ea typeface="Helvetica" charset="0"/>
                <a:cs typeface="Helvetica" charset="0"/>
              </a:rPr>
              <a:t>The EYE-DA is used to:</a:t>
            </a:r>
          </a:p>
          <a:p>
            <a:pPr marL="169863" indent="3175">
              <a:buFont typeface="Arial" charset="0"/>
              <a:buNone/>
              <a:defRPr/>
            </a:pPr>
            <a:endParaRPr lang="en-US" sz="1200" b="1" dirty="0">
              <a:ea typeface="Helvetica" charset="0"/>
              <a:cs typeface="Helvetica" charset="0"/>
            </a:endParaRPr>
          </a:p>
          <a:p>
            <a:pPr marL="1368000" eaLnBrk="1" hangingPunct="1">
              <a:spcBef>
                <a:spcPts val="1200"/>
              </a:spcBef>
              <a:buClr>
                <a:srgbClr val="92D050"/>
              </a:buClr>
              <a:buFont typeface="Wingdings" pitchFamily="2" charset="2"/>
              <a:buChar char="ü"/>
              <a:defRPr/>
            </a:pPr>
            <a:r>
              <a:rPr lang="en-US" sz="2800" b="1" dirty="0">
                <a:solidFill>
                  <a:srgbClr val="92D050"/>
                </a:solidFill>
              </a:rPr>
              <a:t>Assess</a:t>
            </a:r>
            <a:r>
              <a:rPr lang="en-US" sz="2800" dirty="0">
                <a:solidFill>
                  <a:srgbClr val="92D050"/>
                </a:solidFill>
              </a:rPr>
              <a:t> </a:t>
            </a:r>
            <a:r>
              <a:rPr lang="en-US" sz="2800" dirty="0"/>
              <a:t>areas of strength</a:t>
            </a:r>
          </a:p>
          <a:p>
            <a:pPr marL="1368000" eaLnBrk="1" hangingPunct="1">
              <a:spcBef>
                <a:spcPts val="1200"/>
              </a:spcBef>
              <a:buClr>
                <a:srgbClr val="92D050"/>
              </a:buClr>
              <a:buFont typeface="Wingdings" pitchFamily="2" charset="2"/>
              <a:buChar char="ü"/>
              <a:defRPr/>
            </a:pPr>
            <a:r>
              <a:rPr lang="en-US" sz="2800" b="1" dirty="0">
                <a:solidFill>
                  <a:srgbClr val="92D050"/>
                </a:solidFill>
                <a:cs typeface="Helvetica" pitchFamily="34" charset="0"/>
              </a:rPr>
              <a:t>Identify areas where children may benefit from additional support</a:t>
            </a:r>
            <a:endParaRPr lang="en-CA" sz="2800" dirty="0">
              <a:cs typeface="Helvetica" pitchFamily="34" charset="0"/>
            </a:endParaRPr>
          </a:p>
          <a:p>
            <a:pPr marL="1368000" eaLnBrk="1" hangingPunct="1">
              <a:spcBef>
                <a:spcPts val="1200"/>
              </a:spcBef>
              <a:buClr>
                <a:srgbClr val="92D050"/>
              </a:buClr>
              <a:buFont typeface="Wingdings" pitchFamily="2" charset="2"/>
              <a:buChar char="ü"/>
              <a:defRPr/>
            </a:pPr>
            <a:r>
              <a:rPr lang="en-US" sz="2800" dirty="0"/>
              <a:t>Help facilitate </a:t>
            </a:r>
            <a:r>
              <a:rPr lang="en-US" sz="2800" b="1" dirty="0">
                <a:solidFill>
                  <a:srgbClr val="92D050"/>
                </a:solidFill>
              </a:rPr>
              <a:t>a positive transition</a:t>
            </a:r>
            <a:r>
              <a:rPr lang="en-US" sz="2800" b="1" dirty="0"/>
              <a:t> </a:t>
            </a:r>
            <a:r>
              <a:rPr lang="en-US" sz="2800" dirty="0"/>
              <a:t>to school.</a:t>
            </a:r>
            <a:endParaRPr lang="en-US" sz="2800" dirty="0">
              <a:solidFill>
                <a:srgbClr val="002060"/>
              </a:solidFill>
            </a:endParaRPr>
          </a:p>
        </p:txBody>
      </p:sp>
      <p:pic>
        <p:nvPicPr>
          <p:cNvPr id="27652" name="Picture 3"/>
          <p:cNvPicPr>
            <a:picLocks noChangeAspect="1"/>
          </p:cNvPicPr>
          <p:nvPr/>
        </p:nvPicPr>
        <p:blipFill>
          <a:blip r:embed="rId3" cstate="print"/>
          <a:srcRect/>
          <a:stretch>
            <a:fillRect/>
          </a:stretch>
        </p:blipFill>
        <p:spPr bwMode="auto">
          <a:xfrm>
            <a:off x="6410325" y="6165850"/>
            <a:ext cx="2517775" cy="504825"/>
          </a:xfrm>
          <a:prstGeom prst="rect">
            <a:avLst/>
          </a:prstGeom>
          <a:noFill/>
          <a:ln w="9525">
            <a:noFill/>
            <a:miter lim="800000"/>
            <a:headEnd/>
            <a:tailEnd/>
          </a:ln>
        </p:spPr>
      </p:pic>
      <p:sp>
        <p:nvSpPr>
          <p:cNvPr id="2" name="TextBox 1"/>
          <p:cNvSpPr txBox="1"/>
          <p:nvPr/>
        </p:nvSpPr>
        <p:spPr>
          <a:xfrm>
            <a:off x="539552" y="5137948"/>
            <a:ext cx="8388548" cy="1532727"/>
          </a:xfrm>
          <a:prstGeom prst="rect">
            <a:avLst/>
          </a:prstGeom>
          <a:noFill/>
        </p:spPr>
        <p:txBody>
          <a:bodyPr wrap="square" rtlCol="0">
            <a:spAutoFit/>
          </a:bodyPr>
          <a:lstStyle/>
          <a:p>
            <a:r>
              <a:rPr lang="en-US" b="0" dirty="0"/>
              <a:t>Parents will receive information about their child’s development that will guide them to support their child at home, daycare or, if needed, additional supports in the community.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68313" y="441325"/>
            <a:ext cx="3043237" cy="6083300"/>
          </a:xfrm>
        </p:spPr>
        <p:txBody>
          <a:bodyPr/>
          <a:lstStyle/>
          <a:p>
            <a:pPr eaLnBrk="1" hangingPunct="1">
              <a:defRPr/>
            </a:pPr>
            <a:r>
              <a:rPr lang="en-CA" sz="4000" b="1" dirty="0">
                <a:solidFill>
                  <a:srgbClr val="002060"/>
                </a:solidFill>
                <a:latin typeface="+mn-lt"/>
                <a:cs typeface="Helvetica" pitchFamily="34" charset="0"/>
              </a:rPr>
              <a:t>EYE-DA Child Report</a:t>
            </a:r>
            <a:br>
              <a:rPr lang="en-CA" sz="4000" b="1" dirty="0">
                <a:solidFill>
                  <a:srgbClr val="002060"/>
                </a:solidFill>
                <a:latin typeface="+mn-lt"/>
                <a:cs typeface="Helvetica" pitchFamily="34" charset="0"/>
              </a:rPr>
            </a:br>
            <a:br>
              <a:rPr lang="en-CA" sz="4000" b="1" dirty="0">
                <a:solidFill>
                  <a:srgbClr val="002060"/>
                </a:solidFill>
                <a:latin typeface="+mn-lt"/>
                <a:cs typeface="Helvetica" pitchFamily="34" charset="0"/>
              </a:rPr>
            </a:br>
            <a:r>
              <a:rPr lang="en-US" sz="2400" dirty="0"/>
              <a:t>This report lists each of the developmental areas, along with examples describing each area, and a colour coded box showing the child’s results.</a:t>
            </a:r>
            <a:endParaRPr lang="en-US" sz="2400" b="1" dirty="0">
              <a:solidFill>
                <a:srgbClr val="002060"/>
              </a:solidFill>
              <a:latin typeface="+mn-lt"/>
              <a:cs typeface="Helvetica" pitchFamily="34" charset="0"/>
            </a:endParaRPr>
          </a:p>
        </p:txBody>
      </p:sp>
      <p:pic>
        <p:nvPicPr>
          <p:cNvPr id="67587" name="Picture 3" descr="EYE-DA Draft Report English - small.png"/>
          <p:cNvPicPr>
            <a:picLocks noChangeAspect="1"/>
          </p:cNvPicPr>
          <p:nvPr/>
        </p:nvPicPr>
        <p:blipFill rotWithShape="1">
          <a:blip r:embed="rId3" cstate="print"/>
          <a:srcRect l="5996" r="2254" b="6594"/>
          <a:stretch/>
        </p:blipFill>
        <p:spPr bwMode="auto">
          <a:xfrm>
            <a:off x="3924300" y="-15875"/>
            <a:ext cx="5184775" cy="68294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95536" y="332656"/>
            <a:ext cx="8116887" cy="814387"/>
          </a:xfrm>
        </p:spPr>
        <p:txBody>
          <a:bodyPr/>
          <a:lstStyle/>
          <a:p>
            <a:pPr marL="180975" indent="-180975">
              <a:lnSpc>
                <a:spcPct val="110000"/>
              </a:lnSpc>
            </a:pPr>
            <a:r>
              <a:rPr lang="en-US" sz="2800" dirty="0">
                <a:solidFill>
                  <a:srgbClr val="002060"/>
                </a:solidFill>
                <a:latin typeface="+mn-lt"/>
                <a:ea typeface="Arial" charset="0"/>
                <a:cs typeface="Helvetica" pitchFamily="34" charset="0"/>
              </a:rPr>
              <a:t>I have the EYE-DA report, what do I do now?</a:t>
            </a:r>
          </a:p>
        </p:txBody>
      </p:sp>
      <p:sp>
        <p:nvSpPr>
          <p:cNvPr id="3" name="Content Placeholder 2"/>
          <p:cNvSpPr>
            <a:spLocks noGrp="1"/>
          </p:cNvSpPr>
          <p:nvPr>
            <p:ph idx="1"/>
          </p:nvPr>
        </p:nvSpPr>
        <p:spPr>
          <a:xfrm>
            <a:off x="395536" y="980728"/>
            <a:ext cx="8496944" cy="4896544"/>
          </a:xfrm>
        </p:spPr>
        <p:txBody>
          <a:bodyPr/>
          <a:lstStyle/>
          <a:p>
            <a:pPr marL="180975" indent="-180975">
              <a:lnSpc>
                <a:spcPct val="110000"/>
              </a:lnSpc>
              <a:spcBef>
                <a:spcPct val="0"/>
              </a:spcBef>
            </a:pPr>
            <a:r>
              <a:rPr lang="en-US" sz="2400" dirty="0">
                <a:latin typeface="Arial" pitchFamily="34" charset="0"/>
              </a:rPr>
              <a:t>Continue to engage in activities with your child that support his/her development.</a:t>
            </a:r>
          </a:p>
          <a:p>
            <a:pPr marL="180975" indent="-180975">
              <a:lnSpc>
                <a:spcPct val="110000"/>
              </a:lnSpc>
              <a:spcBef>
                <a:spcPct val="0"/>
              </a:spcBef>
            </a:pPr>
            <a:r>
              <a:rPr lang="en-US" sz="2400" dirty="0">
                <a:latin typeface="Arial" pitchFamily="34" charset="0"/>
              </a:rPr>
              <a:t>If your child’s EYE-DA results concern you and you would like to discuss them with FACE, you are encouraged to contact them.</a:t>
            </a:r>
          </a:p>
          <a:p>
            <a:pPr marL="180975" indent="-180975">
              <a:lnSpc>
                <a:spcPct val="110000"/>
              </a:lnSpc>
              <a:spcBef>
                <a:spcPct val="0"/>
              </a:spcBef>
            </a:pPr>
            <a:r>
              <a:rPr lang="en-US" sz="2400" dirty="0">
                <a:latin typeface="Arial" pitchFamily="34" charset="0"/>
              </a:rPr>
              <a:t>A ‘red’ or ‘yellow’ does not mean that there is something wrong with your child. </a:t>
            </a:r>
          </a:p>
          <a:p>
            <a:pPr marL="180975" indent="-180975">
              <a:lnSpc>
                <a:spcPct val="110000"/>
              </a:lnSpc>
              <a:spcBef>
                <a:spcPct val="0"/>
              </a:spcBef>
            </a:pPr>
            <a:r>
              <a:rPr lang="en-CA" sz="2400" dirty="0">
                <a:latin typeface="Arial" pitchFamily="34" charset="0"/>
              </a:rPr>
              <a:t>For some children, individual support will be offered by </a:t>
            </a:r>
            <a:r>
              <a:rPr lang="en-US" sz="2400" dirty="0">
                <a:latin typeface="Arial" pitchFamily="34" charset="0"/>
              </a:rPr>
              <a:t>FACE:</a:t>
            </a:r>
          </a:p>
          <a:p>
            <a:pPr marL="635000" lvl="1" indent="-180975">
              <a:lnSpc>
                <a:spcPct val="110000"/>
              </a:lnSpc>
              <a:spcBef>
                <a:spcPct val="0"/>
              </a:spcBef>
            </a:pPr>
            <a:r>
              <a:rPr lang="en-US" dirty="0">
                <a:latin typeface="Arial" pitchFamily="34" charset="0"/>
              </a:rPr>
              <a:t>Home programming</a:t>
            </a:r>
          </a:p>
          <a:p>
            <a:pPr marL="635000" lvl="1" indent="-180975">
              <a:lnSpc>
                <a:spcPct val="110000"/>
              </a:lnSpc>
              <a:spcBef>
                <a:spcPct val="0"/>
              </a:spcBef>
            </a:pPr>
            <a:r>
              <a:rPr lang="en-US" dirty="0">
                <a:latin typeface="Arial" pitchFamily="34" charset="0"/>
              </a:rPr>
              <a:t>Play, Learn, and Go program</a:t>
            </a:r>
          </a:p>
          <a:p>
            <a:pPr marL="635000" lvl="1" indent="-180975">
              <a:lnSpc>
                <a:spcPct val="110000"/>
              </a:lnSpc>
              <a:spcBef>
                <a:spcPct val="0"/>
              </a:spcBef>
            </a:pPr>
            <a:r>
              <a:rPr lang="en-US" dirty="0">
                <a:latin typeface="Arial" pitchFamily="34" charset="0"/>
              </a:rPr>
              <a:t>Referral to Talk with Me or other community</a:t>
            </a:r>
            <a:br>
              <a:rPr lang="en-US" dirty="0">
                <a:latin typeface="Arial" pitchFamily="34" charset="0"/>
              </a:rPr>
            </a:br>
            <a:r>
              <a:rPr lang="en-US" dirty="0">
                <a:latin typeface="Arial" pitchFamily="34" charset="0"/>
              </a:rPr>
              <a:t> agencies</a:t>
            </a:r>
          </a:p>
          <a:p>
            <a:pPr>
              <a:defRPr/>
            </a:pPr>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EC4785-10C1-46B7-8700-86D03E2E49E4}" type="slidenum">
              <a:rPr lang="en-US" smtClean="0">
                <a:solidFill>
                  <a:srgbClr val="FFFFFF"/>
                </a:solidFill>
              </a:rPr>
              <a:pPr>
                <a:defRPr/>
              </a:pPr>
              <a:t>33</a:t>
            </a:fld>
            <a:endParaRPr lang="en-US" dirty="0">
              <a:solidFill>
                <a:srgbClr val="FFFFFF"/>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84067"/>
            <a:ext cx="8568920" cy="167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057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anner"/>
          <p:cNvPicPr>
            <a:picLocks noChangeAspect="1" noChangeArrowheads="1"/>
          </p:cNvPicPr>
          <p:nvPr/>
        </p:nvPicPr>
        <p:blipFill>
          <a:blip r:embed="rId3" cstate="print"/>
          <a:srcRect/>
          <a:stretch>
            <a:fillRect/>
          </a:stretch>
        </p:blipFill>
        <p:spPr bwMode="auto">
          <a:xfrm>
            <a:off x="5715000" y="0"/>
            <a:ext cx="3429000" cy="6858000"/>
          </a:xfrm>
          <a:prstGeom prst="rect">
            <a:avLst/>
          </a:prstGeom>
          <a:noFill/>
          <a:ln w="9525">
            <a:noFill/>
            <a:miter lim="800000"/>
            <a:headEnd/>
            <a:tailEnd/>
          </a:ln>
        </p:spPr>
      </p:pic>
      <p:sp>
        <p:nvSpPr>
          <p:cNvPr id="30723" name="Text Box 5"/>
          <p:cNvSpPr txBox="1">
            <a:spLocks noChangeArrowheads="1"/>
          </p:cNvSpPr>
          <p:nvPr/>
        </p:nvSpPr>
        <p:spPr bwMode="auto">
          <a:xfrm>
            <a:off x="566698" y="729456"/>
            <a:ext cx="4968875" cy="5399087"/>
          </a:xfrm>
          <a:prstGeom prst="rect">
            <a:avLst/>
          </a:prstGeom>
          <a:noFill/>
          <a:ln w="9525">
            <a:noFill/>
            <a:miter lim="800000"/>
            <a:headEnd/>
            <a:tailEnd/>
          </a:ln>
        </p:spPr>
        <p:txBody>
          <a:bodyPr/>
          <a:lstStyle/>
          <a:p>
            <a:pPr>
              <a:spcBef>
                <a:spcPct val="50000"/>
              </a:spcBef>
            </a:pPr>
            <a:r>
              <a:rPr lang="en-US" sz="4000" b="0" dirty="0">
                <a:solidFill>
                  <a:srgbClr val="0069AA"/>
                </a:solidFill>
                <a:latin typeface="Arial" pitchFamily="34" charset="0"/>
              </a:rPr>
              <a:t>Welcome to Kindergarten Event</a:t>
            </a:r>
            <a:br>
              <a:rPr lang="en-US" b="0" dirty="0">
                <a:latin typeface="Arial" pitchFamily="34" charset="0"/>
              </a:rPr>
            </a:br>
            <a:r>
              <a:rPr lang="en-US" sz="2000" b="0" dirty="0">
                <a:latin typeface="Arial" pitchFamily="34" charset="0"/>
              </a:rPr>
              <a:t>The </a:t>
            </a:r>
            <a:r>
              <a:rPr lang="en-US" sz="2000" dirty="0">
                <a:solidFill>
                  <a:srgbClr val="0069AA"/>
                </a:solidFill>
                <a:latin typeface="Arial" pitchFamily="34" charset="0"/>
              </a:rPr>
              <a:t>Welcome to Kindergarten™</a:t>
            </a:r>
            <a:r>
              <a:rPr lang="en-US" sz="2000" b="0" dirty="0">
                <a:latin typeface="Arial" pitchFamily="34" charset="0"/>
              </a:rPr>
              <a:t> program has been developed to provide pre-school children (and their families) with resources and experiences to begin their formal education with a foundation in early learning nurtured in their homes. The program was developed by The Learning Partnership, a national not-for-profit organization. </a:t>
            </a:r>
          </a:p>
        </p:txBody>
      </p:sp>
      <p:sp>
        <p:nvSpPr>
          <p:cNvPr id="3" name="TextBox 2">
            <a:extLst>
              <a:ext uri="{FF2B5EF4-FFF2-40B4-BE49-F238E27FC236}">
                <a16:creationId xmlns:a16="http://schemas.microsoft.com/office/drawing/2014/main" id="{22DF0152-BA38-7F25-4430-90CA713BBE5A}"/>
              </a:ext>
            </a:extLst>
          </p:cNvPr>
          <p:cNvSpPr txBox="1"/>
          <p:nvPr/>
        </p:nvSpPr>
        <p:spPr>
          <a:xfrm>
            <a:off x="738186" y="4914786"/>
            <a:ext cx="4625901" cy="1612749"/>
          </a:xfrm>
          <a:prstGeom prst="rect">
            <a:avLst/>
          </a:prstGeom>
          <a:solidFill>
            <a:srgbClr val="E5EB03"/>
          </a:soli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US" dirty="0">
                <a:solidFill>
                  <a:schemeClr val="accent6">
                    <a:lumMod val="50000"/>
                  </a:schemeClr>
                </a:solidFill>
              </a:rPr>
              <a:t>WED. FEB. 21 @ 3 P.M.</a:t>
            </a:r>
          </a:p>
          <a:p>
            <a:pPr algn="ctr"/>
            <a:r>
              <a:rPr lang="en-US" dirty="0">
                <a:solidFill>
                  <a:schemeClr val="accent6">
                    <a:lumMod val="50000"/>
                  </a:schemeClr>
                </a:solidFill>
              </a:rPr>
              <a:t>IN PERSON FOR STUDENTS &amp; THEIR ADULTS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2060"/>
                </a:solidFill>
                <a:latin typeface="+mn-lt"/>
                <a:ea typeface="Arial" charset="0"/>
                <a:cs typeface="Helvetica" pitchFamily="34" charset="0"/>
              </a:rPr>
              <a:t>Welcome to Kindergarten</a:t>
            </a:r>
          </a:p>
        </p:txBody>
      </p:sp>
      <p:sp>
        <p:nvSpPr>
          <p:cNvPr id="4" name="Slide Number Placeholder 3"/>
          <p:cNvSpPr>
            <a:spLocks noGrp="1"/>
          </p:cNvSpPr>
          <p:nvPr>
            <p:ph type="sldNum" sz="quarter" idx="10"/>
          </p:nvPr>
        </p:nvSpPr>
        <p:spPr/>
        <p:txBody>
          <a:bodyPr/>
          <a:lstStyle/>
          <a:p>
            <a:pPr>
              <a:defRPr/>
            </a:pPr>
            <a:fld id="{D8EC4785-10C1-46B7-8700-86D03E2E49E4}" type="slidenum">
              <a:rPr lang="en-US" smtClean="0">
                <a:solidFill>
                  <a:srgbClr val="FFFFFF"/>
                </a:solidFill>
              </a:rPr>
              <a:pPr>
                <a:defRPr/>
              </a:pPr>
              <a:t>35</a:t>
            </a:fld>
            <a:endParaRPr lang="en-US" dirty="0">
              <a:solidFill>
                <a:srgbClr val="FFFFFF"/>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196752"/>
            <a:ext cx="510338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225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2060"/>
                </a:solidFill>
                <a:latin typeface="+mn-lt"/>
                <a:cs typeface="Helvetica" pitchFamily="34" charset="0"/>
              </a:rPr>
              <a:t>Orientation Day</a:t>
            </a:r>
          </a:p>
        </p:txBody>
      </p:sp>
      <p:sp>
        <p:nvSpPr>
          <p:cNvPr id="3" name="Content Placeholder 2"/>
          <p:cNvSpPr>
            <a:spLocks noGrp="1"/>
          </p:cNvSpPr>
          <p:nvPr>
            <p:ph idx="1"/>
          </p:nvPr>
        </p:nvSpPr>
        <p:spPr/>
        <p:txBody>
          <a:bodyPr/>
          <a:lstStyle/>
          <a:p>
            <a:r>
              <a:rPr lang="en-US" dirty="0">
                <a:highlight>
                  <a:srgbClr val="FFFF00"/>
                </a:highlight>
              </a:rPr>
              <a:t>May 17</a:t>
            </a:r>
            <a:r>
              <a:rPr lang="en-US" baseline="30000" dirty="0">
                <a:highlight>
                  <a:srgbClr val="FFFF00"/>
                </a:highlight>
              </a:rPr>
              <a:t>th</a:t>
            </a:r>
            <a:r>
              <a:rPr lang="en-US" dirty="0">
                <a:highlight>
                  <a:srgbClr val="FFFF00"/>
                </a:highlight>
              </a:rPr>
              <a:t> during the school day</a:t>
            </a:r>
          </a:p>
          <a:p>
            <a:r>
              <a:rPr lang="en-US" dirty="0"/>
              <a:t>A morning and afternoon session – times to be announced</a:t>
            </a:r>
          </a:p>
          <a:p>
            <a:r>
              <a:rPr lang="en-US" dirty="0"/>
              <a:t>Students will get to be a “Kindergarten student” for the session while their adults meet in an alternative location.</a:t>
            </a:r>
          </a:p>
          <a:p>
            <a:r>
              <a:rPr lang="en-US" dirty="0"/>
              <a:t>Students and their adults will get to ride the bus, too!</a:t>
            </a:r>
          </a:p>
          <a:p>
            <a:endParaRPr lang="en-US" dirty="0"/>
          </a:p>
        </p:txBody>
      </p:sp>
    </p:spTree>
    <p:extLst>
      <p:ext uri="{BB962C8B-B14F-4D97-AF65-F5344CB8AC3E}">
        <p14:creationId xmlns:p14="http://schemas.microsoft.com/office/powerpoint/2010/main" val="2174072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US" b="0" dirty="0">
                <a:solidFill>
                  <a:srgbClr val="0069AA"/>
                </a:solidFill>
                <a:latin typeface="Arial" pitchFamily="34" charset="0"/>
              </a:rPr>
              <a:t>Questions?</a:t>
            </a:r>
            <a:endParaRPr lang="en-US" dirty="0"/>
          </a:p>
        </p:txBody>
      </p:sp>
      <p:sp>
        <p:nvSpPr>
          <p:cNvPr id="3" name="Content Placeholder 2"/>
          <p:cNvSpPr>
            <a:spLocks noGrp="1"/>
          </p:cNvSpPr>
          <p:nvPr>
            <p:ph idx="1"/>
          </p:nvPr>
        </p:nvSpPr>
        <p:spPr>
          <a:xfrm>
            <a:off x="457200" y="1676400"/>
            <a:ext cx="8077200" cy="4419600"/>
          </a:xfrm>
        </p:spPr>
        <p:txBody>
          <a:bodyPr/>
          <a:lstStyle/>
          <a:p>
            <a:pPr>
              <a:defRPr/>
            </a:pPr>
            <a:r>
              <a:rPr lang="en-US" dirty="0">
                <a:latin typeface="Arial" pitchFamily="34" charset="0"/>
              </a:rPr>
              <a:t>Event Dates:</a:t>
            </a:r>
          </a:p>
          <a:p>
            <a:pPr lvl="1">
              <a:defRPr/>
            </a:pPr>
            <a:r>
              <a:rPr lang="en-US" sz="2800" dirty="0">
                <a:latin typeface="Arial" pitchFamily="34" charset="0"/>
              </a:rPr>
              <a:t>EYE-DA (week of)</a:t>
            </a:r>
          </a:p>
          <a:p>
            <a:pPr lvl="1">
              <a:defRPr/>
            </a:pPr>
            <a:r>
              <a:rPr lang="en-US" sz="2800" dirty="0">
                <a:latin typeface="Arial" pitchFamily="34" charset="0"/>
              </a:rPr>
              <a:t>Welcome to Kindergarten (date)</a:t>
            </a:r>
          </a:p>
          <a:p>
            <a:pPr lvl="1">
              <a:defRPr/>
            </a:pPr>
            <a:r>
              <a:rPr lang="en-US" sz="2800" dirty="0">
                <a:latin typeface="Arial" pitchFamily="34" charset="0"/>
              </a:rPr>
              <a:t>Orientation Day (date if scheduled)</a:t>
            </a:r>
          </a:p>
          <a:p>
            <a:pPr lvl="1">
              <a:defRPr/>
            </a:pPr>
            <a:endParaRPr lang="en-US" sz="2800" dirty="0">
              <a:latin typeface="Arial" pitchFamily="34" charset="0"/>
            </a:endParaRPr>
          </a:p>
          <a:p>
            <a:pPr>
              <a:defRPr/>
            </a:pPr>
            <a:r>
              <a:rPr lang="en-US" dirty="0">
                <a:latin typeface="Arial" pitchFamily="34" charset="0"/>
              </a:rPr>
              <a:t>FACE: </a:t>
            </a:r>
            <a:r>
              <a:rPr lang="en-US" b="1" dirty="0">
                <a:latin typeface="Arial" pitchFamily="34" charset="0"/>
              </a:rPr>
              <a:t>1-855-383-5437</a:t>
            </a:r>
          </a:p>
          <a:p>
            <a:pPr>
              <a:defRPr/>
            </a:pPr>
            <a:endParaRPr lang="en-US" b="1" dirty="0">
              <a:latin typeface="Arial" pitchFamily="34" charset="0"/>
            </a:endParaRPr>
          </a:p>
          <a:p>
            <a:pPr>
              <a:defRPr/>
            </a:pPr>
            <a:r>
              <a:rPr lang="en-US" dirty="0">
                <a:latin typeface="Arial" pitchFamily="34" charset="0"/>
              </a:rPr>
              <a:t>Talk With Me</a:t>
            </a:r>
            <a:r>
              <a:rPr lang="en-US" b="1" dirty="0">
                <a:latin typeface="Arial" pitchFamily="34" charset="0"/>
              </a:rPr>
              <a:t>: </a:t>
            </a:r>
            <a:r>
              <a:rPr lang="en-CA" b="1" dirty="0">
                <a:latin typeface="Arial" pitchFamily="34" charset="0"/>
              </a:rPr>
              <a:t>1-877-492-8255</a:t>
            </a:r>
            <a:endParaRPr lang="en-US" b="1" dirty="0">
              <a:latin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F04E9-C39F-84DC-4E52-CEEE563C23E8}"/>
              </a:ext>
            </a:extLst>
          </p:cNvPr>
          <p:cNvSpPr>
            <a:spLocks noGrp="1"/>
          </p:cNvSpPr>
          <p:nvPr>
            <p:ph type="title"/>
          </p:nvPr>
        </p:nvSpPr>
        <p:spPr>
          <a:xfrm>
            <a:off x="1792288" y="4800600"/>
            <a:ext cx="6884168" cy="566738"/>
          </a:xfrm>
        </p:spPr>
        <p:txBody>
          <a:bodyPr anchor="b">
            <a:noAutofit/>
          </a:bodyPr>
          <a:lstStyle/>
          <a:p>
            <a:r>
              <a:rPr lang="en-US" sz="2800" dirty="0">
                <a:solidFill>
                  <a:srgbClr val="C00000"/>
                </a:solidFill>
                <a:latin typeface="Cavolini" panose="03000502040302020204" pitchFamily="66" charset="0"/>
                <a:cs typeface="Cavolini" panose="03000502040302020204" pitchFamily="66" charset="0"/>
              </a:rPr>
              <a:t>Questions for Saint Rose School?</a:t>
            </a:r>
          </a:p>
        </p:txBody>
      </p:sp>
      <p:pic>
        <p:nvPicPr>
          <p:cNvPr id="2" name="Picture 1">
            <a:extLst>
              <a:ext uri="{FF2B5EF4-FFF2-40B4-BE49-F238E27FC236}">
                <a16:creationId xmlns:a16="http://schemas.microsoft.com/office/drawing/2014/main" id="{56867928-774B-F816-0DFD-4D6956E4C7B4}"/>
              </a:ext>
            </a:extLst>
          </p:cNvPr>
          <p:cNvPicPr>
            <a:picLocks noChangeAspect="1"/>
          </p:cNvPicPr>
          <p:nvPr/>
        </p:nvPicPr>
        <p:blipFill>
          <a:blip r:embed="rId3"/>
          <a:stretch>
            <a:fillRect/>
          </a:stretch>
        </p:blipFill>
        <p:spPr>
          <a:xfrm>
            <a:off x="132409" y="1196752"/>
            <a:ext cx="8879182" cy="2952328"/>
          </a:xfrm>
          <a:prstGeom prst="rect">
            <a:avLst/>
          </a:prstGeom>
          <a:solidFill>
            <a:srgbClr val="FFFFFF">
              <a:shade val="85000"/>
            </a:srgbClr>
          </a:solidFill>
          <a:ln w="889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2">
            <a:extLst>
              <a:ext uri="{FF2B5EF4-FFF2-40B4-BE49-F238E27FC236}">
                <a16:creationId xmlns:a16="http://schemas.microsoft.com/office/drawing/2014/main" id="{69FF707D-478C-CD8F-AA7A-24EB371ED608}"/>
              </a:ext>
            </a:extLst>
          </p:cNvPr>
          <p:cNvSpPr txBox="1">
            <a:spLocks/>
          </p:cNvSpPr>
          <p:nvPr/>
        </p:nvSpPr>
        <p:spPr>
          <a:xfrm>
            <a:off x="1792288" y="5367338"/>
            <a:ext cx="5486400" cy="804862"/>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spcBef>
                <a:spcPct val="20000"/>
              </a:spcBef>
            </a:pPr>
            <a:r>
              <a:rPr lang="en-US" sz="1400" b="0" kern="0" dirty="0">
                <a:solidFill>
                  <a:schemeClr val="tx1"/>
                </a:solidFill>
                <a:latin typeface="+mn-lt"/>
                <a:ea typeface="Arial" charset="0"/>
                <a:cs typeface="+mn-cs"/>
              </a:rPr>
              <a:t>(506) 658-5364</a:t>
            </a:r>
          </a:p>
          <a:p>
            <a:pPr algn="l">
              <a:spcBef>
                <a:spcPct val="20000"/>
              </a:spcBef>
            </a:pPr>
            <a:r>
              <a:rPr lang="en-US" sz="1400" b="0" kern="0" dirty="0">
                <a:solidFill>
                  <a:schemeClr val="tx1"/>
                </a:solidFill>
                <a:latin typeface="+mn-lt"/>
                <a:cs typeface="+mn-cs"/>
                <a:hlinkClick r:id="rId4"/>
              </a:rPr>
              <a:t>Irene.Crandlemere@nbed.nb.ca</a:t>
            </a:r>
            <a:r>
              <a:rPr lang="en-US" sz="1400" b="0" kern="0" dirty="0">
                <a:solidFill>
                  <a:schemeClr val="tx1"/>
                </a:solidFill>
                <a:latin typeface="+mn-lt"/>
                <a:cs typeface="+mn-cs"/>
              </a:rPr>
              <a:t> </a:t>
            </a:r>
            <a:endParaRPr lang="en-US" sz="1400" b="0" kern="0" dirty="0">
              <a:solidFill>
                <a:schemeClr val="tx1"/>
              </a:solidFill>
              <a:latin typeface="+mn-lt"/>
              <a:ea typeface="Arial" charset="0"/>
              <a:cs typeface="+mn-cs"/>
            </a:endParaRPr>
          </a:p>
        </p:txBody>
      </p:sp>
    </p:spTree>
    <p:extLst>
      <p:ext uri="{BB962C8B-B14F-4D97-AF65-F5344CB8AC3E}">
        <p14:creationId xmlns:p14="http://schemas.microsoft.com/office/powerpoint/2010/main" val="1950698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DC44E-C2DE-42BF-252D-5FE05725C592}"/>
              </a:ext>
            </a:extLst>
          </p:cNvPr>
          <p:cNvSpPr>
            <a:spLocks noGrp="1"/>
          </p:cNvSpPr>
          <p:nvPr>
            <p:ph type="title"/>
          </p:nvPr>
        </p:nvSpPr>
        <p:spPr>
          <a:xfrm>
            <a:off x="457200" y="274638"/>
            <a:ext cx="8229600" cy="1143000"/>
          </a:xfrm>
        </p:spPr>
        <p:txBody>
          <a:bodyPr>
            <a:normAutofit/>
          </a:bodyPr>
          <a:lstStyle/>
          <a:p>
            <a:r>
              <a:rPr lang="en-US" b="1" dirty="0">
                <a:solidFill>
                  <a:srgbClr val="C00000"/>
                </a:solidFill>
                <a:latin typeface="Cavolini" panose="03000502040302020204" pitchFamily="66" charset="0"/>
                <a:cs typeface="Cavolini" panose="03000502040302020204" pitchFamily="66" charset="0"/>
              </a:rPr>
              <a:t>Who We Are</a:t>
            </a:r>
          </a:p>
        </p:txBody>
      </p:sp>
      <p:pic>
        <p:nvPicPr>
          <p:cNvPr id="8" name="Picture 7" descr="A red circle with white text and symbols on it&#10;&#10;Description automatically generated">
            <a:extLst>
              <a:ext uri="{FF2B5EF4-FFF2-40B4-BE49-F238E27FC236}">
                <a16:creationId xmlns:a16="http://schemas.microsoft.com/office/drawing/2014/main" id="{33F2DC67-8788-BE50-F396-45E49C0A2E6C}"/>
              </a:ext>
            </a:extLst>
          </p:cNvPr>
          <p:cNvPicPr>
            <a:picLocks noChangeAspect="1"/>
          </p:cNvPicPr>
          <p:nvPr/>
        </p:nvPicPr>
        <p:blipFill>
          <a:blip r:embed="rId2"/>
          <a:stretch>
            <a:fillRect/>
          </a:stretch>
        </p:blipFill>
        <p:spPr>
          <a:xfrm>
            <a:off x="7067128" y="753795"/>
            <a:ext cx="1619672" cy="1619672"/>
          </a:xfrm>
          <a:prstGeom prst="rect">
            <a:avLst/>
          </a:prstGeom>
          <a:noFill/>
        </p:spPr>
      </p:pic>
      <p:sp>
        <p:nvSpPr>
          <p:cNvPr id="6" name="Content Placeholder 5">
            <a:extLst>
              <a:ext uri="{FF2B5EF4-FFF2-40B4-BE49-F238E27FC236}">
                <a16:creationId xmlns:a16="http://schemas.microsoft.com/office/drawing/2014/main" id="{220544EA-FA36-F92F-3AF6-B5DF3E025F85}"/>
              </a:ext>
            </a:extLst>
          </p:cNvPr>
          <p:cNvSpPr>
            <a:spLocks noGrp="1"/>
          </p:cNvSpPr>
          <p:nvPr>
            <p:ph sz="half" idx="2"/>
          </p:nvPr>
        </p:nvSpPr>
        <p:spPr>
          <a:xfrm>
            <a:off x="457200" y="1600200"/>
            <a:ext cx="8363272" cy="4525963"/>
          </a:xfrm>
        </p:spPr>
        <p:txBody>
          <a:bodyPr>
            <a:normAutofit lnSpcReduction="10000"/>
          </a:bodyPr>
          <a:lstStyle/>
          <a:p>
            <a:pPr>
              <a:lnSpc>
                <a:spcPct val="90000"/>
              </a:lnSpc>
            </a:pPr>
            <a:r>
              <a:rPr lang="en-US" sz="2200" dirty="0">
                <a:latin typeface="Calibri" panose="020F0502020204030204" pitchFamily="34" charset="0"/>
                <a:cs typeface="Calibri" panose="020F0502020204030204" pitchFamily="34" charset="0"/>
              </a:rPr>
              <a:t>Saint Rose is a K-5 West Side elementary school.</a:t>
            </a:r>
          </a:p>
          <a:p>
            <a:pPr>
              <a:lnSpc>
                <a:spcPct val="90000"/>
              </a:lnSpc>
            </a:pPr>
            <a:endParaRPr lang="en-US" sz="2200" dirty="0">
              <a:latin typeface="Calibri" panose="020F0502020204030204" pitchFamily="34" charset="0"/>
              <a:cs typeface="Calibri" panose="020F0502020204030204" pitchFamily="34" charset="0"/>
            </a:endParaRPr>
          </a:p>
          <a:p>
            <a:pPr>
              <a:lnSpc>
                <a:spcPct val="90000"/>
              </a:lnSpc>
            </a:pPr>
            <a:r>
              <a:rPr lang="en-US" sz="2200" dirty="0">
                <a:latin typeface="Calibri" panose="020F0502020204030204" pitchFamily="34" charset="0"/>
                <a:cs typeface="Calibri" panose="020F0502020204030204" pitchFamily="34" charset="0"/>
              </a:rPr>
              <a:t>We have around ~230 students and ~40 staff members.</a:t>
            </a:r>
          </a:p>
          <a:p>
            <a:pPr>
              <a:lnSpc>
                <a:spcPct val="90000"/>
              </a:lnSpc>
            </a:pPr>
            <a:endParaRPr lang="en-US" sz="2200" dirty="0">
              <a:latin typeface="Calibri" panose="020F0502020204030204" pitchFamily="34" charset="0"/>
              <a:cs typeface="Calibri" panose="020F0502020204030204" pitchFamily="34" charset="0"/>
            </a:endParaRPr>
          </a:p>
          <a:p>
            <a:pPr>
              <a:lnSpc>
                <a:spcPct val="90000"/>
              </a:lnSpc>
            </a:pPr>
            <a:r>
              <a:rPr lang="en-US" sz="2200" dirty="0">
                <a:latin typeface="Calibri" panose="020F0502020204030204" pitchFamily="34" charset="0"/>
                <a:cs typeface="Calibri" panose="020F0502020204030204" pitchFamily="34" charset="0"/>
              </a:rPr>
              <a:t>We offer programming in English in Kindergarten – if you would like your child enrolled into French Immersion, they will attend Island View in Grade 1.</a:t>
            </a:r>
          </a:p>
          <a:p>
            <a:pPr>
              <a:lnSpc>
                <a:spcPct val="90000"/>
              </a:lnSpc>
            </a:pPr>
            <a:endParaRPr lang="en-US" sz="2200" dirty="0">
              <a:latin typeface="Calibri" panose="020F0502020204030204" pitchFamily="34" charset="0"/>
              <a:cs typeface="Calibri" panose="020F0502020204030204" pitchFamily="34" charset="0"/>
            </a:endParaRPr>
          </a:p>
          <a:p>
            <a:pPr>
              <a:lnSpc>
                <a:spcPct val="90000"/>
              </a:lnSpc>
            </a:pPr>
            <a:r>
              <a:rPr lang="en-US" sz="2200" dirty="0">
                <a:latin typeface="Calibri" panose="020F0502020204030204" pitchFamily="34" charset="0"/>
                <a:cs typeface="Calibri" panose="020F0502020204030204" pitchFamily="34" charset="0"/>
              </a:rPr>
              <a:t>We are friendly, inviting, and hardworking.</a:t>
            </a:r>
          </a:p>
          <a:p>
            <a:pPr>
              <a:lnSpc>
                <a:spcPct val="90000"/>
              </a:lnSpc>
            </a:pPr>
            <a:endParaRPr lang="en-US" sz="2200" dirty="0">
              <a:latin typeface="Calibri" panose="020F0502020204030204" pitchFamily="34" charset="0"/>
              <a:cs typeface="Calibri" panose="020F0502020204030204" pitchFamily="34" charset="0"/>
            </a:endParaRPr>
          </a:p>
          <a:p>
            <a:pPr>
              <a:lnSpc>
                <a:spcPct val="90000"/>
              </a:lnSpc>
            </a:pPr>
            <a:r>
              <a:rPr lang="en-US" sz="2200" dirty="0">
                <a:latin typeface="Calibri" panose="020F0502020204030204" pitchFamily="34" charset="0"/>
                <a:cs typeface="Calibri" panose="020F0502020204030204" pitchFamily="34" charset="0"/>
              </a:rPr>
              <a:t>Please let us know if you have any questions by calling (506) 658-5364 or emailing our Administrative Assistant, Mrs. Crandlemere at </a:t>
            </a:r>
            <a:r>
              <a:rPr lang="en-US" sz="2200" dirty="0">
                <a:latin typeface="Calibri" panose="020F0502020204030204" pitchFamily="34" charset="0"/>
                <a:cs typeface="Calibri" panose="020F0502020204030204" pitchFamily="34" charset="0"/>
                <a:hlinkClick r:id="rId3"/>
              </a:rPr>
              <a:t>irene.Crandlemere@nbed.nb.ca</a:t>
            </a:r>
            <a:r>
              <a:rPr lang="en-US" sz="2200" dirty="0">
                <a:latin typeface="Calibri" panose="020F0502020204030204" pitchFamily="34" charset="0"/>
                <a:cs typeface="Calibri" panose="020F0502020204030204" pitchFamily="34" charset="0"/>
              </a:rPr>
              <a:t> </a:t>
            </a:r>
          </a:p>
          <a:p>
            <a:pPr>
              <a:lnSpc>
                <a:spcPct val="90000"/>
              </a:lnSpc>
            </a:pPr>
            <a:endParaRPr lang="en-US" sz="2400" dirty="0"/>
          </a:p>
        </p:txBody>
      </p:sp>
    </p:spTree>
    <p:extLst>
      <p:ext uri="{BB962C8B-B14F-4D97-AF65-F5344CB8AC3E}">
        <p14:creationId xmlns:p14="http://schemas.microsoft.com/office/powerpoint/2010/main" val="4126812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2F38-5A49-91BE-8E93-5ACB49F4EBBD}"/>
              </a:ext>
            </a:extLst>
          </p:cNvPr>
          <p:cNvSpPr>
            <a:spLocks noGrp="1"/>
          </p:cNvSpPr>
          <p:nvPr>
            <p:ph type="title"/>
          </p:nvPr>
        </p:nvSpPr>
        <p:spPr/>
        <p:txBody>
          <a:bodyPr/>
          <a:lstStyle/>
          <a:p>
            <a:r>
              <a:rPr lang="en-US" dirty="0">
                <a:solidFill>
                  <a:srgbClr val="C00000"/>
                </a:solidFill>
                <a:latin typeface="Cavolini" panose="03000502040302020204" pitchFamily="66" charset="0"/>
                <a:cs typeface="Cavolini" panose="03000502040302020204" pitchFamily="66" charset="0"/>
              </a:rPr>
              <a:t>Our Vision</a:t>
            </a:r>
          </a:p>
        </p:txBody>
      </p:sp>
      <p:sp>
        <p:nvSpPr>
          <p:cNvPr id="3" name="Content Placeholder 2">
            <a:extLst>
              <a:ext uri="{FF2B5EF4-FFF2-40B4-BE49-F238E27FC236}">
                <a16:creationId xmlns:a16="http://schemas.microsoft.com/office/drawing/2014/main" id="{142FE120-855B-97D6-2105-60A235A6F868}"/>
              </a:ext>
            </a:extLst>
          </p:cNvPr>
          <p:cNvSpPr>
            <a:spLocks noGrp="1"/>
          </p:cNvSpPr>
          <p:nvPr>
            <p:ph idx="1"/>
          </p:nvPr>
        </p:nvSpPr>
        <p:spPr>
          <a:custGeom>
            <a:avLst/>
            <a:gdLst>
              <a:gd name="connsiteX0" fmla="*/ 0 w 8229600"/>
              <a:gd name="connsiteY0" fmla="*/ 0 h 4525963"/>
              <a:gd name="connsiteX1" fmla="*/ 438912 w 8229600"/>
              <a:gd name="connsiteY1" fmla="*/ 0 h 4525963"/>
              <a:gd name="connsiteX2" fmla="*/ 1207008 w 8229600"/>
              <a:gd name="connsiteY2" fmla="*/ 0 h 4525963"/>
              <a:gd name="connsiteX3" fmla="*/ 1810512 w 8229600"/>
              <a:gd name="connsiteY3" fmla="*/ 0 h 4525963"/>
              <a:gd name="connsiteX4" fmla="*/ 2331720 w 8229600"/>
              <a:gd name="connsiteY4" fmla="*/ 0 h 4525963"/>
              <a:gd name="connsiteX5" fmla="*/ 2935224 w 8229600"/>
              <a:gd name="connsiteY5" fmla="*/ 0 h 4525963"/>
              <a:gd name="connsiteX6" fmla="*/ 3374136 w 8229600"/>
              <a:gd name="connsiteY6" fmla="*/ 0 h 4525963"/>
              <a:gd name="connsiteX7" fmla="*/ 3977640 w 8229600"/>
              <a:gd name="connsiteY7" fmla="*/ 0 h 4525963"/>
              <a:gd name="connsiteX8" fmla="*/ 4581144 w 8229600"/>
              <a:gd name="connsiteY8" fmla="*/ 0 h 4525963"/>
              <a:gd name="connsiteX9" fmla="*/ 5102352 w 8229600"/>
              <a:gd name="connsiteY9" fmla="*/ 0 h 4525963"/>
              <a:gd name="connsiteX10" fmla="*/ 5952744 w 8229600"/>
              <a:gd name="connsiteY10" fmla="*/ 0 h 4525963"/>
              <a:gd name="connsiteX11" fmla="*/ 6638544 w 8229600"/>
              <a:gd name="connsiteY11" fmla="*/ 0 h 4525963"/>
              <a:gd name="connsiteX12" fmla="*/ 7324344 w 8229600"/>
              <a:gd name="connsiteY12" fmla="*/ 0 h 4525963"/>
              <a:gd name="connsiteX13" fmla="*/ 8229600 w 8229600"/>
              <a:gd name="connsiteY13" fmla="*/ 0 h 4525963"/>
              <a:gd name="connsiteX14" fmla="*/ 8229600 w 8229600"/>
              <a:gd name="connsiteY14" fmla="*/ 510787 h 4525963"/>
              <a:gd name="connsiteX15" fmla="*/ 8229600 w 8229600"/>
              <a:gd name="connsiteY15" fmla="*/ 1021575 h 4525963"/>
              <a:gd name="connsiteX16" fmla="*/ 8229600 w 8229600"/>
              <a:gd name="connsiteY16" fmla="*/ 1577621 h 4525963"/>
              <a:gd name="connsiteX17" fmla="*/ 8229600 w 8229600"/>
              <a:gd name="connsiteY17" fmla="*/ 2314707 h 4525963"/>
              <a:gd name="connsiteX18" fmla="*/ 8229600 w 8229600"/>
              <a:gd name="connsiteY18" fmla="*/ 3006533 h 4525963"/>
              <a:gd name="connsiteX19" fmla="*/ 8229600 w 8229600"/>
              <a:gd name="connsiteY19" fmla="*/ 3562579 h 4525963"/>
              <a:gd name="connsiteX20" fmla="*/ 8229600 w 8229600"/>
              <a:gd name="connsiteY20" fmla="*/ 4525963 h 4525963"/>
              <a:gd name="connsiteX21" fmla="*/ 7461504 w 8229600"/>
              <a:gd name="connsiteY21" fmla="*/ 4525963 h 4525963"/>
              <a:gd name="connsiteX22" fmla="*/ 6775704 w 8229600"/>
              <a:gd name="connsiteY22" fmla="*/ 4525963 h 4525963"/>
              <a:gd name="connsiteX23" fmla="*/ 6336792 w 8229600"/>
              <a:gd name="connsiteY23" fmla="*/ 4525963 h 4525963"/>
              <a:gd name="connsiteX24" fmla="*/ 5650992 w 8229600"/>
              <a:gd name="connsiteY24" fmla="*/ 4525963 h 4525963"/>
              <a:gd name="connsiteX25" fmla="*/ 4965192 w 8229600"/>
              <a:gd name="connsiteY25" fmla="*/ 4525963 h 4525963"/>
              <a:gd name="connsiteX26" fmla="*/ 4443984 w 8229600"/>
              <a:gd name="connsiteY26" fmla="*/ 4525963 h 4525963"/>
              <a:gd name="connsiteX27" fmla="*/ 3758184 w 8229600"/>
              <a:gd name="connsiteY27" fmla="*/ 4525963 h 4525963"/>
              <a:gd name="connsiteX28" fmla="*/ 2990088 w 8229600"/>
              <a:gd name="connsiteY28" fmla="*/ 4525963 h 4525963"/>
              <a:gd name="connsiteX29" fmla="*/ 2304288 w 8229600"/>
              <a:gd name="connsiteY29" fmla="*/ 4525963 h 4525963"/>
              <a:gd name="connsiteX30" fmla="*/ 1453896 w 8229600"/>
              <a:gd name="connsiteY30" fmla="*/ 4525963 h 4525963"/>
              <a:gd name="connsiteX31" fmla="*/ 768096 w 8229600"/>
              <a:gd name="connsiteY31" fmla="*/ 4525963 h 4525963"/>
              <a:gd name="connsiteX32" fmla="*/ 0 w 8229600"/>
              <a:gd name="connsiteY32" fmla="*/ 4525963 h 4525963"/>
              <a:gd name="connsiteX33" fmla="*/ 0 w 8229600"/>
              <a:gd name="connsiteY33" fmla="*/ 3969916 h 4525963"/>
              <a:gd name="connsiteX34" fmla="*/ 0 w 8229600"/>
              <a:gd name="connsiteY34" fmla="*/ 3368610 h 4525963"/>
              <a:gd name="connsiteX35" fmla="*/ 0 w 8229600"/>
              <a:gd name="connsiteY35" fmla="*/ 2857822 h 4525963"/>
              <a:gd name="connsiteX36" fmla="*/ 0 w 8229600"/>
              <a:gd name="connsiteY36" fmla="*/ 2120737 h 4525963"/>
              <a:gd name="connsiteX37" fmla="*/ 0 w 8229600"/>
              <a:gd name="connsiteY37" fmla="*/ 1609950 h 4525963"/>
              <a:gd name="connsiteX38" fmla="*/ 0 w 8229600"/>
              <a:gd name="connsiteY38" fmla="*/ 963384 h 4525963"/>
              <a:gd name="connsiteX39" fmla="*/ 0 w 8229600"/>
              <a:gd name="connsiteY39" fmla="*/ 0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29600" h="4525963" fill="none" extrusionOk="0">
                <a:moveTo>
                  <a:pt x="0" y="0"/>
                </a:moveTo>
                <a:cubicBezTo>
                  <a:pt x="162362" y="1281"/>
                  <a:pt x="267207" y="-9710"/>
                  <a:pt x="438912" y="0"/>
                </a:cubicBezTo>
                <a:cubicBezTo>
                  <a:pt x="610617" y="9710"/>
                  <a:pt x="939396" y="-35897"/>
                  <a:pt x="1207008" y="0"/>
                </a:cubicBezTo>
                <a:cubicBezTo>
                  <a:pt x="1474620" y="35897"/>
                  <a:pt x="1588957" y="-2822"/>
                  <a:pt x="1810512" y="0"/>
                </a:cubicBezTo>
                <a:cubicBezTo>
                  <a:pt x="2032067" y="2822"/>
                  <a:pt x="2124574" y="12544"/>
                  <a:pt x="2331720" y="0"/>
                </a:cubicBezTo>
                <a:cubicBezTo>
                  <a:pt x="2538866" y="-12544"/>
                  <a:pt x="2665349" y="-11509"/>
                  <a:pt x="2935224" y="0"/>
                </a:cubicBezTo>
                <a:cubicBezTo>
                  <a:pt x="3205099" y="11509"/>
                  <a:pt x="3269003" y="4349"/>
                  <a:pt x="3374136" y="0"/>
                </a:cubicBezTo>
                <a:cubicBezTo>
                  <a:pt x="3479269" y="-4349"/>
                  <a:pt x="3835794" y="14413"/>
                  <a:pt x="3977640" y="0"/>
                </a:cubicBezTo>
                <a:cubicBezTo>
                  <a:pt x="4119486" y="-14413"/>
                  <a:pt x="4299182" y="3363"/>
                  <a:pt x="4581144" y="0"/>
                </a:cubicBezTo>
                <a:cubicBezTo>
                  <a:pt x="4863106" y="-3363"/>
                  <a:pt x="4892059" y="15787"/>
                  <a:pt x="5102352" y="0"/>
                </a:cubicBezTo>
                <a:cubicBezTo>
                  <a:pt x="5312645" y="-15787"/>
                  <a:pt x="5686269" y="19817"/>
                  <a:pt x="5952744" y="0"/>
                </a:cubicBezTo>
                <a:cubicBezTo>
                  <a:pt x="6219219" y="-19817"/>
                  <a:pt x="6409532" y="-30905"/>
                  <a:pt x="6638544" y="0"/>
                </a:cubicBezTo>
                <a:cubicBezTo>
                  <a:pt x="6867556" y="30905"/>
                  <a:pt x="6994934" y="14382"/>
                  <a:pt x="7324344" y="0"/>
                </a:cubicBezTo>
                <a:cubicBezTo>
                  <a:pt x="7653754" y="-14382"/>
                  <a:pt x="7935898" y="-18301"/>
                  <a:pt x="8229600" y="0"/>
                </a:cubicBezTo>
                <a:cubicBezTo>
                  <a:pt x="8227733" y="159751"/>
                  <a:pt x="8235630" y="377752"/>
                  <a:pt x="8229600" y="510787"/>
                </a:cubicBezTo>
                <a:cubicBezTo>
                  <a:pt x="8223570" y="643822"/>
                  <a:pt x="8253182" y="909433"/>
                  <a:pt x="8229600" y="1021575"/>
                </a:cubicBezTo>
                <a:cubicBezTo>
                  <a:pt x="8206018" y="1133717"/>
                  <a:pt x="8236191" y="1365497"/>
                  <a:pt x="8229600" y="1577621"/>
                </a:cubicBezTo>
                <a:cubicBezTo>
                  <a:pt x="8223009" y="1789745"/>
                  <a:pt x="8198511" y="2135920"/>
                  <a:pt x="8229600" y="2314707"/>
                </a:cubicBezTo>
                <a:cubicBezTo>
                  <a:pt x="8260689" y="2493494"/>
                  <a:pt x="8205060" y="2840107"/>
                  <a:pt x="8229600" y="3006533"/>
                </a:cubicBezTo>
                <a:cubicBezTo>
                  <a:pt x="8254140" y="3172959"/>
                  <a:pt x="8219513" y="3393224"/>
                  <a:pt x="8229600" y="3562579"/>
                </a:cubicBezTo>
                <a:cubicBezTo>
                  <a:pt x="8239687" y="3731934"/>
                  <a:pt x="8265282" y="4293243"/>
                  <a:pt x="8229600" y="4525963"/>
                </a:cubicBezTo>
                <a:cubicBezTo>
                  <a:pt x="7866515" y="4505402"/>
                  <a:pt x="7619545" y="4499044"/>
                  <a:pt x="7461504" y="4525963"/>
                </a:cubicBezTo>
                <a:cubicBezTo>
                  <a:pt x="7303463" y="4552882"/>
                  <a:pt x="6926298" y="4531368"/>
                  <a:pt x="6775704" y="4525963"/>
                </a:cubicBezTo>
                <a:cubicBezTo>
                  <a:pt x="6625110" y="4520558"/>
                  <a:pt x="6451854" y="4517452"/>
                  <a:pt x="6336792" y="4525963"/>
                </a:cubicBezTo>
                <a:cubicBezTo>
                  <a:pt x="6221730" y="4534474"/>
                  <a:pt x="5931763" y="4492143"/>
                  <a:pt x="5650992" y="4525963"/>
                </a:cubicBezTo>
                <a:cubicBezTo>
                  <a:pt x="5370221" y="4559783"/>
                  <a:pt x="5171739" y="4499852"/>
                  <a:pt x="4965192" y="4525963"/>
                </a:cubicBezTo>
                <a:cubicBezTo>
                  <a:pt x="4758645" y="4552074"/>
                  <a:pt x="4683542" y="4517013"/>
                  <a:pt x="4443984" y="4525963"/>
                </a:cubicBezTo>
                <a:cubicBezTo>
                  <a:pt x="4204426" y="4534913"/>
                  <a:pt x="3956064" y="4547575"/>
                  <a:pt x="3758184" y="4525963"/>
                </a:cubicBezTo>
                <a:cubicBezTo>
                  <a:pt x="3560304" y="4504351"/>
                  <a:pt x="3344943" y="4508170"/>
                  <a:pt x="2990088" y="4525963"/>
                </a:cubicBezTo>
                <a:cubicBezTo>
                  <a:pt x="2635233" y="4543756"/>
                  <a:pt x="2642340" y="4546318"/>
                  <a:pt x="2304288" y="4525963"/>
                </a:cubicBezTo>
                <a:cubicBezTo>
                  <a:pt x="1966236" y="4505608"/>
                  <a:pt x="1639117" y="4495900"/>
                  <a:pt x="1453896" y="4525963"/>
                </a:cubicBezTo>
                <a:cubicBezTo>
                  <a:pt x="1268675" y="4556026"/>
                  <a:pt x="985914" y="4495244"/>
                  <a:pt x="768096" y="4525963"/>
                </a:cubicBezTo>
                <a:cubicBezTo>
                  <a:pt x="550278" y="4556682"/>
                  <a:pt x="231655" y="4513117"/>
                  <a:pt x="0" y="4525963"/>
                </a:cubicBezTo>
                <a:cubicBezTo>
                  <a:pt x="11205" y="4302770"/>
                  <a:pt x="-3859" y="4164861"/>
                  <a:pt x="0" y="3969916"/>
                </a:cubicBezTo>
                <a:cubicBezTo>
                  <a:pt x="3859" y="3774971"/>
                  <a:pt x="-5988" y="3574724"/>
                  <a:pt x="0" y="3368610"/>
                </a:cubicBezTo>
                <a:cubicBezTo>
                  <a:pt x="5988" y="3162496"/>
                  <a:pt x="9289" y="3065195"/>
                  <a:pt x="0" y="2857822"/>
                </a:cubicBezTo>
                <a:cubicBezTo>
                  <a:pt x="-9289" y="2650449"/>
                  <a:pt x="-8735" y="2324980"/>
                  <a:pt x="0" y="2120737"/>
                </a:cubicBezTo>
                <a:cubicBezTo>
                  <a:pt x="8735" y="1916495"/>
                  <a:pt x="-4250" y="1841070"/>
                  <a:pt x="0" y="1609950"/>
                </a:cubicBezTo>
                <a:cubicBezTo>
                  <a:pt x="4250" y="1378830"/>
                  <a:pt x="135" y="1172741"/>
                  <a:pt x="0" y="963384"/>
                </a:cubicBezTo>
                <a:cubicBezTo>
                  <a:pt x="-135" y="754027"/>
                  <a:pt x="-32110" y="342652"/>
                  <a:pt x="0" y="0"/>
                </a:cubicBezTo>
                <a:close/>
              </a:path>
              <a:path w="8229600" h="4525963" stroke="0" extrusionOk="0">
                <a:moveTo>
                  <a:pt x="0" y="0"/>
                </a:moveTo>
                <a:cubicBezTo>
                  <a:pt x="146465" y="-6186"/>
                  <a:pt x="262353" y="11507"/>
                  <a:pt x="438912" y="0"/>
                </a:cubicBezTo>
                <a:cubicBezTo>
                  <a:pt x="615471" y="-11507"/>
                  <a:pt x="861794" y="-17637"/>
                  <a:pt x="1207008" y="0"/>
                </a:cubicBezTo>
                <a:cubicBezTo>
                  <a:pt x="1552222" y="17637"/>
                  <a:pt x="1719358" y="28267"/>
                  <a:pt x="1892808" y="0"/>
                </a:cubicBezTo>
                <a:cubicBezTo>
                  <a:pt x="2066258" y="-28267"/>
                  <a:pt x="2223201" y="16124"/>
                  <a:pt x="2414016" y="0"/>
                </a:cubicBezTo>
                <a:cubicBezTo>
                  <a:pt x="2604831" y="-16124"/>
                  <a:pt x="2874421" y="19026"/>
                  <a:pt x="3017520" y="0"/>
                </a:cubicBezTo>
                <a:cubicBezTo>
                  <a:pt x="3160619" y="-19026"/>
                  <a:pt x="3497827" y="-15949"/>
                  <a:pt x="3621024" y="0"/>
                </a:cubicBezTo>
                <a:cubicBezTo>
                  <a:pt x="3744221" y="15949"/>
                  <a:pt x="3913881" y="-20717"/>
                  <a:pt x="4059936" y="0"/>
                </a:cubicBezTo>
                <a:cubicBezTo>
                  <a:pt x="4205991" y="20717"/>
                  <a:pt x="4326356" y="17226"/>
                  <a:pt x="4581144" y="0"/>
                </a:cubicBezTo>
                <a:cubicBezTo>
                  <a:pt x="4835932" y="-17226"/>
                  <a:pt x="5016024" y="27921"/>
                  <a:pt x="5184648" y="0"/>
                </a:cubicBezTo>
                <a:cubicBezTo>
                  <a:pt x="5353272" y="-27921"/>
                  <a:pt x="5547159" y="5978"/>
                  <a:pt x="5788152" y="0"/>
                </a:cubicBezTo>
                <a:cubicBezTo>
                  <a:pt x="6029145" y="-5978"/>
                  <a:pt x="6049141" y="16799"/>
                  <a:pt x="6227064" y="0"/>
                </a:cubicBezTo>
                <a:cubicBezTo>
                  <a:pt x="6404987" y="-16799"/>
                  <a:pt x="6613617" y="-8360"/>
                  <a:pt x="6748272" y="0"/>
                </a:cubicBezTo>
                <a:cubicBezTo>
                  <a:pt x="6882927" y="8360"/>
                  <a:pt x="7335289" y="-18185"/>
                  <a:pt x="7516368" y="0"/>
                </a:cubicBezTo>
                <a:cubicBezTo>
                  <a:pt x="7697447" y="18185"/>
                  <a:pt x="8031860" y="-6912"/>
                  <a:pt x="8229600" y="0"/>
                </a:cubicBezTo>
                <a:cubicBezTo>
                  <a:pt x="8242540" y="232240"/>
                  <a:pt x="8229648" y="385415"/>
                  <a:pt x="8229600" y="556047"/>
                </a:cubicBezTo>
                <a:cubicBezTo>
                  <a:pt x="8229552" y="726679"/>
                  <a:pt x="8251352" y="1050217"/>
                  <a:pt x="8229600" y="1247873"/>
                </a:cubicBezTo>
                <a:cubicBezTo>
                  <a:pt x="8207848" y="1445529"/>
                  <a:pt x="8218333" y="1608607"/>
                  <a:pt x="8229600" y="1758660"/>
                </a:cubicBezTo>
                <a:cubicBezTo>
                  <a:pt x="8240867" y="1908713"/>
                  <a:pt x="8230662" y="2183382"/>
                  <a:pt x="8229600" y="2359966"/>
                </a:cubicBezTo>
                <a:cubicBezTo>
                  <a:pt x="8228538" y="2536550"/>
                  <a:pt x="8233774" y="2720318"/>
                  <a:pt x="8229600" y="2916013"/>
                </a:cubicBezTo>
                <a:cubicBezTo>
                  <a:pt x="8225426" y="3111708"/>
                  <a:pt x="8242313" y="3500458"/>
                  <a:pt x="8229600" y="3653099"/>
                </a:cubicBezTo>
                <a:cubicBezTo>
                  <a:pt x="8216887" y="3805740"/>
                  <a:pt x="8269897" y="4314896"/>
                  <a:pt x="8229600" y="4525963"/>
                </a:cubicBezTo>
                <a:cubicBezTo>
                  <a:pt x="7901134" y="4493454"/>
                  <a:pt x="7753659" y="4551050"/>
                  <a:pt x="7379208" y="4525963"/>
                </a:cubicBezTo>
                <a:cubicBezTo>
                  <a:pt x="7004757" y="4500876"/>
                  <a:pt x="7056196" y="4538238"/>
                  <a:pt x="6775704" y="4525963"/>
                </a:cubicBezTo>
                <a:cubicBezTo>
                  <a:pt x="6495212" y="4513688"/>
                  <a:pt x="6220101" y="4490003"/>
                  <a:pt x="5925312" y="4525963"/>
                </a:cubicBezTo>
                <a:cubicBezTo>
                  <a:pt x="5630523" y="4561923"/>
                  <a:pt x="5623286" y="4504079"/>
                  <a:pt x="5321808" y="4525963"/>
                </a:cubicBezTo>
                <a:cubicBezTo>
                  <a:pt x="5020330" y="4547847"/>
                  <a:pt x="4863704" y="4521346"/>
                  <a:pt x="4718304" y="4525963"/>
                </a:cubicBezTo>
                <a:cubicBezTo>
                  <a:pt x="4572904" y="4530580"/>
                  <a:pt x="4438866" y="4537653"/>
                  <a:pt x="4279392" y="4525963"/>
                </a:cubicBezTo>
                <a:cubicBezTo>
                  <a:pt x="4119918" y="4514273"/>
                  <a:pt x="3718015" y="4524492"/>
                  <a:pt x="3429000" y="4525963"/>
                </a:cubicBezTo>
                <a:cubicBezTo>
                  <a:pt x="3139985" y="4527434"/>
                  <a:pt x="3082563" y="4555952"/>
                  <a:pt x="2743200" y="4525963"/>
                </a:cubicBezTo>
                <a:cubicBezTo>
                  <a:pt x="2403837" y="4495974"/>
                  <a:pt x="2289223" y="4512032"/>
                  <a:pt x="2057400" y="4525963"/>
                </a:cubicBezTo>
                <a:cubicBezTo>
                  <a:pt x="1825577" y="4539894"/>
                  <a:pt x="1593277" y="4524702"/>
                  <a:pt x="1289304" y="4525963"/>
                </a:cubicBezTo>
                <a:cubicBezTo>
                  <a:pt x="985331" y="4527224"/>
                  <a:pt x="826633" y="4531310"/>
                  <a:pt x="603504" y="4525963"/>
                </a:cubicBezTo>
                <a:cubicBezTo>
                  <a:pt x="380375" y="4520616"/>
                  <a:pt x="221845" y="4521714"/>
                  <a:pt x="0" y="4525963"/>
                </a:cubicBezTo>
                <a:cubicBezTo>
                  <a:pt x="14360" y="4393980"/>
                  <a:pt x="16765" y="4184283"/>
                  <a:pt x="0" y="4015176"/>
                </a:cubicBezTo>
                <a:cubicBezTo>
                  <a:pt x="-16765" y="3846069"/>
                  <a:pt x="19783" y="3700712"/>
                  <a:pt x="0" y="3459129"/>
                </a:cubicBezTo>
                <a:cubicBezTo>
                  <a:pt x="-19783" y="3217546"/>
                  <a:pt x="-21490" y="3166500"/>
                  <a:pt x="0" y="2903082"/>
                </a:cubicBezTo>
                <a:cubicBezTo>
                  <a:pt x="21490" y="2639664"/>
                  <a:pt x="195" y="2503321"/>
                  <a:pt x="0" y="2347035"/>
                </a:cubicBezTo>
                <a:cubicBezTo>
                  <a:pt x="-195" y="2190749"/>
                  <a:pt x="-20021" y="1887992"/>
                  <a:pt x="0" y="1609950"/>
                </a:cubicBezTo>
                <a:cubicBezTo>
                  <a:pt x="20021" y="1331909"/>
                  <a:pt x="-27206" y="1243964"/>
                  <a:pt x="0" y="1053903"/>
                </a:cubicBezTo>
                <a:cubicBezTo>
                  <a:pt x="27206" y="863842"/>
                  <a:pt x="-11205" y="514848"/>
                  <a:pt x="0" y="0"/>
                </a:cubicBezTo>
                <a:close/>
              </a:path>
            </a:pathLst>
          </a:custGeom>
          <a:solidFill>
            <a:srgbClr val="FFD9D9"/>
          </a:solidFill>
          <a:ln>
            <a:solidFill>
              <a:srgbClr val="00B050"/>
            </a:solidFill>
            <a:extLst>
              <a:ext uri="{C807C97D-BFC1-408E-A445-0C87EB9F89A2}">
                <ask:lineSketchStyleProps xmlns:ask="http://schemas.microsoft.com/office/drawing/2018/sketchyshapes" sd="1274131333">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a:lstStyle/>
          <a:p>
            <a:pPr marL="0" marR="0" indent="0">
              <a:lnSpc>
                <a:spcPct val="115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At Saint Rose School, we: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5000"/>
              </a:lnSpc>
              <a:spcBef>
                <a:spcPts val="0"/>
              </a:spcBef>
              <a:spcAft>
                <a:spcPts val="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believe in working together while respecting school, self, and others.</a:t>
            </a:r>
          </a:p>
          <a:p>
            <a:pPr marL="0" marR="0" lvl="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will provide a safe, positive, and challenging learning community where students will reach their full potential.</a:t>
            </a:r>
          </a:p>
          <a:p>
            <a:pPr marL="0" marR="0" lvl="0" indent="0">
              <a:lnSpc>
                <a:spcPct val="115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​will foster responsible, independent, life-long learners.​</a:t>
            </a:r>
          </a:p>
          <a:p>
            <a:endParaRPr lang="en-US" dirty="0"/>
          </a:p>
        </p:txBody>
      </p:sp>
      <p:pic>
        <p:nvPicPr>
          <p:cNvPr id="4" name="Graphic 30" descr="Rose with solid fill">
            <a:extLst>
              <a:ext uri="{FF2B5EF4-FFF2-40B4-BE49-F238E27FC236}">
                <a16:creationId xmlns:a16="http://schemas.microsoft.com/office/drawing/2014/main" id="{D86CEC59-8025-6E1B-8132-F85C03ED17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2160" y="4398566"/>
            <a:ext cx="1727597" cy="1727597"/>
          </a:xfrm>
          <a:prstGeom prst="rect">
            <a:avLst/>
          </a:prstGeom>
        </p:spPr>
      </p:pic>
    </p:spTree>
    <p:extLst>
      <p:ext uri="{BB962C8B-B14F-4D97-AF65-F5344CB8AC3E}">
        <p14:creationId xmlns:p14="http://schemas.microsoft.com/office/powerpoint/2010/main" val="23155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p:txBody>
          <a:bodyPr/>
          <a:lstStyle/>
          <a:p>
            <a:r>
              <a:rPr lang="en-US" dirty="0">
                <a:solidFill>
                  <a:srgbClr val="C00000"/>
                </a:solidFill>
                <a:latin typeface="Cavolini" panose="03000502040302020204" pitchFamily="66" charset="0"/>
                <a:cs typeface="Cavolini" panose="03000502040302020204" pitchFamily="66" charset="0"/>
              </a:rPr>
              <a:t>2023-24 Enrollment</a:t>
            </a:r>
          </a:p>
        </p:txBody>
      </p:sp>
      <p:sp>
        <p:nvSpPr>
          <p:cNvPr id="3" name="Content Placeholder 2">
            <a:extLst>
              <a:ext uri="{FF2B5EF4-FFF2-40B4-BE49-F238E27FC236}">
                <a16:creationId xmlns:a16="http://schemas.microsoft.com/office/drawing/2014/main" id="{84E97BAD-8E33-242D-A9D6-6E408C7B90B4}"/>
              </a:ext>
            </a:extLst>
          </p:cNvPr>
          <p:cNvSpPr>
            <a:spLocks noGrp="1"/>
          </p:cNvSpPr>
          <p:nvPr>
            <p:ph idx="1"/>
          </p:nvPr>
        </p:nvSpPr>
        <p:spPr>
          <a:xfrm>
            <a:off x="457200" y="3255984"/>
            <a:ext cx="8229600" cy="4525963"/>
          </a:xfrm>
        </p:spPr>
        <p:txBody>
          <a:bodyPr/>
          <a:lstStyle/>
          <a:p>
            <a:r>
              <a:rPr lang="en-US" sz="2000" dirty="0">
                <a:latin typeface="Calibri" panose="020F0502020204030204" pitchFamily="34" charset="0"/>
                <a:cs typeface="Calibri" panose="020F0502020204030204" pitchFamily="34" charset="0"/>
              </a:rPr>
              <a:t>We currently have 46 students enrolled for Kindergarten in the 2023-24 school year.</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class cap for Kindergarten is 21 students – meaning we will have three classes of new students!</a:t>
            </a:r>
          </a:p>
          <a:p>
            <a:pPr marL="0" indent="0">
              <a:buNone/>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Students must be 5 years of age by December 2024 to attend Kindergarten and must live in our school zone. If you are unsure of your home school, go to </a:t>
            </a:r>
            <a:r>
              <a:rPr lang="en-US" sz="2000" dirty="0">
                <a:solidFill>
                  <a:srgbClr val="C0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https://asdsbp.nbed.nb.ca/Eligibility</a:t>
            </a:r>
            <a:r>
              <a:rPr lang="en-US" sz="2000" dirty="0">
                <a:solidFill>
                  <a:srgbClr val="C00000"/>
                </a:solidFill>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612F0669-FC4A-73B2-2891-C19B01264AF7}"/>
              </a:ext>
            </a:extLst>
          </p:cNvPr>
          <p:cNvPicPr>
            <a:picLocks noChangeAspect="1"/>
          </p:cNvPicPr>
          <p:nvPr/>
        </p:nvPicPr>
        <p:blipFill>
          <a:blip r:embed="rId3"/>
          <a:stretch>
            <a:fillRect/>
          </a:stretch>
        </p:blipFill>
        <p:spPr>
          <a:xfrm>
            <a:off x="2843808" y="951925"/>
            <a:ext cx="3888432" cy="2333059"/>
          </a:xfrm>
          <a:prstGeom prst="rect">
            <a:avLst/>
          </a:prstGeom>
        </p:spPr>
      </p:pic>
    </p:spTree>
    <p:extLst>
      <p:ext uri="{BB962C8B-B14F-4D97-AF65-F5344CB8AC3E}">
        <p14:creationId xmlns:p14="http://schemas.microsoft.com/office/powerpoint/2010/main" val="670531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p:txBody>
          <a:bodyPr/>
          <a:lstStyle/>
          <a:p>
            <a:r>
              <a:rPr lang="en-US" sz="4000" dirty="0">
                <a:solidFill>
                  <a:srgbClr val="C00000"/>
                </a:solidFill>
                <a:latin typeface="Cavolini" panose="03000502040302020204" pitchFamily="66" charset="0"/>
                <a:cs typeface="Cavolini" panose="03000502040302020204" pitchFamily="66" charset="0"/>
              </a:rPr>
              <a:t>Family Handbook</a:t>
            </a:r>
          </a:p>
        </p:txBody>
      </p:sp>
      <p:sp>
        <p:nvSpPr>
          <p:cNvPr id="3" name="Content Placeholder 2">
            <a:extLst>
              <a:ext uri="{FF2B5EF4-FFF2-40B4-BE49-F238E27FC236}">
                <a16:creationId xmlns:a16="http://schemas.microsoft.com/office/drawing/2014/main" id="{84E97BAD-8E33-242D-A9D6-6E408C7B90B4}"/>
              </a:ext>
            </a:extLst>
          </p:cNvPr>
          <p:cNvSpPr>
            <a:spLocks noGrp="1"/>
          </p:cNvSpPr>
          <p:nvPr>
            <p:ph idx="1"/>
          </p:nvPr>
        </p:nvSpPr>
        <p:spPr>
          <a:xfrm>
            <a:off x="457200" y="1166018"/>
            <a:ext cx="8229600" cy="4525963"/>
          </a:xfrm>
        </p:spPr>
        <p:txBody>
          <a:bodyPr/>
          <a:lstStyle/>
          <a:p>
            <a:pPr marL="0" indent="0">
              <a:buNone/>
            </a:pPr>
            <a:r>
              <a:rPr lang="en-US" sz="2000" dirty="0">
                <a:latin typeface="Calibri" panose="020F0502020204030204" pitchFamily="34" charset="0"/>
                <a:cs typeface="Calibri" panose="020F0502020204030204" pitchFamily="34" charset="0"/>
              </a:rPr>
              <a:t>We are currently updating our Family Handbook with the most current information about our school and rules/expectation. You can find the latest version on our school website under the tab </a:t>
            </a:r>
            <a:r>
              <a:rPr lang="en-US" sz="2000" b="1" dirty="0">
                <a:latin typeface="Calibri" panose="020F0502020204030204" pitchFamily="34" charset="0"/>
                <a:cs typeface="Calibri" panose="020F0502020204030204" pitchFamily="34" charset="0"/>
              </a:rPr>
              <a:t>Handbook</a:t>
            </a:r>
            <a:r>
              <a:rPr lang="en-US" sz="2000" dirty="0">
                <a:latin typeface="Calibri" panose="020F0502020204030204" pitchFamily="34" charset="0"/>
                <a:cs typeface="Calibri" panose="020F0502020204030204" pitchFamily="34" charset="0"/>
              </a:rPr>
              <a:t>: </a:t>
            </a:r>
            <a:r>
              <a:rPr lang="en-US" sz="2000" dirty="0">
                <a:solidFill>
                  <a:srgbClr val="C0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http://web1.nbed.nb.ca/sites/district8/saintrose/Pages/Profile.aspx</a:t>
            </a: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endParaRPr lang="en-US" sz="2000" dirty="0">
              <a:latin typeface="Cavolini" panose="03000502040302020204" pitchFamily="66" charset="0"/>
              <a:cs typeface="Cavolini" panose="03000502040302020204" pitchFamily="66" charset="0"/>
            </a:endParaRPr>
          </a:p>
        </p:txBody>
      </p:sp>
      <p:pic>
        <p:nvPicPr>
          <p:cNvPr id="8" name="Picture 7" descr="Girls reading in library">
            <a:extLst>
              <a:ext uri="{FF2B5EF4-FFF2-40B4-BE49-F238E27FC236}">
                <a16:creationId xmlns:a16="http://schemas.microsoft.com/office/drawing/2014/main" id="{C4BB8E55-40AC-C82C-8F2C-DF34FA9E2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952" y="2708920"/>
            <a:ext cx="5436096" cy="3624064"/>
          </a:xfrm>
          <a:prstGeom prst="rect">
            <a:avLst/>
          </a:prstGeom>
          <a:ln>
            <a:noFill/>
          </a:ln>
          <a:effectLst>
            <a:softEdge rad="112500"/>
          </a:effectLst>
        </p:spPr>
      </p:pic>
    </p:spTree>
    <p:extLst>
      <p:ext uri="{BB962C8B-B14F-4D97-AF65-F5344CB8AC3E}">
        <p14:creationId xmlns:p14="http://schemas.microsoft.com/office/powerpoint/2010/main" val="8368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p:txBody>
          <a:bodyPr/>
          <a:lstStyle/>
          <a:p>
            <a:r>
              <a:rPr lang="en-US" sz="4000" dirty="0">
                <a:solidFill>
                  <a:srgbClr val="C00000"/>
                </a:solidFill>
                <a:latin typeface="Cavolini" panose="03000502040302020204" pitchFamily="66" charset="0"/>
                <a:cs typeface="Cavolini" panose="03000502040302020204" pitchFamily="66" charset="0"/>
              </a:rPr>
              <a:t>Bussing Information</a:t>
            </a:r>
          </a:p>
        </p:txBody>
      </p:sp>
      <p:sp>
        <p:nvSpPr>
          <p:cNvPr id="3" name="Content Placeholder 2">
            <a:extLst>
              <a:ext uri="{FF2B5EF4-FFF2-40B4-BE49-F238E27FC236}">
                <a16:creationId xmlns:a16="http://schemas.microsoft.com/office/drawing/2014/main" id="{84E97BAD-8E33-242D-A9D6-6E408C7B90B4}"/>
              </a:ext>
            </a:extLst>
          </p:cNvPr>
          <p:cNvSpPr>
            <a:spLocks noGrp="1"/>
          </p:cNvSpPr>
          <p:nvPr>
            <p:ph idx="1"/>
          </p:nvPr>
        </p:nvSpPr>
        <p:spPr>
          <a:xfrm>
            <a:off x="457200" y="1166018"/>
            <a:ext cx="8229600" cy="4525963"/>
          </a:xfrm>
        </p:spPr>
        <p:txBody>
          <a:bodyPr/>
          <a:lstStyle/>
          <a:p>
            <a:r>
              <a:rPr lang="en-US" sz="2000" dirty="0">
                <a:latin typeface="Calibri" panose="020F0502020204030204" pitchFamily="34" charset="0"/>
                <a:cs typeface="Calibri" panose="020F0502020204030204" pitchFamily="34" charset="0"/>
              </a:rPr>
              <a:t>To see if your child is eligible for bussing, go to </a:t>
            </a:r>
            <a:r>
              <a:rPr lang="en-US" sz="2000" dirty="0">
                <a:solidFill>
                  <a:srgbClr val="C0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https://asdsbp.nbed.nb.ca/TransportationEligibility</a:t>
            </a:r>
            <a:endParaRPr lang="en-US" sz="2000" dirty="0">
              <a:solidFill>
                <a:srgbClr val="C00000"/>
              </a:solidFill>
              <a:latin typeface="Calibri" panose="020F0502020204030204" pitchFamily="34" charset="0"/>
              <a:cs typeface="Calibri" panose="020F0502020204030204" pitchFamily="34" charset="0"/>
            </a:endParaRPr>
          </a:p>
          <a:p>
            <a:endParaRPr lang="en-US" sz="2000" dirty="0">
              <a:solidFill>
                <a:srgbClr val="C00000"/>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Please note that transportation information (what bus, what time) comes out at the end of August.</a:t>
            </a:r>
          </a:p>
          <a:p>
            <a:endParaRPr lang="en-US" sz="2000" dirty="0">
              <a:solidFill>
                <a:srgbClr val="C00000"/>
              </a:solidFill>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you have any questions about bussing, please contact the district transportation department or visit the Bus Planner site: </a:t>
            </a:r>
            <a:r>
              <a:rPr lang="en-US" sz="2000" dirty="0">
                <a:solidFill>
                  <a:srgbClr val="C0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https://asdsbp.nbed.nb.ca/</a:t>
            </a:r>
            <a:r>
              <a:rPr lang="en-US" sz="2000" dirty="0">
                <a:solidFill>
                  <a:srgbClr val="C00000"/>
                </a:solidFill>
                <a:latin typeface="Calibri" panose="020F0502020204030204" pitchFamily="34" charset="0"/>
                <a:cs typeface="Calibri" panose="020F0502020204030204" pitchFamily="34" charset="0"/>
              </a:rPr>
              <a:t> </a:t>
            </a:r>
          </a:p>
          <a:p>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endParaRPr lang="en-US" sz="2000" dirty="0">
              <a:latin typeface="Cavolini" panose="03000502040302020204" pitchFamily="66" charset="0"/>
              <a:cs typeface="Cavolini" panose="03000502040302020204" pitchFamily="66" charset="0"/>
            </a:endParaRPr>
          </a:p>
        </p:txBody>
      </p:sp>
      <p:pic>
        <p:nvPicPr>
          <p:cNvPr id="6" name="Picture 5">
            <a:extLst>
              <a:ext uri="{FF2B5EF4-FFF2-40B4-BE49-F238E27FC236}">
                <a16:creationId xmlns:a16="http://schemas.microsoft.com/office/drawing/2014/main" id="{34B31CCB-63E7-3BBC-18BC-6378779706FA}"/>
              </a:ext>
            </a:extLst>
          </p:cNvPr>
          <p:cNvPicPr>
            <a:picLocks noChangeAspect="1"/>
          </p:cNvPicPr>
          <p:nvPr/>
        </p:nvPicPr>
        <p:blipFill>
          <a:blip r:embed="rId4"/>
          <a:stretch>
            <a:fillRect/>
          </a:stretch>
        </p:blipFill>
        <p:spPr>
          <a:xfrm>
            <a:off x="4788024" y="3926797"/>
            <a:ext cx="3024336" cy="2689729"/>
          </a:xfrm>
          <a:prstGeom prst="rect">
            <a:avLst/>
          </a:prstGeom>
        </p:spPr>
      </p:pic>
    </p:spTree>
    <p:extLst>
      <p:ext uri="{BB962C8B-B14F-4D97-AF65-F5344CB8AC3E}">
        <p14:creationId xmlns:p14="http://schemas.microsoft.com/office/powerpoint/2010/main" val="2413734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1D2E-D090-3B0C-7725-DAB3E9D04790}"/>
              </a:ext>
            </a:extLst>
          </p:cNvPr>
          <p:cNvSpPr>
            <a:spLocks noGrp="1"/>
          </p:cNvSpPr>
          <p:nvPr>
            <p:ph type="title"/>
          </p:nvPr>
        </p:nvSpPr>
        <p:spPr/>
        <p:txBody>
          <a:bodyPr/>
          <a:lstStyle/>
          <a:p>
            <a:r>
              <a:rPr lang="en-US" dirty="0">
                <a:solidFill>
                  <a:srgbClr val="C00000"/>
                </a:solidFill>
                <a:latin typeface="Cavolini" panose="03000502040302020204" pitchFamily="66" charset="0"/>
                <a:cs typeface="Cavolini" panose="03000502040302020204" pitchFamily="66" charset="0"/>
              </a:rPr>
              <a:t>Daily Schedule</a:t>
            </a:r>
          </a:p>
        </p:txBody>
      </p:sp>
      <p:sp>
        <p:nvSpPr>
          <p:cNvPr id="3" name="Content Placeholder 2">
            <a:extLst>
              <a:ext uri="{FF2B5EF4-FFF2-40B4-BE49-F238E27FC236}">
                <a16:creationId xmlns:a16="http://schemas.microsoft.com/office/drawing/2014/main" id="{84E97BAD-8E33-242D-A9D6-6E408C7B90B4}"/>
              </a:ext>
            </a:extLst>
          </p:cNvPr>
          <p:cNvSpPr>
            <a:spLocks noGrp="1"/>
          </p:cNvSpPr>
          <p:nvPr>
            <p:ph idx="1"/>
          </p:nvPr>
        </p:nvSpPr>
        <p:spPr>
          <a:xfrm>
            <a:off x="484410" y="1395226"/>
            <a:ext cx="8229600" cy="4525963"/>
          </a:xfrm>
        </p:spPr>
        <p:txBody>
          <a:bodyPr/>
          <a:lstStyle/>
          <a:p>
            <a:pPr marL="0" indent="0">
              <a:buNone/>
            </a:pPr>
            <a:r>
              <a:rPr lang="en-US" sz="2000" b="1" dirty="0">
                <a:latin typeface="Calibri" panose="020F0502020204030204" pitchFamily="34" charset="0"/>
                <a:cs typeface="Calibri" panose="020F0502020204030204" pitchFamily="34" charset="0"/>
              </a:rPr>
              <a:t>PLEASE NOTE: </a:t>
            </a:r>
            <a:r>
              <a:rPr lang="en-US" sz="2000" i="1" dirty="0">
                <a:latin typeface="Calibri" panose="020F0502020204030204" pitchFamily="34" charset="0"/>
                <a:cs typeface="Calibri" panose="020F0502020204030204" pitchFamily="34" charset="0"/>
              </a:rPr>
              <a:t>In 2024-25 school year, there will be an added hour of learning time added on to all K-2 students’ day. Here is what our current schedule for Kindergarten looks like:</a:t>
            </a: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solidFill>
                <a:srgbClr val="C00000"/>
              </a:solidFill>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2C38AECF-01AA-AA64-F2F4-749F1FD660C9}"/>
              </a:ext>
            </a:extLst>
          </p:cNvPr>
          <p:cNvGraphicFramePr>
            <a:graphicFrameLocks noGrp="1"/>
          </p:cNvGraphicFramePr>
          <p:nvPr>
            <p:extLst>
              <p:ext uri="{D42A27DB-BD31-4B8C-83A1-F6EECF244321}">
                <p14:modId xmlns:p14="http://schemas.microsoft.com/office/powerpoint/2010/main" val="1439256163"/>
              </p:ext>
            </p:extLst>
          </p:nvPr>
        </p:nvGraphicFramePr>
        <p:xfrm>
          <a:off x="500822" y="2520571"/>
          <a:ext cx="8229600" cy="4084320"/>
        </p:xfrm>
        <a:graphic>
          <a:graphicData uri="http://schemas.openxmlformats.org/drawingml/2006/table">
            <a:tbl>
              <a:tblPr firstRow="1" bandRow="1">
                <a:tableStyleId>{5940675A-B579-460E-94D1-54222C63F5DA}</a:tableStyleId>
              </a:tblPr>
              <a:tblGrid>
                <a:gridCol w="1351286">
                  <a:extLst>
                    <a:ext uri="{9D8B030D-6E8A-4147-A177-3AD203B41FA5}">
                      <a16:colId xmlns:a16="http://schemas.microsoft.com/office/drawing/2014/main" val="3479044847"/>
                    </a:ext>
                  </a:extLst>
                </a:gridCol>
                <a:gridCol w="6878314">
                  <a:extLst>
                    <a:ext uri="{9D8B030D-6E8A-4147-A177-3AD203B41FA5}">
                      <a16:colId xmlns:a16="http://schemas.microsoft.com/office/drawing/2014/main" val="369433630"/>
                    </a:ext>
                  </a:extLst>
                </a:gridCol>
              </a:tblGrid>
              <a:tr h="370840">
                <a:tc>
                  <a:txBody>
                    <a:bodyPr/>
                    <a:lstStyle/>
                    <a:p>
                      <a:r>
                        <a:rPr lang="en-US" b="1" dirty="0">
                          <a:solidFill>
                            <a:schemeClr val="bg1"/>
                          </a:solidFill>
                        </a:rPr>
                        <a:t>Time</a:t>
                      </a:r>
                    </a:p>
                  </a:txBody>
                  <a:tcPr>
                    <a:solidFill>
                      <a:srgbClr val="C00000"/>
                    </a:solidFill>
                  </a:tcPr>
                </a:tc>
                <a:tc>
                  <a:txBody>
                    <a:bodyPr/>
                    <a:lstStyle/>
                    <a:p>
                      <a:r>
                        <a:rPr lang="en-US" b="1" dirty="0">
                          <a:solidFill>
                            <a:schemeClr val="bg1"/>
                          </a:solidFill>
                        </a:rPr>
                        <a:t>What’s Happening</a:t>
                      </a:r>
                    </a:p>
                  </a:txBody>
                  <a:tcPr>
                    <a:solidFill>
                      <a:srgbClr val="C00000"/>
                    </a:solidFill>
                  </a:tcPr>
                </a:tc>
                <a:extLst>
                  <a:ext uri="{0D108BD9-81ED-4DB2-BD59-A6C34878D82A}">
                    <a16:rowId xmlns:a16="http://schemas.microsoft.com/office/drawing/2014/main" val="1314732574"/>
                  </a:ext>
                </a:extLst>
              </a:tr>
              <a:tr h="370840">
                <a:tc>
                  <a:txBody>
                    <a:bodyPr/>
                    <a:lstStyle/>
                    <a:p>
                      <a:r>
                        <a:rPr lang="en-US" sz="1400" dirty="0">
                          <a:latin typeface="Calibri" panose="020F0502020204030204" pitchFamily="34" charset="0"/>
                          <a:cs typeface="Calibri" panose="020F0502020204030204" pitchFamily="34" charset="0"/>
                        </a:rPr>
                        <a:t>8:10-8:30</a:t>
                      </a:r>
                    </a:p>
                  </a:txBody>
                  <a:tcPr/>
                </a:tc>
                <a:tc>
                  <a:txBody>
                    <a:bodyPr/>
                    <a:lstStyle/>
                    <a:p>
                      <a:r>
                        <a:rPr lang="en-US" sz="1400" dirty="0">
                          <a:latin typeface="Calibri" panose="020F0502020204030204" pitchFamily="34" charset="0"/>
                          <a:cs typeface="Calibri" panose="020F0502020204030204" pitchFamily="34" charset="0"/>
                        </a:rPr>
                        <a:t>Students arrive and go directly into their classrooms for Soft Start.</a:t>
                      </a:r>
                    </a:p>
                    <a:p>
                      <a:r>
                        <a:rPr lang="en-US" sz="1400" dirty="0">
                          <a:latin typeface="Calibri" panose="020F0502020204030204" pitchFamily="34" charset="0"/>
                          <a:cs typeface="Calibri" panose="020F0502020204030204" pitchFamily="34" charset="0"/>
                        </a:rPr>
                        <a:t>(This is an exploratory time for students to play, talk, and get ready for instruction. It is an important part of the day, as it builds social/speaking and listening skills)</a:t>
                      </a:r>
                    </a:p>
                  </a:txBody>
                  <a:tcPr/>
                </a:tc>
                <a:extLst>
                  <a:ext uri="{0D108BD9-81ED-4DB2-BD59-A6C34878D82A}">
                    <a16:rowId xmlns:a16="http://schemas.microsoft.com/office/drawing/2014/main" val="1254471664"/>
                  </a:ext>
                </a:extLst>
              </a:tr>
              <a:tr h="370840">
                <a:tc>
                  <a:txBody>
                    <a:bodyPr/>
                    <a:lstStyle/>
                    <a:p>
                      <a:r>
                        <a:rPr lang="en-US" sz="1400" dirty="0">
                          <a:latin typeface="Calibri" panose="020F0502020204030204" pitchFamily="34" charset="0"/>
                          <a:cs typeface="Calibri" panose="020F0502020204030204" pitchFamily="34" charset="0"/>
                        </a:rPr>
                        <a:t>8:30-9:55</a:t>
                      </a:r>
                    </a:p>
                  </a:txBody>
                  <a:tcPr/>
                </a:tc>
                <a:tc>
                  <a:txBody>
                    <a:bodyPr/>
                    <a:lstStyle/>
                    <a:p>
                      <a:r>
                        <a:rPr lang="en-US" sz="1400" dirty="0">
                          <a:latin typeface="Calibri" panose="020F0502020204030204" pitchFamily="34" charset="0"/>
                          <a:cs typeface="Calibri" panose="020F0502020204030204" pitchFamily="34" charset="0"/>
                        </a:rPr>
                        <a:t>Instructional time </a:t>
                      </a:r>
                    </a:p>
                  </a:txBody>
                  <a:tcPr/>
                </a:tc>
                <a:extLst>
                  <a:ext uri="{0D108BD9-81ED-4DB2-BD59-A6C34878D82A}">
                    <a16:rowId xmlns:a16="http://schemas.microsoft.com/office/drawing/2014/main" val="1081024045"/>
                  </a:ext>
                </a:extLst>
              </a:tr>
              <a:tr h="370840">
                <a:tc>
                  <a:txBody>
                    <a:bodyPr/>
                    <a:lstStyle/>
                    <a:p>
                      <a:r>
                        <a:rPr lang="en-US" sz="1400" dirty="0">
                          <a:latin typeface="Calibri" panose="020F0502020204030204" pitchFamily="34" charset="0"/>
                          <a:cs typeface="Calibri" panose="020F0502020204030204" pitchFamily="34" charset="0"/>
                        </a:rPr>
                        <a:t>9:55-10:15</a:t>
                      </a:r>
                    </a:p>
                  </a:txBody>
                  <a:tcPr>
                    <a:solidFill>
                      <a:srgbClr val="C6E6A2"/>
                    </a:solidFill>
                  </a:tcPr>
                </a:tc>
                <a:tc>
                  <a:txBody>
                    <a:bodyPr/>
                    <a:lstStyle/>
                    <a:p>
                      <a:r>
                        <a:rPr lang="en-US" sz="1400" dirty="0">
                          <a:latin typeface="Calibri" panose="020F0502020204030204" pitchFamily="34" charset="0"/>
                          <a:cs typeface="Calibri" panose="020F0502020204030204" pitchFamily="34" charset="0"/>
                        </a:rPr>
                        <a:t>Outdoor recess</a:t>
                      </a:r>
                    </a:p>
                  </a:txBody>
                  <a:tcPr>
                    <a:solidFill>
                      <a:srgbClr val="C6E6A2"/>
                    </a:solidFill>
                  </a:tcPr>
                </a:tc>
                <a:extLst>
                  <a:ext uri="{0D108BD9-81ED-4DB2-BD59-A6C34878D82A}">
                    <a16:rowId xmlns:a16="http://schemas.microsoft.com/office/drawing/2014/main" val="3358539550"/>
                  </a:ext>
                </a:extLst>
              </a:tr>
              <a:tr h="370840">
                <a:tc>
                  <a:txBody>
                    <a:bodyPr/>
                    <a:lstStyle/>
                    <a:p>
                      <a:r>
                        <a:rPr lang="en-US" sz="1400" dirty="0">
                          <a:latin typeface="Calibri" panose="020F0502020204030204" pitchFamily="34" charset="0"/>
                          <a:cs typeface="Calibri" panose="020F0502020204030204" pitchFamily="34" charset="0"/>
                        </a:rPr>
                        <a:t>10:15-10:30</a:t>
                      </a:r>
                    </a:p>
                  </a:txBody>
                  <a:tcPr>
                    <a:solidFill>
                      <a:srgbClr val="FFD9D9"/>
                    </a:solidFill>
                  </a:tcPr>
                </a:tc>
                <a:tc>
                  <a:txBody>
                    <a:bodyPr/>
                    <a:lstStyle/>
                    <a:p>
                      <a:r>
                        <a:rPr lang="en-US" sz="1400" dirty="0">
                          <a:latin typeface="Calibri" panose="020F0502020204030204" pitchFamily="34" charset="0"/>
                          <a:cs typeface="Calibri" panose="020F0502020204030204" pitchFamily="34" charset="0"/>
                        </a:rPr>
                        <a:t>Snack</a:t>
                      </a:r>
                    </a:p>
                  </a:txBody>
                  <a:tcPr>
                    <a:solidFill>
                      <a:srgbClr val="FFD9D9"/>
                    </a:solidFill>
                  </a:tcPr>
                </a:tc>
                <a:extLst>
                  <a:ext uri="{0D108BD9-81ED-4DB2-BD59-A6C34878D82A}">
                    <a16:rowId xmlns:a16="http://schemas.microsoft.com/office/drawing/2014/main" val="3193643193"/>
                  </a:ext>
                </a:extLst>
              </a:tr>
              <a:tr h="185420">
                <a:tc>
                  <a:txBody>
                    <a:bodyPr/>
                    <a:lstStyle/>
                    <a:p>
                      <a:r>
                        <a:rPr lang="en-US" sz="1400" dirty="0">
                          <a:latin typeface="Calibri" panose="020F0502020204030204" pitchFamily="34" charset="0"/>
                          <a:cs typeface="Calibri" panose="020F0502020204030204" pitchFamily="34" charset="0"/>
                        </a:rPr>
                        <a:t>10:30-11:40</a:t>
                      </a:r>
                    </a:p>
                  </a:txBody>
                  <a:tcPr/>
                </a:tc>
                <a:tc>
                  <a:txBody>
                    <a:bodyPr/>
                    <a:lstStyle/>
                    <a:p>
                      <a:r>
                        <a:rPr lang="en-US" sz="1400" dirty="0">
                          <a:latin typeface="Calibri" panose="020F0502020204030204" pitchFamily="34" charset="0"/>
                          <a:cs typeface="Calibri" panose="020F0502020204030204" pitchFamily="34" charset="0"/>
                        </a:rPr>
                        <a:t>Instructional time</a:t>
                      </a:r>
                    </a:p>
                  </a:txBody>
                  <a:tcPr/>
                </a:tc>
                <a:extLst>
                  <a:ext uri="{0D108BD9-81ED-4DB2-BD59-A6C34878D82A}">
                    <a16:rowId xmlns:a16="http://schemas.microsoft.com/office/drawing/2014/main" val="4207916664"/>
                  </a:ext>
                </a:extLst>
              </a:tr>
              <a:tr h="185420">
                <a:tc>
                  <a:txBody>
                    <a:bodyPr/>
                    <a:lstStyle/>
                    <a:p>
                      <a:r>
                        <a:rPr lang="en-US" sz="1400" dirty="0">
                          <a:latin typeface="Calibri" panose="020F0502020204030204" pitchFamily="34" charset="0"/>
                          <a:cs typeface="Calibri" panose="020F0502020204030204" pitchFamily="34" charset="0"/>
                        </a:rPr>
                        <a:t>11:40-12:00</a:t>
                      </a:r>
                    </a:p>
                  </a:txBody>
                  <a:tcPr>
                    <a:solidFill>
                      <a:srgbClr val="C6E6A2"/>
                    </a:solidFill>
                  </a:tcPr>
                </a:tc>
                <a:tc>
                  <a:txBody>
                    <a:bodyPr/>
                    <a:lstStyle/>
                    <a:p>
                      <a:r>
                        <a:rPr lang="en-US" sz="1400" dirty="0">
                          <a:latin typeface="Calibri" panose="020F0502020204030204" pitchFamily="34" charset="0"/>
                          <a:cs typeface="Calibri" panose="020F0502020204030204" pitchFamily="34" charset="0"/>
                        </a:rPr>
                        <a:t>Outdoor Recess</a:t>
                      </a:r>
                    </a:p>
                  </a:txBody>
                  <a:tcPr>
                    <a:solidFill>
                      <a:srgbClr val="C6E6A2"/>
                    </a:solidFill>
                  </a:tcPr>
                </a:tc>
                <a:extLst>
                  <a:ext uri="{0D108BD9-81ED-4DB2-BD59-A6C34878D82A}">
                    <a16:rowId xmlns:a16="http://schemas.microsoft.com/office/drawing/2014/main" val="1762028180"/>
                  </a:ext>
                </a:extLst>
              </a:tr>
              <a:tr h="370840">
                <a:tc>
                  <a:txBody>
                    <a:bodyPr/>
                    <a:lstStyle/>
                    <a:p>
                      <a:r>
                        <a:rPr lang="en-US" sz="1400" dirty="0">
                          <a:latin typeface="Calibri" panose="020F0502020204030204" pitchFamily="34" charset="0"/>
                          <a:cs typeface="Calibri" panose="020F0502020204030204" pitchFamily="34" charset="0"/>
                        </a:rPr>
                        <a:t>12:00-12:30</a:t>
                      </a:r>
                    </a:p>
                  </a:txBody>
                  <a:tcPr>
                    <a:solidFill>
                      <a:srgbClr val="FFD9D9"/>
                    </a:solidFill>
                  </a:tcPr>
                </a:tc>
                <a:tc>
                  <a:txBody>
                    <a:bodyPr/>
                    <a:lstStyle/>
                    <a:p>
                      <a:r>
                        <a:rPr lang="en-US" sz="1400" dirty="0">
                          <a:latin typeface="Calibri" panose="020F0502020204030204" pitchFamily="34" charset="0"/>
                          <a:cs typeface="Calibri" panose="020F0502020204030204" pitchFamily="34" charset="0"/>
                        </a:rPr>
                        <a:t>Lunch</a:t>
                      </a:r>
                    </a:p>
                  </a:txBody>
                  <a:tcPr>
                    <a:solidFill>
                      <a:srgbClr val="FFD9D9"/>
                    </a:solidFill>
                  </a:tcPr>
                </a:tc>
                <a:extLst>
                  <a:ext uri="{0D108BD9-81ED-4DB2-BD59-A6C34878D82A}">
                    <a16:rowId xmlns:a16="http://schemas.microsoft.com/office/drawing/2014/main" val="3674027382"/>
                  </a:ext>
                </a:extLst>
              </a:tr>
              <a:tr h="370840">
                <a:tc>
                  <a:txBody>
                    <a:bodyPr/>
                    <a:lstStyle/>
                    <a:p>
                      <a:r>
                        <a:rPr lang="en-US" sz="1400" dirty="0">
                          <a:latin typeface="Calibri" panose="020F0502020204030204" pitchFamily="34" charset="0"/>
                          <a:cs typeface="Calibri" panose="020F0502020204030204" pitchFamily="34" charset="0"/>
                        </a:rPr>
                        <a:t>12:30-1:30</a:t>
                      </a:r>
                    </a:p>
                  </a:txBody>
                  <a:tcPr/>
                </a:tc>
                <a:tc>
                  <a:txBody>
                    <a:bodyPr/>
                    <a:lstStyle/>
                    <a:p>
                      <a:r>
                        <a:rPr lang="en-US" sz="1400" dirty="0">
                          <a:latin typeface="Calibri" panose="020F0502020204030204" pitchFamily="34" charset="0"/>
                          <a:cs typeface="Calibri" panose="020F0502020204030204" pitchFamily="34" charset="0"/>
                        </a:rPr>
                        <a:t>Instructional time</a:t>
                      </a:r>
                    </a:p>
                  </a:txBody>
                  <a:tcPr/>
                </a:tc>
                <a:extLst>
                  <a:ext uri="{0D108BD9-81ED-4DB2-BD59-A6C34878D82A}">
                    <a16:rowId xmlns:a16="http://schemas.microsoft.com/office/drawing/2014/main" val="3026026127"/>
                  </a:ext>
                </a:extLst>
              </a:tr>
              <a:tr h="370840">
                <a:tc>
                  <a:txBody>
                    <a:bodyPr/>
                    <a:lstStyle/>
                    <a:p>
                      <a:r>
                        <a:rPr lang="en-US" sz="1400" dirty="0">
                          <a:latin typeface="Calibri" panose="020F0502020204030204" pitchFamily="34" charset="0"/>
                          <a:cs typeface="Calibri" panose="020F0502020204030204" pitchFamily="34" charset="0"/>
                        </a:rPr>
                        <a:t>1:30-1:45</a:t>
                      </a:r>
                    </a:p>
                  </a:txBody>
                  <a:tcPr/>
                </a:tc>
                <a:tc>
                  <a:txBody>
                    <a:bodyPr/>
                    <a:lstStyle/>
                    <a:p>
                      <a:r>
                        <a:rPr lang="en-US" sz="1400" dirty="0">
                          <a:latin typeface="Calibri" panose="020F0502020204030204" pitchFamily="34" charset="0"/>
                          <a:cs typeface="Calibri" panose="020F0502020204030204" pitchFamily="34" charset="0"/>
                        </a:rPr>
                        <a:t>End of day reflection and dismissal at 1:45 p.m.</a:t>
                      </a:r>
                    </a:p>
                    <a:p>
                      <a:r>
                        <a:rPr lang="en-US" sz="1400" dirty="0">
                          <a:latin typeface="Calibri" panose="020F0502020204030204" pitchFamily="34" charset="0"/>
                          <a:cs typeface="Calibri" panose="020F0502020204030204" pitchFamily="34" charset="0"/>
                        </a:rPr>
                        <a:t>(</a:t>
                      </a:r>
                      <a:r>
                        <a:rPr lang="en-US" sz="1400" dirty="0">
                          <a:solidFill>
                            <a:srgbClr val="FF0000"/>
                          </a:solidFill>
                          <a:latin typeface="Calibri" panose="020F0502020204030204" pitchFamily="34" charset="0"/>
                          <a:cs typeface="Calibri" panose="020F0502020204030204" pitchFamily="34" charset="0"/>
                        </a:rPr>
                        <a:t>Please note the school day will be extended by an hour for K-2 students in 2024-25</a:t>
                      </a:r>
                      <a:r>
                        <a:rPr lang="en-US" sz="1400" dirty="0">
                          <a:latin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1021218911"/>
                  </a:ext>
                </a:extLst>
              </a:tr>
            </a:tbl>
          </a:graphicData>
        </a:graphic>
      </p:graphicFrame>
    </p:spTree>
    <p:extLst>
      <p:ext uri="{BB962C8B-B14F-4D97-AF65-F5344CB8AC3E}">
        <p14:creationId xmlns:p14="http://schemas.microsoft.com/office/powerpoint/2010/main" val="875414448"/>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600" b="1" i="0" u="none" strike="noStrike" cap="none" normalizeH="0" baseline="0" smtClean="0">
            <a:ln>
              <a:noFill/>
            </a:ln>
            <a:solidFill>
              <a:schemeClr val="tx1"/>
            </a:solidFill>
            <a:effectLst/>
            <a:latin typeface="Myriad Pro Cond" pitchFamily="34" charset="0"/>
            <a:ea typeface="ヒラギノ角ゴ Pro W3" pitchFamily="48"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600" b="1" i="0" u="none" strike="noStrike" cap="none" normalizeH="0" baseline="0" smtClean="0">
            <a:ln>
              <a:noFill/>
            </a:ln>
            <a:solidFill>
              <a:schemeClr val="tx1"/>
            </a:solidFill>
            <a:effectLst/>
            <a:latin typeface="Myriad Pro Cond" pitchFamily="34" charset="0"/>
            <a:ea typeface="ヒラギノ角ゴ Pro W3" pitchFamily="48" charset="-128"/>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ly Intervention Services Feb 2013">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13F9A39CB34E4491B671E6A2960FD6" ma:contentTypeVersion="6" ma:contentTypeDescription="Create a new document." ma:contentTypeScope="" ma:versionID="bc5e706422797e33fc18e2e6c1493401">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844e7348ed52759a24abfc3e9c3cf42e" ns1:_="" ns2:_="">
    <xsd:import namespace="http://schemas.microsoft.com/sharepoint/v3"/>
    <xsd:import namespace="http://schemas.microsoft.com/sharepoint/v4"/>
    <xsd:element name="properties">
      <xsd:complexType>
        <xsd:sequence>
          <xsd:element name="documentManagement">
            <xsd:complexType>
              <xsd:all>
                <xsd:element ref="ns1:EmailSender" minOccurs="0"/>
                <xsd:element ref="ns1:EmailTo" minOccurs="0"/>
                <xsd:element ref="ns1:EmailCc" minOccurs="0"/>
                <xsd:element ref="ns1:EmailFrom" minOccurs="0"/>
                <xsd:element ref="ns1:EmailSubject" minOccurs="0"/>
                <xsd:element ref="ns2: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8" nillable="true" ma:displayName="E-Mail Sender" ma:hidden="true" ma:internalName="EmailSender">
      <xsd:simpleType>
        <xsd:restriction base="dms:Note">
          <xsd:maxLength value="255"/>
        </xsd:restriction>
      </xsd:simpleType>
    </xsd:element>
    <xsd:element name="EmailTo" ma:index="9" nillable="true" ma:displayName="E-Mail To" ma:hidden="true" ma:internalName="EmailTo">
      <xsd:simpleType>
        <xsd:restriction base="dms:Note">
          <xsd:maxLength value="255"/>
        </xsd:restriction>
      </xsd:simpleType>
    </xsd:element>
    <xsd:element name="EmailCc" ma:index="10" nillable="true" ma:displayName="E-Mail Cc" ma:hidden="true" ma:internalName="EmailCc">
      <xsd:simpleType>
        <xsd:restriction base="dms:Note">
          <xsd:maxLength value="255"/>
        </xsd:restriction>
      </xsd:simpleType>
    </xsd:element>
    <xsd:element name="EmailFrom" ma:index="11" nillable="true" ma:displayName="E-Mail From" ma:hidden="true" ma:internalName="EmailFrom">
      <xsd:simpleType>
        <xsd:restriction base="dms:Text"/>
      </xsd:simpleType>
    </xsd:element>
    <xsd:element name="EmailSubject" ma:index="12"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3" nillable="true" ma:displayName="E-Mail Headers"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EmailTo xmlns="http://schemas.microsoft.com/sharepoint/v3" xsi:nil="true"/>
    <EmailHeaders xmlns="http://schemas.microsoft.com/sharepoint/v4" xsi:nil="true"/>
    <EmailSender xmlns="http://schemas.microsoft.com/sharepoint/v3" xsi:nil="true"/>
    <EmailFrom xmlns="http://schemas.microsoft.com/sharepoint/v3" xsi:nil="true"/>
    <EmailSubject xmlns="http://schemas.microsoft.com/sharepoint/v3" xsi:nil="true"/>
    <EmailCc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E9A0E0-BE45-43BD-8F65-656DB584A224}"/>
</file>

<file path=customXml/itemProps2.xml><?xml version="1.0" encoding="utf-8"?>
<ds:datastoreItem xmlns:ds="http://schemas.openxmlformats.org/officeDocument/2006/customXml" ds:itemID="{77707B7D-15D2-4875-87DE-B27EA906E906}"/>
</file>

<file path=customXml/itemProps3.xml><?xml version="1.0" encoding="utf-8"?>
<ds:datastoreItem xmlns:ds="http://schemas.openxmlformats.org/officeDocument/2006/customXml" ds:itemID="{6D652F02-4A5B-4D66-864F-E8D63B061BDF}"/>
</file>

<file path=docProps/app.xml><?xml version="1.0" encoding="utf-8"?>
<Properties xmlns="http://schemas.openxmlformats.org/officeDocument/2006/extended-properties" xmlns:vt="http://schemas.openxmlformats.org/officeDocument/2006/docPropsVTypes">
  <Template/>
  <TotalTime>4404</TotalTime>
  <Words>3378</Words>
  <Application>Microsoft Office PowerPoint</Application>
  <PresentationFormat>On-screen Show (4:3)</PresentationFormat>
  <Paragraphs>313</Paragraphs>
  <Slides>38</Slides>
  <Notes>30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Arial Narrow</vt:lpstr>
      <vt:lpstr>Calibri</vt:lpstr>
      <vt:lpstr>Cavolini</vt:lpstr>
      <vt:lpstr>Myriad Pro</vt:lpstr>
      <vt:lpstr>Myriad Pro Cond</vt:lpstr>
      <vt:lpstr>Wingdings</vt:lpstr>
      <vt:lpstr>Custom Design</vt:lpstr>
      <vt:lpstr>Early Intervention Services Feb 2013</vt:lpstr>
      <vt:lpstr>Kick Off to Kindergarten </vt:lpstr>
      <vt:lpstr>Welcome to Saint Rose School!</vt:lpstr>
      <vt:lpstr>Calendar of Events</vt:lpstr>
      <vt:lpstr>Who We Are</vt:lpstr>
      <vt:lpstr>Our Vision</vt:lpstr>
      <vt:lpstr>2023-24 Enrollment</vt:lpstr>
      <vt:lpstr>Family Handbook</vt:lpstr>
      <vt:lpstr>Bussing Information</vt:lpstr>
      <vt:lpstr>Daily Schedule</vt:lpstr>
      <vt:lpstr>Daily Subjects/Learning</vt:lpstr>
      <vt:lpstr>Homework</vt:lpstr>
      <vt:lpstr>Inclusion</vt:lpstr>
      <vt:lpstr>PowerPoint Presentation</vt:lpstr>
      <vt:lpstr>Developmental Growth of Your Four Year-old</vt:lpstr>
      <vt:lpstr>PowerPoint Presentation</vt:lpstr>
      <vt:lpstr>PowerPoint Presentation</vt:lpstr>
      <vt:lpstr>PowerPoint Presentation</vt:lpstr>
      <vt:lpstr>PowerPoint Presentation</vt:lpstr>
      <vt:lpstr>PowerPoint Presentation</vt:lpstr>
      <vt:lpstr>Reading With Your Child</vt:lpstr>
      <vt:lpstr>PowerPoint Presentation</vt:lpstr>
      <vt:lpstr>PowerPoint Presentation</vt:lpstr>
      <vt:lpstr>PowerPoint Presentation</vt:lpstr>
      <vt:lpstr>PowerPoint Presentation</vt:lpstr>
      <vt:lpstr>PowerPoint Presentation</vt:lpstr>
      <vt:lpstr>What is the EYE-DA?</vt:lpstr>
      <vt:lpstr>EYE-DA FYIs</vt:lpstr>
      <vt:lpstr>What does the EYE-DA assess?  </vt:lpstr>
      <vt:lpstr>EYE-Direct Assessment</vt:lpstr>
      <vt:lpstr>What is the EYE-DA used for?</vt:lpstr>
      <vt:lpstr>EYE-DA Child Report  This report lists each of the developmental areas, along with examples describing each area, and a colour coded box showing the child’s results.</vt:lpstr>
      <vt:lpstr>I have the EYE-DA report, what do I do now?</vt:lpstr>
      <vt:lpstr>PowerPoint Presentation</vt:lpstr>
      <vt:lpstr>PowerPoint Presentation</vt:lpstr>
      <vt:lpstr>Welcome to Kindergarten</vt:lpstr>
      <vt:lpstr>Orientation Day</vt:lpstr>
      <vt:lpstr>Questions?</vt:lpstr>
      <vt:lpstr>Questions for Saint Rose School?</vt:lpstr>
    </vt:vector>
  </TitlesOfParts>
  <Company>NBDOE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Information System School Requirements Workshop</dc:title>
  <dc:creator>NBDOE</dc:creator>
  <cp:lastModifiedBy>McGrath, Tanya (ASD-S)</cp:lastModifiedBy>
  <cp:revision>161</cp:revision>
  <cp:lastPrinted>2013-10-09T17:42:35Z</cp:lastPrinted>
  <dcterms:created xsi:type="dcterms:W3CDTF">2010-10-18T18:28:35Z</dcterms:created>
  <dcterms:modified xsi:type="dcterms:W3CDTF">2023-11-22T13:55:34Z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Status">
    <vt:lpwstr>Draft</vt:lpwstr>
  </property>
  <property fmtid="{D5CDD505-2E9C-101B-9397-08002B2CF9AE}" pid="3" name="ContentType">
    <vt:lpwstr>Document</vt:lpwstr>
  </property>
  <property fmtid="{D5CDD505-2E9C-101B-9397-08002B2CF9AE}" pid="4" name="ContentTypeId">
    <vt:lpwstr>0x0101001913F9A39CB34E4491B671E6A2960FD6</vt:lpwstr>
  </property>
  <property fmtid="{D5CDD505-2E9C-101B-9397-08002B2CF9AE}" pid="5" name="IsMyDocuments">
    <vt:bool>true</vt:bool>
  </property>
</Properties>
</file>