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772400" cy="1005840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67"/>
    <p:restoredTop sz="94674"/>
  </p:normalViewPr>
  <p:slideViewPr>
    <p:cSldViewPr>
      <p:cViewPr varScale="1">
        <p:scale>
          <a:sx n="84" d="100"/>
          <a:sy n="84" d="100"/>
        </p:scale>
        <p:origin x="55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93554" y="142649"/>
            <a:ext cx="3453637" cy="728274"/>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5/13/20</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10.jpg"/><Relationship Id="rId3" Type="http://schemas.openxmlformats.org/officeDocument/2006/relationships/hyperlink" Target="https://www.youtube.com/watch?v=OEbRDtCAFdU" TargetMode="External"/><Relationship Id="rId7" Type="http://schemas.openxmlformats.org/officeDocument/2006/relationships/image" Target="../media/image4.jpg"/><Relationship Id="rId12" Type="http://schemas.openxmlformats.org/officeDocument/2006/relationships/image" Target="../media/image9.jpg"/><Relationship Id="rId2" Type="http://schemas.openxmlformats.org/officeDocument/2006/relationships/hyperlink" Target="https://www.youtube.com/watch?v=KQBjd7OCGIE" TargetMode="External"/><Relationship Id="rId1" Type="http://schemas.openxmlformats.org/officeDocument/2006/relationships/slideLayout" Target="../slideLayouts/slideLayout5.xml"/><Relationship Id="rId6" Type="http://schemas.openxmlformats.org/officeDocument/2006/relationships/image" Target="../media/image3.jp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jpg"/><Relationship Id="rId4" Type="http://schemas.openxmlformats.org/officeDocument/2006/relationships/hyperlink" Target="https://www.youtube.com/watch?v=ybPwuaGoa9E"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04800"/>
            <a:ext cx="5707380" cy="1585537"/>
          </a:xfrm>
          <a:prstGeom prst="rect">
            <a:avLst/>
          </a:prstGeom>
        </p:spPr>
        <p:txBody>
          <a:bodyPr vert="horz" wrap="square" lIns="0" tIns="10160" rIns="0" bIns="0" rtlCol="0">
            <a:spAutoFit/>
          </a:bodyPr>
          <a:lstStyle/>
          <a:p>
            <a:pPr marL="4718050" marR="5080" indent="-105410" algn="r">
              <a:lnSpc>
                <a:spcPct val="101800"/>
              </a:lnSpc>
              <a:spcBef>
                <a:spcPts val="80"/>
              </a:spcBef>
            </a:pPr>
            <a:endParaRPr lang="en-CA" sz="1100" dirty="0">
              <a:latin typeface="Carlito"/>
              <a:cs typeface="Carlito"/>
            </a:endParaRPr>
          </a:p>
          <a:p>
            <a:pPr marL="4718050" marR="5080" indent="-105410" algn="r">
              <a:lnSpc>
                <a:spcPct val="101800"/>
              </a:lnSpc>
              <a:spcBef>
                <a:spcPts val="80"/>
              </a:spcBef>
            </a:pPr>
            <a:endParaRPr lang="en-CA" sz="1100" dirty="0">
              <a:latin typeface="Carlito"/>
              <a:cs typeface="Carlito"/>
            </a:endParaRPr>
          </a:p>
          <a:p>
            <a:pPr marL="4718050" marR="5080" indent="-105410" algn="r">
              <a:lnSpc>
                <a:spcPct val="101800"/>
              </a:lnSpc>
              <a:spcBef>
                <a:spcPts val="80"/>
              </a:spcBef>
            </a:pPr>
            <a:r>
              <a:rPr sz="1100" dirty="0">
                <a:latin typeface="Carlito"/>
                <a:cs typeface="Carlito"/>
              </a:rPr>
              <a:t>K</a:t>
            </a:r>
            <a:r>
              <a:rPr sz="1100" spc="-45" dirty="0">
                <a:latin typeface="Carlito"/>
                <a:cs typeface="Carlito"/>
              </a:rPr>
              <a:t> </a:t>
            </a:r>
            <a:r>
              <a:rPr sz="1100" spc="-5" dirty="0">
                <a:latin typeface="Carlito"/>
                <a:cs typeface="Carlito"/>
              </a:rPr>
              <a:t>Home</a:t>
            </a:r>
            <a:r>
              <a:rPr sz="1100" spc="-55" dirty="0">
                <a:latin typeface="Carlito"/>
                <a:cs typeface="Carlito"/>
              </a:rPr>
              <a:t> </a:t>
            </a:r>
            <a:r>
              <a:rPr sz="1100" dirty="0">
                <a:latin typeface="Carlito"/>
                <a:cs typeface="Carlito"/>
              </a:rPr>
              <a:t>Learning  </a:t>
            </a:r>
            <a:r>
              <a:rPr lang="en-CA" sz="1100" spc="-5" dirty="0">
                <a:latin typeface="Carlito"/>
                <a:cs typeface="Carlito"/>
              </a:rPr>
              <a:t>May 11-15</a:t>
            </a:r>
            <a:r>
              <a:rPr sz="1100" spc="-5" dirty="0">
                <a:latin typeface="Carlito"/>
                <a:cs typeface="Carlito"/>
              </a:rPr>
              <a:t>,</a:t>
            </a:r>
            <a:r>
              <a:rPr sz="1100" spc="-60" dirty="0">
                <a:latin typeface="Carlito"/>
                <a:cs typeface="Carlito"/>
              </a:rPr>
              <a:t> </a:t>
            </a:r>
            <a:r>
              <a:rPr sz="1100" spc="-5" dirty="0">
                <a:latin typeface="Carlito"/>
                <a:cs typeface="Carlito"/>
              </a:rPr>
              <a:t>2020</a:t>
            </a:r>
            <a:endParaRPr sz="1500" dirty="0">
              <a:latin typeface="Carlito"/>
              <a:cs typeface="Carlito"/>
            </a:endParaRPr>
          </a:p>
          <a:p>
            <a:pPr marR="1172845" algn="ctr">
              <a:lnSpc>
                <a:spcPct val="100000"/>
              </a:lnSpc>
            </a:pPr>
            <a:endParaRPr lang="en-CA" sz="1100" dirty="0">
              <a:latin typeface="Carlito"/>
              <a:cs typeface="Carlito"/>
            </a:endParaRPr>
          </a:p>
          <a:p>
            <a:pPr marR="1172845" algn="ctr">
              <a:lnSpc>
                <a:spcPct val="100000"/>
              </a:lnSpc>
            </a:pPr>
            <a:r>
              <a:rPr sz="1100" dirty="0">
                <a:latin typeface="Carlito"/>
                <a:cs typeface="Carlito"/>
              </a:rPr>
              <a:t>Here are </a:t>
            </a:r>
            <a:r>
              <a:rPr sz="1100" spc="-5" dirty="0">
                <a:latin typeface="Carlito"/>
                <a:cs typeface="Carlito"/>
              </a:rPr>
              <a:t>some activities </a:t>
            </a:r>
            <a:r>
              <a:rPr sz="1100" spc="-10" dirty="0">
                <a:latin typeface="Carlito"/>
                <a:cs typeface="Carlito"/>
              </a:rPr>
              <a:t>for </a:t>
            </a:r>
            <a:r>
              <a:rPr sz="1100" dirty="0">
                <a:latin typeface="Carlito"/>
                <a:cs typeface="Carlito"/>
              </a:rPr>
              <a:t>you and </a:t>
            </a:r>
            <a:r>
              <a:rPr sz="1100" spc="-5" dirty="0">
                <a:latin typeface="Carlito"/>
                <a:cs typeface="Carlito"/>
              </a:rPr>
              <a:t>your family </a:t>
            </a:r>
            <a:r>
              <a:rPr sz="1100" dirty="0">
                <a:latin typeface="Carlito"/>
                <a:cs typeface="Carlito"/>
              </a:rPr>
              <a:t>to work on while </a:t>
            </a:r>
            <a:r>
              <a:rPr sz="1100" spc="-5" dirty="0">
                <a:latin typeface="Carlito"/>
                <a:cs typeface="Carlito"/>
              </a:rPr>
              <a:t>you’re</a:t>
            </a:r>
            <a:r>
              <a:rPr sz="1100" spc="50" dirty="0">
                <a:latin typeface="Carlito"/>
                <a:cs typeface="Carlito"/>
              </a:rPr>
              <a:t> </a:t>
            </a:r>
            <a:r>
              <a:rPr sz="1100" spc="-5" dirty="0">
                <a:latin typeface="Carlito"/>
                <a:cs typeface="Carlito"/>
              </a:rPr>
              <a:t>home.</a:t>
            </a:r>
            <a:endParaRPr sz="1100" dirty="0">
              <a:latin typeface="Carlito"/>
              <a:cs typeface="Carlito"/>
            </a:endParaRPr>
          </a:p>
          <a:p>
            <a:pPr marR="1176655" algn="ctr">
              <a:lnSpc>
                <a:spcPct val="100000"/>
              </a:lnSpc>
              <a:spcBef>
                <a:spcPts val="125"/>
              </a:spcBef>
            </a:pPr>
            <a:endParaRPr sz="1100" dirty="0">
              <a:latin typeface="Carlito"/>
              <a:cs typeface="Carlito"/>
            </a:endParaRPr>
          </a:p>
        </p:txBody>
      </p:sp>
      <p:graphicFrame>
        <p:nvGraphicFramePr>
          <p:cNvPr id="7" name="object 7"/>
          <p:cNvGraphicFramePr>
            <a:graphicFrameLocks noGrp="1"/>
          </p:cNvGraphicFramePr>
          <p:nvPr>
            <p:extLst>
              <p:ext uri="{D42A27DB-BD31-4B8C-83A1-F6EECF244321}">
                <p14:modId xmlns:p14="http://schemas.microsoft.com/office/powerpoint/2010/main" val="3782069055"/>
              </p:ext>
            </p:extLst>
          </p:nvPr>
        </p:nvGraphicFramePr>
        <p:xfrm>
          <a:off x="304800" y="1066800"/>
          <a:ext cx="7218298" cy="9660929"/>
        </p:xfrm>
        <a:graphic>
          <a:graphicData uri="http://schemas.openxmlformats.org/drawingml/2006/table">
            <a:tbl>
              <a:tblPr firstRow="1" bandRow="1">
                <a:tableStyleId>{2D5ABB26-0587-4C30-8999-92F81FD0307C}</a:tableStyleId>
              </a:tblPr>
              <a:tblGrid>
                <a:gridCol w="2387218">
                  <a:extLst>
                    <a:ext uri="{9D8B030D-6E8A-4147-A177-3AD203B41FA5}">
                      <a16:colId xmlns:a16="http://schemas.microsoft.com/office/drawing/2014/main" val="20000"/>
                    </a:ext>
                  </a:extLst>
                </a:gridCol>
                <a:gridCol w="2337182">
                  <a:extLst>
                    <a:ext uri="{9D8B030D-6E8A-4147-A177-3AD203B41FA5}">
                      <a16:colId xmlns:a16="http://schemas.microsoft.com/office/drawing/2014/main" val="20001"/>
                    </a:ext>
                  </a:extLst>
                </a:gridCol>
                <a:gridCol w="2493898">
                  <a:extLst>
                    <a:ext uri="{9D8B030D-6E8A-4147-A177-3AD203B41FA5}">
                      <a16:colId xmlns:a16="http://schemas.microsoft.com/office/drawing/2014/main" val="20002"/>
                    </a:ext>
                  </a:extLst>
                </a:gridCol>
              </a:tblGrid>
              <a:tr h="3657600">
                <a:tc>
                  <a:txBody>
                    <a:bodyPr/>
                    <a:lstStyle/>
                    <a:p>
                      <a:pPr marR="788035" algn="r">
                        <a:lnSpc>
                          <a:spcPct val="100000"/>
                        </a:lnSpc>
                        <a:spcBef>
                          <a:spcPts val="735"/>
                        </a:spcBef>
                      </a:pPr>
                      <a:r>
                        <a:rPr sz="1400" b="1" spc="-5" dirty="0">
                          <a:latin typeface="+mn-lt"/>
                          <a:cs typeface="Carlito"/>
                        </a:rPr>
                        <a:t>Cou</a:t>
                      </a:r>
                      <a:r>
                        <a:rPr sz="1400" b="1" dirty="0">
                          <a:latin typeface="+mn-lt"/>
                          <a:cs typeface="Carlito"/>
                        </a:rPr>
                        <a:t>n</a:t>
                      </a:r>
                      <a:r>
                        <a:rPr sz="1400" b="1" spc="-10" dirty="0">
                          <a:latin typeface="+mn-lt"/>
                          <a:cs typeface="Carlito"/>
                        </a:rPr>
                        <a:t>t</a:t>
                      </a:r>
                      <a:r>
                        <a:rPr sz="1400" b="1" dirty="0">
                          <a:latin typeface="+mn-lt"/>
                          <a:cs typeface="Carlito"/>
                        </a:rPr>
                        <a:t>i</a:t>
                      </a:r>
                      <a:r>
                        <a:rPr lang="en-CA" sz="1400" b="1" spc="-10" dirty="0">
                          <a:latin typeface="+mn-lt"/>
                          <a:cs typeface="Carlito"/>
                        </a:rPr>
                        <a:t>n</a:t>
                      </a:r>
                      <a:r>
                        <a:rPr sz="1400" b="1" dirty="0">
                          <a:latin typeface="+mn-lt"/>
                          <a:cs typeface="Carlito"/>
                        </a:rPr>
                        <a:t>g</a:t>
                      </a:r>
                      <a:endParaRPr lang="en-CA" sz="1400" b="1" dirty="0">
                        <a:latin typeface="+mn-lt"/>
                        <a:cs typeface="Carlito"/>
                      </a:endParaRPr>
                    </a:p>
                    <a:p>
                      <a:pPr marR="788035" algn="ctr">
                        <a:lnSpc>
                          <a:spcPct val="100000"/>
                        </a:lnSpc>
                        <a:spcBef>
                          <a:spcPts val="735"/>
                        </a:spcBef>
                      </a:pPr>
                      <a:r>
                        <a:rPr lang="en-CA" sz="1400" b="0" dirty="0">
                          <a:latin typeface="+mn-lt"/>
                          <a:cs typeface="Carlito"/>
                        </a:rPr>
                        <a:t>Click the link to listen to the </a:t>
                      </a:r>
                      <a:r>
                        <a:rPr lang="en-CA" sz="1400" b="0" u="sng" dirty="0">
                          <a:latin typeface="+mn-lt"/>
                          <a:cs typeface="Carlito"/>
                        </a:rPr>
                        <a:t>Ten Black Dots </a:t>
                      </a:r>
                      <a:r>
                        <a:rPr lang="en-CA" sz="1400" b="0" u="none" dirty="0">
                          <a:latin typeface="+mn-lt"/>
                          <a:cs typeface="Carlito"/>
                        </a:rPr>
                        <a:t>read aloud and then create your own picture with dots just like the story.  Send Mrs. Tingley your picture if you would like.  I would love to see it!</a:t>
                      </a:r>
                    </a:p>
                    <a:p>
                      <a:pPr marR="788035" algn="ctr">
                        <a:lnSpc>
                          <a:spcPct val="100000"/>
                        </a:lnSpc>
                        <a:spcBef>
                          <a:spcPts val="735"/>
                        </a:spcBef>
                      </a:pPr>
                      <a:r>
                        <a:rPr lang="en-CA" sz="1400" b="0" dirty="0">
                          <a:latin typeface="+mn-lt"/>
                          <a:cs typeface="Carlito"/>
                          <a:hlinkClick r:id="rId2"/>
                        </a:rPr>
                        <a:t>https://www.youtube.com/watch?v=KQBjd7OCGIE</a:t>
                      </a:r>
                      <a:r>
                        <a:rPr lang="en-CA" sz="1400" b="0" dirty="0">
                          <a:latin typeface="+mn-lt"/>
                          <a:cs typeface="Carlito"/>
                        </a:rPr>
                        <a:t> </a:t>
                      </a:r>
                    </a:p>
                  </a:txBody>
                  <a:tcPr marL="108000" marR="3600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35"/>
                        </a:spcBef>
                      </a:pPr>
                      <a:r>
                        <a:rPr sz="1400" b="1" dirty="0">
                          <a:latin typeface="+mn-lt"/>
                          <a:cs typeface="Carlito"/>
                        </a:rPr>
                        <a:t>Math</a:t>
                      </a:r>
                      <a:r>
                        <a:rPr sz="1400" b="1" spc="-20" dirty="0">
                          <a:latin typeface="+mn-lt"/>
                          <a:cs typeface="Carlito"/>
                        </a:rPr>
                        <a:t> </a:t>
                      </a:r>
                      <a:r>
                        <a:rPr sz="1400" b="1" spc="-5" dirty="0">
                          <a:latin typeface="+mn-lt"/>
                          <a:cs typeface="Carlito"/>
                        </a:rPr>
                        <a:t>Literature</a:t>
                      </a:r>
                      <a:endParaRPr lang="en-CA" sz="1400" b="1" spc="-5" dirty="0">
                        <a:latin typeface="+mn-lt"/>
                        <a:cs typeface="Carlito"/>
                      </a:endParaRPr>
                    </a:p>
                    <a:p>
                      <a:pPr algn="ctr">
                        <a:lnSpc>
                          <a:spcPct val="100000"/>
                        </a:lnSpc>
                        <a:spcBef>
                          <a:spcPts val="735"/>
                        </a:spcBef>
                      </a:pPr>
                      <a:endParaRPr lang="en-CA" sz="1400" dirty="0">
                        <a:latin typeface="+mn-lt"/>
                        <a:cs typeface="Carlito"/>
                      </a:endParaRPr>
                    </a:p>
                    <a:p>
                      <a:pPr marL="0" marR="0" lvl="0" indent="0" algn="ctr" defTabSz="914400" eaLnBrk="1" fontAlgn="auto" latinLnBrk="0" hangingPunct="1">
                        <a:lnSpc>
                          <a:spcPct val="100000"/>
                        </a:lnSpc>
                        <a:spcBef>
                          <a:spcPts val="735"/>
                        </a:spcBef>
                        <a:spcAft>
                          <a:spcPts val="0"/>
                        </a:spcAft>
                        <a:buClrTx/>
                        <a:buSzTx/>
                        <a:buFontTx/>
                        <a:buNone/>
                        <a:tabLst/>
                        <a:defRPr/>
                      </a:pPr>
                      <a:r>
                        <a:rPr lang="en-CA" sz="1400" dirty="0">
                          <a:solidFill>
                            <a:schemeClr val="tx1"/>
                          </a:solidFill>
                          <a:effectLst/>
                          <a:latin typeface="+mn-lt"/>
                          <a:ea typeface="+mn-ea"/>
                          <a:cs typeface="+mn-cs"/>
                        </a:rPr>
                        <a:t>Read a story and write or draw all of the math you find within the story. This can be numbers, shapes, charts or graphs, patterns... Use numbers, pictures or words! Mathematize your paper! </a:t>
                      </a:r>
                      <a:endParaRPr lang="en-CA" sz="1400" dirty="0">
                        <a:effectLst/>
                      </a:endParaRPr>
                    </a:p>
                    <a:p>
                      <a:pPr algn="ctr">
                        <a:lnSpc>
                          <a:spcPct val="100000"/>
                        </a:lnSpc>
                        <a:spcBef>
                          <a:spcPts val="735"/>
                        </a:spcBef>
                      </a:pPr>
                      <a:endParaRPr lang="en-CA" sz="1200" dirty="0">
                        <a:latin typeface="+mn-lt"/>
                        <a:cs typeface="Carlito"/>
                      </a:endParaRPr>
                    </a:p>
                  </a:txBody>
                  <a:tcPr marL="0" marR="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35"/>
                        </a:spcBef>
                      </a:pPr>
                      <a:r>
                        <a:rPr sz="1400" b="1" spc="-5" dirty="0">
                          <a:latin typeface="+mj-lt"/>
                          <a:cs typeface="Carlito"/>
                        </a:rPr>
                        <a:t>Patterns</a:t>
                      </a:r>
                      <a:endParaRPr lang="en-CA" sz="1400" b="1" spc="-5" dirty="0">
                        <a:latin typeface="+mj-lt"/>
                        <a:cs typeface="Carlito"/>
                      </a:endParaRPr>
                    </a:p>
                    <a:p>
                      <a:pPr algn="ctr">
                        <a:lnSpc>
                          <a:spcPct val="100000"/>
                        </a:lnSpc>
                        <a:spcBef>
                          <a:spcPts val="735"/>
                        </a:spcBef>
                      </a:pPr>
                      <a:endParaRPr lang="en-CA" sz="1400" b="1" spc="-5" dirty="0">
                        <a:latin typeface="+mj-lt"/>
                        <a:cs typeface="Carlito"/>
                      </a:endParaRPr>
                    </a:p>
                    <a:p>
                      <a:pPr marL="0" marR="0" lvl="0" indent="0" algn="ctr" defTabSz="914400" eaLnBrk="1" fontAlgn="auto" latinLnBrk="0" hangingPunct="1">
                        <a:lnSpc>
                          <a:spcPct val="100000"/>
                        </a:lnSpc>
                        <a:spcBef>
                          <a:spcPts val="735"/>
                        </a:spcBef>
                        <a:spcAft>
                          <a:spcPts val="0"/>
                        </a:spcAft>
                        <a:buClrTx/>
                        <a:buSzTx/>
                        <a:buFontTx/>
                        <a:buNone/>
                        <a:tabLst/>
                        <a:defRPr/>
                      </a:pPr>
                      <a:endParaRPr lang="en-CA" sz="1800" dirty="0">
                        <a:solidFill>
                          <a:schemeClr val="tx1"/>
                        </a:solidFill>
                        <a:effectLst/>
                        <a:latin typeface="+mn-lt"/>
                        <a:ea typeface="+mn-ea"/>
                        <a:cs typeface="+mn-cs"/>
                      </a:endParaRPr>
                    </a:p>
                    <a:p>
                      <a:pPr marL="0" marR="0" lvl="0" indent="0" algn="ctr" defTabSz="914400" eaLnBrk="1" fontAlgn="auto" latinLnBrk="0" hangingPunct="1">
                        <a:lnSpc>
                          <a:spcPct val="100000"/>
                        </a:lnSpc>
                        <a:spcBef>
                          <a:spcPts val="735"/>
                        </a:spcBef>
                        <a:spcAft>
                          <a:spcPts val="0"/>
                        </a:spcAft>
                        <a:buClrTx/>
                        <a:buSzTx/>
                        <a:buFontTx/>
                        <a:buNone/>
                        <a:tabLst/>
                        <a:defRPr/>
                      </a:pPr>
                      <a:r>
                        <a:rPr lang="en-CA" sz="1800" dirty="0">
                          <a:solidFill>
                            <a:schemeClr val="tx1"/>
                          </a:solidFill>
                          <a:effectLst/>
                          <a:latin typeface="+mn-lt"/>
                          <a:ea typeface="+mn-ea"/>
                          <a:cs typeface="+mn-cs"/>
                        </a:rPr>
                        <a:t>Draw a colour pattern and put it in the window to cheer up your neighbours. </a:t>
                      </a:r>
                      <a:endParaRPr lang="en-CA" sz="1400" dirty="0">
                        <a:effectLst/>
                      </a:endParaRPr>
                    </a:p>
                    <a:p>
                      <a:pPr algn="ctr">
                        <a:lnSpc>
                          <a:spcPct val="100000"/>
                        </a:lnSpc>
                        <a:spcBef>
                          <a:spcPts val="735"/>
                        </a:spcBef>
                      </a:pPr>
                      <a:endParaRPr lang="en-CA" sz="1400" b="1" spc="-5" dirty="0">
                        <a:latin typeface="+mj-lt"/>
                        <a:cs typeface="Carlito"/>
                      </a:endParaRPr>
                    </a:p>
                  </a:txBody>
                  <a:tcPr marL="72000" marR="7200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0"/>
                  </a:ext>
                </a:extLst>
              </a:tr>
              <a:tr h="2971800">
                <a:tc>
                  <a:txBody>
                    <a:bodyPr/>
                    <a:lstStyle/>
                    <a:p>
                      <a:pPr marR="739775" algn="ctr">
                        <a:lnSpc>
                          <a:spcPct val="100000"/>
                        </a:lnSpc>
                        <a:spcBef>
                          <a:spcPts val="745"/>
                        </a:spcBef>
                      </a:pPr>
                      <a:r>
                        <a:rPr lang="en-CA" sz="1600" b="1" dirty="0">
                          <a:latin typeface="+mj-lt"/>
                          <a:cs typeface="Carlito"/>
                        </a:rPr>
                        <a:t>Get</a:t>
                      </a:r>
                      <a:r>
                        <a:rPr lang="en-CA" sz="1600" b="1" spc="-75" dirty="0">
                          <a:latin typeface="+mj-lt"/>
                          <a:cs typeface="Carlito"/>
                        </a:rPr>
                        <a:t> </a:t>
                      </a:r>
                      <a:r>
                        <a:rPr lang="en-CA" sz="1600" b="1" spc="-5" dirty="0">
                          <a:latin typeface="+mj-lt"/>
                          <a:cs typeface="Carlito"/>
                        </a:rPr>
                        <a:t>Creative</a:t>
                      </a:r>
                      <a:endParaRPr lang="en-CA" sz="1600" b="0" spc="0" dirty="0">
                        <a:latin typeface="+mj-lt"/>
                        <a:cs typeface="Carlito"/>
                      </a:endParaRPr>
                    </a:p>
                    <a:p>
                      <a:pPr algn="ctr">
                        <a:lnSpc>
                          <a:spcPct val="100000"/>
                        </a:lnSpc>
                        <a:spcBef>
                          <a:spcPts val="745"/>
                        </a:spcBef>
                      </a:pPr>
                      <a:endParaRPr lang="en-US" sz="1200" b="1" spc="-5" dirty="0">
                        <a:latin typeface="+mn-lt"/>
                        <a:cs typeface="Carlito"/>
                      </a:endParaRPr>
                    </a:p>
                    <a:p>
                      <a:pPr marL="0" marR="0" lvl="0" indent="0" defTabSz="914400" eaLnBrk="1" fontAlgn="auto" latinLnBrk="0" hangingPunct="1">
                        <a:lnSpc>
                          <a:spcPct val="100000"/>
                        </a:lnSpc>
                        <a:spcBef>
                          <a:spcPts val="0"/>
                        </a:spcBef>
                        <a:spcAft>
                          <a:spcPts val="0"/>
                        </a:spcAft>
                        <a:buClrTx/>
                        <a:buSzTx/>
                        <a:buFontTx/>
                        <a:buNone/>
                        <a:tabLst/>
                        <a:defRPr/>
                      </a:pPr>
                      <a:r>
                        <a:rPr lang="en-CA" sz="1400" dirty="0">
                          <a:solidFill>
                            <a:schemeClr val="tx1"/>
                          </a:solidFill>
                          <a:effectLst/>
                          <a:latin typeface="+mn-lt"/>
                          <a:ea typeface="+mn-ea"/>
                          <a:cs typeface="+mn-cs"/>
                        </a:rPr>
                        <a:t>Combine 1⁄2 cup of lotion or conditioner and 1 cup of cornstarch into a bowl and mix together. You can add food coloring to make it colorful if you want.  Store it in an airtight container so it stays soft. </a:t>
                      </a:r>
                      <a:endParaRPr lang="en-CA" sz="1400" dirty="0">
                        <a:effectLst/>
                      </a:endParaRPr>
                    </a:p>
                    <a:p>
                      <a:endParaRPr lang="en-US" sz="1400" dirty="0">
                        <a:effectLst/>
                        <a:latin typeface="+mj-lt"/>
                      </a:endParaRPr>
                    </a:p>
                  </a:txBody>
                  <a:tcPr marL="72000" marR="7200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dirty="0">
                          <a:latin typeface="+mj-lt"/>
                          <a:cs typeface="Carlito"/>
                        </a:rPr>
                        <a:t>Shapes </a:t>
                      </a:r>
                      <a:r>
                        <a:rPr sz="1400" b="1" spc="-5" dirty="0">
                          <a:latin typeface="+mj-lt"/>
                          <a:cs typeface="Carlito"/>
                        </a:rPr>
                        <a:t>and</a:t>
                      </a:r>
                      <a:r>
                        <a:rPr sz="1400" b="1" spc="-15" dirty="0">
                          <a:latin typeface="+mj-lt"/>
                          <a:cs typeface="Carlito"/>
                        </a:rPr>
                        <a:t> </a:t>
                      </a:r>
                      <a:r>
                        <a:rPr sz="1400" b="1" spc="-5" dirty="0">
                          <a:latin typeface="+mj-lt"/>
                          <a:cs typeface="Carlito"/>
                        </a:rPr>
                        <a:t>Sorting</a:t>
                      </a:r>
                      <a:endParaRPr lang="en-CA" sz="1400" b="1" spc="-5" dirty="0">
                        <a:latin typeface="+mj-lt"/>
                        <a:cs typeface="Carlito"/>
                      </a:endParaRPr>
                    </a:p>
                    <a:p>
                      <a:pPr algn="ctr">
                        <a:lnSpc>
                          <a:spcPct val="100000"/>
                        </a:lnSpc>
                        <a:spcBef>
                          <a:spcPts val="745"/>
                        </a:spcBef>
                      </a:pPr>
                      <a:endParaRPr lang="en-CA" sz="1400" b="1" spc="-5" dirty="0">
                        <a:latin typeface="+mj-lt"/>
                        <a:cs typeface="Carlito"/>
                      </a:endParaRPr>
                    </a:p>
                    <a:p>
                      <a:pPr algn="ctr">
                        <a:lnSpc>
                          <a:spcPct val="100000"/>
                        </a:lnSpc>
                        <a:spcBef>
                          <a:spcPts val="745"/>
                        </a:spcBef>
                      </a:pPr>
                      <a:r>
                        <a:rPr lang="en-CA" sz="1400" dirty="0">
                          <a:latin typeface="+mj-lt"/>
                          <a:cs typeface="Carlito"/>
                        </a:rPr>
                        <a:t>Watch the following shapes and sorting song videos:</a:t>
                      </a:r>
                    </a:p>
                    <a:p>
                      <a:pPr algn="ctr">
                        <a:lnSpc>
                          <a:spcPct val="100000"/>
                        </a:lnSpc>
                        <a:spcBef>
                          <a:spcPts val="745"/>
                        </a:spcBef>
                      </a:pPr>
                      <a:r>
                        <a:rPr lang="en-CA" sz="1400" u="sng" dirty="0">
                          <a:latin typeface="+mj-lt"/>
                          <a:cs typeface="Carlito"/>
                        </a:rPr>
                        <a:t>Shapes</a:t>
                      </a:r>
                    </a:p>
                    <a:p>
                      <a:pPr algn="ctr">
                        <a:lnSpc>
                          <a:spcPct val="100000"/>
                        </a:lnSpc>
                        <a:spcBef>
                          <a:spcPts val="745"/>
                        </a:spcBef>
                      </a:pPr>
                      <a:r>
                        <a:rPr lang="en-CA" sz="1400" dirty="0">
                          <a:latin typeface="+mj-lt"/>
                          <a:cs typeface="Carlito"/>
                          <a:hlinkClick r:id="rId3"/>
                        </a:rPr>
                        <a:t>https://www.youtube.com/watch?v=OEbRDtCAFdU</a:t>
                      </a:r>
                      <a:r>
                        <a:rPr lang="en-CA" sz="1400" dirty="0">
                          <a:latin typeface="+mj-lt"/>
                          <a:cs typeface="Carlito"/>
                        </a:rPr>
                        <a:t> </a:t>
                      </a:r>
                    </a:p>
                    <a:p>
                      <a:pPr algn="ctr">
                        <a:lnSpc>
                          <a:spcPct val="100000"/>
                        </a:lnSpc>
                        <a:spcBef>
                          <a:spcPts val="745"/>
                        </a:spcBef>
                      </a:pPr>
                      <a:r>
                        <a:rPr lang="en-CA" sz="1400" u="sng" dirty="0">
                          <a:latin typeface="+mj-lt"/>
                          <a:cs typeface="Carlito"/>
                        </a:rPr>
                        <a:t>Sesame Street Sorting</a:t>
                      </a:r>
                    </a:p>
                    <a:p>
                      <a:pPr algn="ctr">
                        <a:lnSpc>
                          <a:spcPct val="100000"/>
                        </a:lnSpc>
                        <a:spcBef>
                          <a:spcPts val="745"/>
                        </a:spcBef>
                      </a:pPr>
                      <a:r>
                        <a:rPr lang="en-CA" sz="1400" dirty="0">
                          <a:latin typeface="+mj-lt"/>
                          <a:cs typeface="Carlito"/>
                          <a:hlinkClick r:id="rId2"/>
                        </a:rPr>
                        <a:t>https://www.youtube.com/watch?v=KQBjd7OCGIE</a:t>
                      </a:r>
                      <a:r>
                        <a:rPr lang="en-CA" sz="1400" dirty="0">
                          <a:latin typeface="+mj-lt"/>
                          <a:cs typeface="Carlito"/>
                        </a:rPr>
                        <a:t> </a:t>
                      </a:r>
                      <a:endParaRPr sz="1400" dirty="0">
                        <a:latin typeface="+mj-lt"/>
                        <a:cs typeface="Carlito"/>
                      </a:endParaRPr>
                    </a:p>
                  </a:txBody>
                  <a:tcPr marL="36000" marR="3600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r>
                        <a:rPr lang="en-CA" sz="1600" b="1" baseline="0" dirty="0">
                          <a:latin typeface="+mj-lt"/>
                          <a:cs typeface="Carlito" panose="020F0502020204030204" pitchFamily="34" charset="0"/>
                        </a:rPr>
                        <a:t>Addition </a:t>
                      </a:r>
                    </a:p>
                    <a:p>
                      <a:pPr algn="ctr"/>
                      <a:r>
                        <a:rPr lang="en-CA" sz="1600" b="1" baseline="0" dirty="0">
                          <a:latin typeface="+mj-lt"/>
                          <a:cs typeface="Carlito" panose="020F0502020204030204" pitchFamily="34" charset="0"/>
                        </a:rPr>
                        <a:t>And </a:t>
                      </a:r>
                    </a:p>
                    <a:p>
                      <a:pPr algn="ctr"/>
                      <a:r>
                        <a:rPr lang="en-CA" sz="1600" b="1" baseline="0" dirty="0" err="1">
                          <a:latin typeface="+mj-lt"/>
                          <a:cs typeface="Carlito" panose="020F0502020204030204" pitchFamily="34" charset="0"/>
                        </a:rPr>
                        <a:t>Subtration</a:t>
                      </a:r>
                      <a:endParaRPr lang="en-CA" sz="1600" b="1" baseline="0" dirty="0">
                        <a:latin typeface="+mj-lt"/>
                        <a:cs typeface="Carlito" panose="020F0502020204030204" pitchFamily="34" charset="0"/>
                      </a:endParaRPr>
                    </a:p>
                    <a:p>
                      <a:endParaRPr lang="en-CA" sz="1100" b="1" baseline="0" dirty="0">
                        <a:latin typeface="+mj-lt"/>
                        <a:cs typeface="Carlito"/>
                      </a:endParaRPr>
                    </a:p>
                    <a:p>
                      <a:pPr marL="0" marR="0" lvl="0" indent="0" defTabSz="914400" eaLnBrk="1" fontAlgn="auto" latinLnBrk="0" hangingPunct="1">
                        <a:lnSpc>
                          <a:spcPct val="100000"/>
                        </a:lnSpc>
                        <a:spcBef>
                          <a:spcPts val="0"/>
                        </a:spcBef>
                        <a:spcAft>
                          <a:spcPts val="0"/>
                        </a:spcAft>
                        <a:buClrTx/>
                        <a:buSzTx/>
                        <a:buFontTx/>
                        <a:buNone/>
                        <a:tabLst/>
                        <a:defRPr/>
                      </a:pPr>
                      <a:r>
                        <a:rPr lang="en-CA" sz="1800" dirty="0">
                          <a:solidFill>
                            <a:schemeClr val="tx1"/>
                          </a:solidFill>
                          <a:effectLst/>
                          <a:latin typeface="+mn-lt"/>
                          <a:ea typeface="+mn-ea"/>
                          <a:cs typeface="+mn-cs"/>
                        </a:rPr>
                        <a:t>Roll a die (or make number cards 0-10). How many more would you need to add to get 10? </a:t>
                      </a:r>
                      <a:endParaRPr lang="en-CA" sz="1200" dirty="0">
                        <a:effectLst/>
                      </a:endParaRPr>
                    </a:p>
                    <a:p>
                      <a:endParaRPr lang="en-CA" sz="1200" b="0" baseline="0" dirty="0">
                        <a:latin typeface="+mj-lt"/>
                        <a:cs typeface="Carlito"/>
                      </a:endParaRPr>
                    </a:p>
                  </a:txBody>
                  <a:tcPr marL="72000" marR="36000" marT="90170"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1"/>
                  </a:ext>
                </a:extLst>
              </a:tr>
              <a:tr h="2149993">
                <a:tc>
                  <a:txBody>
                    <a:bodyPr/>
                    <a:lstStyle/>
                    <a:p>
                      <a:pPr marL="0" marR="0" lvl="0" indent="0" algn="ctr" defTabSz="914400" eaLnBrk="1" fontAlgn="auto" latinLnBrk="0" hangingPunct="1">
                        <a:lnSpc>
                          <a:spcPct val="100000"/>
                        </a:lnSpc>
                        <a:spcBef>
                          <a:spcPts val="745"/>
                        </a:spcBef>
                        <a:spcAft>
                          <a:spcPts val="0"/>
                        </a:spcAft>
                        <a:buClrTx/>
                        <a:buSzTx/>
                        <a:buFontTx/>
                        <a:buNone/>
                        <a:tabLst/>
                        <a:defRPr/>
                      </a:pPr>
                      <a:r>
                        <a:rPr lang="en-CA" sz="1400" b="1" dirty="0">
                          <a:latin typeface="+mj-lt"/>
                          <a:cs typeface="Carlito"/>
                        </a:rPr>
                        <a:t>Get</a:t>
                      </a:r>
                      <a:r>
                        <a:rPr lang="en-CA" sz="1400" b="1" spc="-85" dirty="0">
                          <a:latin typeface="+mj-lt"/>
                          <a:cs typeface="Carlito"/>
                        </a:rPr>
                        <a:t> </a:t>
                      </a:r>
                      <a:r>
                        <a:rPr lang="en-CA" sz="1400" b="1" spc="-5" dirty="0">
                          <a:latin typeface="+mj-lt"/>
                          <a:cs typeface="Carlito"/>
                        </a:rPr>
                        <a:t>Outside</a:t>
                      </a:r>
                      <a:endParaRPr lang="en-US" sz="1400" dirty="0">
                        <a:latin typeface="+mj-lt"/>
                        <a:cs typeface="Carlito"/>
                      </a:endParaRPr>
                    </a:p>
                    <a:p>
                      <a:pPr>
                        <a:lnSpc>
                          <a:spcPct val="100000"/>
                        </a:lnSpc>
                        <a:spcBef>
                          <a:spcPts val="15"/>
                        </a:spcBef>
                      </a:pPr>
                      <a:endParaRPr lang="en-US" sz="1400" dirty="0">
                        <a:latin typeface="+mj-lt"/>
                        <a:cs typeface="Times New Roman"/>
                      </a:endParaRPr>
                    </a:p>
                    <a:p>
                      <a:pPr marL="0" marR="0" indent="0" algn="ctr" defTabSz="914400" eaLnBrk="1" fontAlgn="auto" latinLnBrk="0" hangingPunct="1">
                        <a:lnSpc>
                          <a:spcPct val="100000"/>
                        </a:lnSpc>
                        <a:spcBef>
                          <a:spcPts val="0"/>
                        </a:spcBef>
                        <a:spcAft>
                          <a:spcPts val="0"/>
                        </a:spcAft>
                        <a:buClrTx/>
                        <a:buSzTx/>
                        <a:buFontTx/>
                        <a:buNone/>
                        <a:tabLst/>
                        <a:defRPr/>
                      </a:pPr>
                      <a:r>
                        <a:rPr lang="en-CA" sz="1200" b="0" dirty="0">
                          <a:solidFill>
                            <a:schemeClr val="tx1"/>
                          </a:solidFill>
                          <a:effectLst/>
                          <a:latin typeface="+mn-lt"/>
                          <a:ea typeface="+mn-ea"/>
                          <a:cs typeface="+mn-cs"/>
                        </a:rPr>
                        <a:t>Find things in nature and put that many things of each number.  For example, find 4 sticks or toys and put them on the number 4.</a:t>
                      </a:r>
                      <a:r>
                        <a:rPr lang="en-US" sz="1200" dirty="0">
                          <a:solidFill>
                            <a:schemeClr val="tx1"/>
                          </a:solidFill>
                          <a:effectLst/>
                          <a:latin typeface="+mn-lt"/>
                          <a:ea typeface="+mn-ea"/>
                          <a:cs typeface="+mn-cs"/>
                        </a:rPr>
                        <a:t> </a:t>
                      </a:r>
                      <a:endParaRPr lang="en-US" sz="1200" dirty="0">
                        <a:latin typeface="+mn-lt"/>
                        <a:cs typeface="Carlito"/>
                      </a:endParaRPr>
                    </a:p>
                    <a:p>
                      <a:pPr marR="759460" algn="r">
                        <a:lnSpc>
                          <a:spcPct val="100000"/>
                        </a:lnSpc>
                        <a:spcBef>
                          <a:spcPts val="745"/>
                        </a:spcBef>
                      </a:pPr>
                      <a:endParaRPr lang="en-CA" sz="1400" b="1" dirty="0">
                        <a:latin typeface="+mj-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spc="-5" dirty="0">
                          <a:latin typeface="+mj-lt"/>
                          <a:cs typeface="Carlito"/>
                        </a:rPr>
                        <a:t>Measurement</a:t>
                      </a:r>
                      <a:endParaRPr sz="1400" dirty="0">
                        <a:latin typeface="+mj-lt"/>
                        <a:cs typeface="Carlito"/>
                      </a:endParaRPr>
                    </a:p>
                    <a:p>
                      <a:pPr>
                        <a:lnSpc>
                          <a:spcPct val="100000"/>
                        </a:lnSpc>
                      </a:pPr>
                      <a:endParaRPr sz="1200" dirty="0">
                        <a:latin typeface="+mn-lt"/>
                        <a:cs typeface="Times New Roman"/>
                      </a:endParaRPr>
                    </a:p>
                    <a:p>
                      <a:endParaRPr lang="en-CA" sz="1100" dirty="0">
                        <a:solidFill>
                          <a:schemeClr val="tx1"/>
                        </a:solidFill>
                        <a:effectLst/>
                        <a:latin typeface="+mn-lt"/>
                        <a:ea typeface="+mn-ea"/>
                        <a:cs typeface="+mn-cs"/>
                      </a:endParaRPr>
                    </a:p>
                    <a:p>
                      <a:r>
                        <a:rPr lang="en-CA" sz="1100" dirty="0">
                          <a:solidFill>
                            <a:schemeClr val="tx1"/>
                          </a:solidFill>
                          <a:effectLst/>
                          <a:latin typeface="+mn-lt"/>
                          <a:ea typeface="+mn-ea"/>
                          <a:cs typeface="+mn-cs"/>
                        </a:rPr>
                        <a:t>Use your cloud dough from the “Get Creative” section to form numbers, shapes, or to fill different size containers and compare how much each one holds. Which one holds more? Which one holds less? (You could also do this with sand or rocks outside) </a:t>
                      </a:r>
                      <a:endParaRPr lang="en-CA" sz="1100" dirty="0">
                        <a:effectLst/>
                      </a:endParaRPr>
                    </a:p>
                    <a:p>
                      <a:pPr algn="ctr">
                        <a:lnSpc>
                          <a:spcPct val="100000"/>
                        </a:lnSpc>
                      </a:pPr>
                      <a:endParaRPr sz="1200" dirty="0">
                        <a:latin typeface="+mj-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spc="-5" dirty="0">
                          <a:latin typeface="+mj-lt"/>
                          <a:cs typeface="Carlito"/>
                        </a:rPr>
                        <a:t>Wellness</a:t>
                      </a:r>
                      <a:endParaRPr lang="en-CA" sz="1400" b="1" spc="-5" dirty="0">
                        <a:latin typeface="+mj-lt"/>
                        <a:cs typeface="Carlito"/>
                      </a:endParaRPr>
                    </a:p>
                    <a:p>
                      <a:pPr algn="ctr">
                        <a:lnSpc>
                          <a:spcPct val="100000"/>
                        </a:lnSpc>
                        <a:spcBef>
                          <a:spcPts val="745"/>
                        </a:spcBef>
                      </a:pPr>
                      <a:r>
                        <a:rPr lang="en-CA" sz="1200" b="0" spc="-5" dirty="0">
                          <a:latin typeface="+mn-lt"/>
                          <a:cs typeface="Carlito"/>
                        </a:rPr>
                        <a:t>Follow</a:t>
                      </a:r>
                      <a:r>
                        <a:rPr lang="en-CA" sz="1200" b="0" spc="-5" baseline="0" dirty="0">
                          <a:latin typeface="+mn-lt"/>
                          <a:cs typeface="Carlito"/>
                        </a:rPr>
                        <a:t> the link to do a short 5 minute Cosmic Kids Super Yoga Stretch Safari. </a:t>
                      </a:r>
                    </a:p>
                    <a:p>
                      <a:pPr algn="ctr">
                        <a:lnSpc>
                          <a:spcPct val="100000"/>
                        </a:lnSpc>
                        <a:spcBef>
                          <a:spcPts val="745"/>
                        </a:spcBef>
                      </a:pPr>
                      <a:r>
                        <a:rPr lang="en-CA" sz="1200" b="0" spc="-5" baseline="0" dirty="0">
                          <a:latin typeface="+mn-lt"/>
                          <a:cs typeface="Carlito"/>
                          <a:hlinkClick r:id="rId4"/>
                        </a:rPr>
                        <a:t>https://www.youtube.com/watch?v=ybPwuaGoa9E</a:t>
                      </a:r>
                      <a:r>
                        <a:rPr lang="en-CA" sz="1200" b="0" spc="-5" baseline="0" dirty="0">
                          <a:latin typeface="+mn-lt"/>
                          <a:cs typeface="Carlito"/>
                        </a:rPr>
                        <a:t> </a:t>
                      </a:r>
                    </a:p>
                    <a:p>
                      <a:pPr algn="ctr">
                        <a:lnSpc>
                          <a:spcPct val="100000"/>
                        </a:lnSpc>
                        <a:spcBef>
                          <a:spcPts val="745"/>
                        </a:spcBef>
                      </a:pPr>
                      <a:endParaRPr sz="1200" b="0" dirty="0">
                        <a:latin typeface="+mn-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2"/>
                  </a:ext>
                </a:extLst>
              </a:tr>
              <a:tr h="881536">
                <a:tc gridSpan="3">
                  <a:txBody>
                    <a:bodyPr/>
                    <a:lstStyle/>
                    <a:p>
                      <a:pPr algn="ctr">
                        <a:lnSpc>
                          <a:spcPct val="100000"/>
                        </a:lnSpc>
                        <a:spcBef>
                          <a:spcPts val="25"/>
                        </a:spcBef>
                      </a:pPr>
                      <a:endParaRPr sz="1400" dirty="0">
                        <a:latin typeface="+mj-lt"/>
                        <a:cs typeface="Carlito"/>
                      </a:endParaRPr>
                    </a:p>
                  </a:txBody>
                  <a:tcPr marL="0" marR="0" marT="317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hMerge="1">
                  <a:txBody>
                    <a:bodyPr/>
                    <a:lstStyle/>
                    <a:p>
                      <a:endParaRPr dirty="0"/>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8" name="object 8"/>
          <p:cNvSpPr/>
          <p:nvPr/>
        </p:nvSpPr>
        <p:spPr>
          <a:xfrm>
            <a:off x="3555576" y="5123384"/>
            <a:ext cx="482933" cy="144401"/>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295400" y="9067800"/>
            <a:ext cx="424815" cy="401866"/>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4427220" y="7924800"/>
            <a:ext cx="482933" cy="367119"/>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2025967" y="4782317"/>
            <a:ext cx="367665" cy="494880"/>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6858000" y="5029200"/>
            <a:ext cx="548406" cy="199912"/>
          </a:xfrm>
          <a:prstGeom prst="rect">
            <a:avLst/>
          </a:prstGeom>
          <a:blipFill>
            <a:blip r:embed="rId9" cstate="print"/>
            <a:stretch>
              <a:fillRect/>
            </a:stretch>
          </a:blipFill>
        </p:spPr>
        <p:txBody>
          <a:bodyPr wrap="square" lIns="0" tIns="0" rIns="0" bIns="0" rtlCol="0"/>
          <a:lstStyle/>
          <a:p>
            <a:endParaRPr/>
          </a:p>
        </p:txBody>
      </p:sp>
      <p:sp>
        <p:nvSpPr>
          <p:cNvPr id="13" name="object 6"/>
          <p:cNvSpPr/>
          <p:nvPr/>
        </p:nvSpPr>
        <p:spPr>
          <a:xfrm>
            <a:off x="5887402" y="9067800"/>
            <a:ext cx="857884" cy="616585"/>
          </a:xfrm>
          <a:prstGeom prst="rect">
            <a:avLst/>
          </a:prstGeom>
          <a:blipFill>
            <a:blip r:embed="rId10" cstate="print"/>
            <a:stretch>
              <a:fillRect/>
            </a:stretch>
          </a:blipFill>
        </p:spPr>
        <p:txBody>
          <a:bodyPr wrap="square" lIns="0" tIns="0" rIns="0" bIns="0" rtlCol="0"/>
          <a:lstStyle/>
          <a:p>
            <a:endParaRPr/>
          </a:p>
        </p:txBody>
      </p:sp>
      <p:sp>
        <p:nvSpPr>
          <p:cNvPr id="14" name="object 3"/>
          <p:cNvSpPr/>
          <p:nvPr/>
        </p:nvSpPr>
        <p:spPr>
          <a:xfrm>
            <a:off x="5837262" y="1505175"/>
            <a:ext cx="958165" cy="142136"/>
          </a:xfrm>
          <a:prstGeom prst="rect">
            <a:avLst/>
          </a:prstGeom>
          <a:blipFill>
            <a:blip r:embed="rId11" cstate="print"/>
            <a:stretch>
              <a:fillRect/>
            </a:stretch>
          </a:blipFill>
        </p:spPr>
        <p:txBody>
          <a:bodyPr wrap="square" lIns="0" tIns="0" rIns="0" bIns="0" rtlCol="0"/>
          <a:lstStyle/>
          <a:p>
            <a:endParaRPr/>
          </a:p>
        </p:txBody>
      </p:sp>
      <p:sp>
        <p:nvSpPr>
          <p:cNvPr id="15" name="object 4"/>
          <p:cNvSpPr/>
          <p:nvPr/>
        </p:nvSpPr>
        <p:spPr>
          <a:xfrm>
            <a:off x="1825306" y="3451087"/>
            <a:ext cx="768985" cy="386079"/>
          </a:xfrm>
          <a:prstGeom prst="rect">
            <a:avLst/>
          </a:prstGeom>
          <a:blipFill>
            <a:blip r:embed="rId12" cstate="print"/>
            <a:stretch>
              <a:fillRect/>
            </a:stretch>
          </a:blipFill>
        </p:spPr>
        <p:txBody>
          <a:bodyPr wrap="square" lIns="0" tIns="0" rIns="0" bIns="0" rtlCol="0"/>
          <a:lstStyle/>
          <a:p>
            <a:endParaRPr/>
          </a:p>
        </p:txBody>
      </p:sp>
      <p:sp>
        <p:nvSpPr>
          <p:cNvPr id="16" name="object 5"/>
          <p:cNvSpPr/>
          <p:nvPr/>
        </p:nvSpPr>
        <p:spPr>
          <a:xfrm>
            <a:off x="3550829" y="3570555"/>
            <a:ext cx="677545" cy="533222"/>
          </a:xfrm>
          <a:prstGeom prst="rect">
            <a:avLst/>
          </a:prstGeom>
          <a:blipFill>
            <a:blip r:embed="rId13"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B7D1863-8878-4DE5-864B-849E77FD6476}"/>
</file>

<file path=customXml/itemProps2.xml><?xml version="1.0" encoding="utf-8"?>
<ds:datastoreItem xmlns:ds="http://schemas.openxmlformats.org/officeDocument/2006/customXml" ds:itemID="{9ACA3E22-29BC-407B-BFC8-82026ACCF42A}"/>
</file>

<file path=customXml/itemProps3.xml><?xml version="1.0" encoding="utf-8"?>
<ds:datastoreItem xmlns:ds="http://schemas.openxmlformats.org/officeDocument/2006/customXml" ds:itemID="{42F1C09B-E5DD-414A-8463-C9845AA6F81E}"/>
</file>

<file path=docProps/app.xml><?xml version="1.0" encoding="utf-8"?>
<Properties xmlns="http://schemas.openxmlformats.org/officeDocument/2006/extended-properties" xmlns:vt="http://schemas.openxmlformats.org/officeDocument/2006/docPropsVTypes">
  <Template/>
  <TotalTime>88</TotalTime>
  <Words>371</Words>
  <Application>Microsoft Macintosh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Carlito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Roach, Sarah (ASD-W)</dc:creator>
  <cp:lastModifiedBy>Joel Tingley</cp:lastModifiedBy>
  <cp:revision>13</cp:revision>
  <dcterms:created xsi:type="dcterms:W3CDTF">2020-05-04T13:59:09Z</dcterms:created>
  <dcterms:modified xsi:type="dcterms:W3CDTF">2020-05-13T14:32:23Z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Word for Office 365</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