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5320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20-05-05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20-05-05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20-05-05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20-05-05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20-05-05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93554" y="142649"/>
            <a:ext cx="3453637" cy="7282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20-05-05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png"/><Relationship Id="rId12" Type="http://schemas.openxmlformats.org/officeDocument/2006/relationships/image" Target="../media/image9.jpg"/><Relationship Id="rId13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youtube.com/watch?v=7_mqVCewsYA" TargetMode="External"/><Relationship Id="rId3" Type="http://schemas.openxmlformats.org/officeDocument/2006/relationships/hyperlink" Target="https://frugalfun4boys.com/racing-pom-pom-balls/" TargetMode="External"/><Relationship Id="rId4" Type="http://schemas.openxmlformats.org/officeDocument/2006/relationships/hyperlink" Target="https://www.youtube.com/watch?v=isAbhjIYamA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jpg"/><Relationship Id="rId7" Type="http://schemas.openxmlformats.org/officeDocument/2006/relationships/image" Target="../media/image4.jpg"/><Relationship Id="rId8" Type="http://schemas.openxmlformats.org/officeDocument/2006/relationships/image" Target="../media/image5.jpg"/><Relationship Id="rId9" Type="http://schemas.openxmlformats.org/officeDocument/2006/relationships/image" Target="../media/image6.png"/><Relationship Id="rId10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-304800"/>
            <a:ext cx="5707380" cy="1585537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4718050" marR="5080" indent="-105410" algn="r">
              <a:lnSpc>
                <a:spcPct val="101800"/>
              </a:lnSpc>
              <a:spcBef>
                <a:spcPts val="80"/>
              </a:spcBef>
            </a:pPr>
            <a:endParaRPr lang="en-CA" sz="1100" dirty="0" smtClean="0">
              <a:latin typeface="Carlito"/>
              <a:cs typeface="Carlito"/>
            </a:endParaRPr>
          </a:p>
          <a:p>
            <a:pPr marL="4718050" marR="5080" indent="-105410" algn="r">
              <a:lnSpc>
                <a:spcPct val="101800"/>
              </a:lnSpc>
              <a:spcBef>
                <a:spcPts val="80"/>
              </a:spcBef>
            </a:pPr>
            <a:endParaRPr lang="en-CA" sz="1100" dirty="0">
              <a:latin typeface="Carlito"/>
              <a:cs typeface="Carlito"/>
            </a:endParaRPr>
          </a:p>
          <a:p>
            <a:pPr marL="4718050" marR="5080" indent="-105410" algn="r">
              <a:lnSpc>
                <a:spcPct val="101800"/>
              </a:lnSpc>
              <a:spcBef>
                <a:spcPts val="80"/>
              </a:spcBef>
            </a:pPr>
            <a:r>
              <a:rPr sz="1100" dirty="0" smtClean="0">
                <a:latin typeface="Carlito"/>
                <a:cs typeface="Carlito"/>
              </a:rPr>
              <a:t>K</a:t>
            </a:r>
            <a:r>
              <a:rPr sz="1100" spc="-45" dirty="0" smtClean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Home</a:t>
            </a:r>
            <a:r>
              <a:rPr sz="1100" spc="-5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Learning  </a:t>
            </a:r>
            <a:r>
              <a:rPr lang="en-CA" sz="1100" spc="-5" dirty="0" smtClean="0">
                <a:latin typeface="Carlito"/>
                <a:cs typeface="Carlito"/>
              </a:rPr>
              <a:t>May 11-15</a:t>
            </a:r>
            <a:r>
              <a:rPr sz="1100" spc="-5" dirty="0" smtClean="0">
                <a:latin typeface="Carlito"/>
                <a:cs typeface="Carlito"/>
              </a:rPr>
              <a:t>,</a:t>
            </a:r>
            <a:r>
              <a:rPr sz="1100" spc="-60" dirty="0" smtClean="0">
                <a:latin typeface="Carlito"/>
                <a:cs typeface="Carlito"/>
              </a:rPr>
              <a:t> </a:t>
            </a:r>
            <a:r>
              <a:rPr sz="1100" spc="-5" dirty="0" smtClean="0">
                <a:latin typeface="Carlito"/>
                <a:cs typeface="Carlito"/>
              </a:rPr>
              <a:t>2020</a:t>
            </a:r>
            <a:endParaRPr sz="1500" dirty="0">
              <a:latin typeface="Carlito"/>
              <a:cs typeface="Carlito"/>
            </a:endParaRPr>
          </a:p>
          <a:p>
            <a:pPr marR="1172845" algn="ctr">
              <a:lnSpc>
                <a:spcPct val="100000"/>
              </a:lnSpc>
            </a:pPr>
            <a:endParaRPr lang="en-CA" sz="1100" dirty="0" smtClean="0">
              <a:latin typeface="Carlito"/>
              <a:cs typeface="Carlito"/>
            </a:endParaRPr>
          </a:p>
          <a:p>
            <a:pPr marR="1172845" algn="ctr">
              <a:lnSpc>
                <a:spcPct val="100000"/>
              </a:lnSpc>
            </a:pPr>
            <a:r>
              <a:rPr sz="1100" dirty="0" smtClean="0">
                <a:latin typeface="Carlito"/>
                <a:cs typeface="Carlito"/>
              </a:rPr>
              <a:t>Here are </a:t>
            </a:r>
            <a:r>
              <a:rPr sz="1100" spc="-5" dirty="0" smtClean="0">
                <a:latin typeface="Carlito"/>
                <a:cs typeface="Carlito"/>
              </a:rPr>
              <a:t>some activities </a:t>
            </a:r>
            <a:r>
              <a:rPr sz="1100" spc="-10" dirty="0" smtClean="0">
                <a:latin typeface="Carlito"/>
                <a:cs typeface="Carlito"/>
              </a:rPr>
              <a:t>for </a:t>
            </a:r>
            <a:r>
              <a:rPr sz="1100" dirty="0" smtClean="0">
                <a:latin typeface="Carlito"/>
                <a:cs typeface="Carlito"/>
              </a:rPr>
              <a:t>you and </a:t>
            </a:r>
            <a:r>
              <a:rPr sz="1100" spc="-5" dirty="0" smtClean="0">
                <a:latin typeface="Carlito"/>
                <a:cs typeface="Carlito"/>
              </a:rPr>
              <a:t>your family </a:t>
            </a:r>
            <a:r>
              <a:rPr sz="1100" dirty="0" smtClean="0">
                <a:latin typeface="Carlito"/>
                <a:cs typeface="Carlito"/>
              </a:rPr>
              <a:t>to work on while </a:t>
            </a:r>
            <a:r>
              <a:rPr sz="1100" spc="-5" dirty="0" smtClean="0">
                <a:latin typeface="Carlito"/>
                <a:cs typeface="Carlito"/>
              </a:rPr>
              <a:t>you’re</a:t>
            </a:r>
            <a:r>
              <a:rPr sz="1100" spc="50" dirty="0" smtClean="0">
                <a:latin typeface="Carlito"/>
                <a:cs typeface="Carlito"/>
              </a:rPr>
              <a:t> </a:t>
            </a:r>
            <a:r>
              <a:rPr sz="1100" spc="-5" dirty="0" smtClean="0">
                <a:latin typeface="Carlito"/>
                <a:cs typeface="Carlito"/>
              </a:rPr>
              <a:t>home.</a:t>
            </a:r>
            <a:endParaRPr sz="1100" dirty="0" smtClean="0">
              <a:latin typeface="Carlito"/>
              <a:cs typeface="Carlito"/>
            </a:endParaRPr>
          </a:p>
          <a:p>
            <a:pPr marR="1176655" algn="ctr">
              <a:lnSpc>
                <a:spcPct val="100000"/>
              </a:lnSpc>
              <a:spcBef>
                <a:spcPts val="125"/>
              </a:spcBef>
            </a:pPr>
            <a:endParaRPr sz="1100" dirty="0">
              <a:latin typeface="Carlito"/>
              <a:cs typeface="Carlito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925676"/>
              </p:ext>
            </p:extLst>
          </p:nvPr>
        </p:nvGraphicFramePr>
        <p:xfrm>
          <a:off x="304800" y="1066800"/>
          <a:ext cx="7218298" cy="9712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7218"/>
                <a:gridCol w="2337182"/>
                <a:gridCol w="2493898"/>
              </a:tblGrid>
              <a:tr h="3657600">
                <a:tc>
                  <a:txBody>
                    <a:bodyPr/>
                    <a:lstStyle/>
                    <a:p>
                      <a:pPr marR="788035" algn="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400" b="1" spc="-5" dirty="0" smtClean="0">
                          <a:latin typeface="+mn-lt"/>
                          <a:cs typeface="Carlito"/>
                        </a:rPr>
                        <a:t>Cou</a:t>
                      </a:r>
                      <a:r>
                        <a:rPr sz="1400" b="1" dirty="0" smtClean="0">
                          <a:latin typeface="+mn-lt"/>
                          <a:cs typeface="Carlito"/>
                        </a:rPr>
                        <a:t>n</a:t>
                      </a:r>
                      <a:r>
                        <a:rPr sz="1400" b="1" spc="-10" dirty="0" smtClean="0">
                          <a:latin typeface="+mn-lt"/>
                          <a:cs typeface="Carlito"/>
                        </a:rPr>
                        <a:t>t</a:t>
                      </a:r>
                      <a:r>
                        <a:rPr sz="1400" b="1" dirty="0" smtClean="0">
                          <a:latin typeface="+mn-lt"/>
                          <a:cs typeface="Carlito"/>
                        </a:rPr>
                        <a:t>i</a:t>
                      </a:r>
                      <a:r>
                        <a:rPr lang="en-CA" sz="1400" b="1" spc="-10" dirty="0" smtClean="0">
                          <a:latin typeface="+mn-lt"/>
                          <a:cs typeface="Carlito"/>
                        </a:rPr>
                        <a:t>n</a:t>
                      </a:r>
                      <a:r>
                        <a:rPr sz="1400" b="1" dirty="0" smtClean="0">
                          <a:latin typeface="+mn-lt"/>
                          <a:cs typeface="Carlito"/>
                        </a:rPr>
                        <a:t>g</a:t>
                      </a:r>
                      <a:endParaRPr lang="en-CA" sz="1400" b="1" dirty="0" smtClean="0">
                        <a:latin typeface="+mn-lt"/>
                        <a:cs typeface="Carlito"/>
                      </a:endParaRPr>
                    </a:p>
                    <a:p>
                      <a:endParaRPr lang="en-CA" sz="1000" dirty="0" smtClean="0">
                        <a:latin typeface="+mn-lt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Scoop a cup of different colored cereal or other multi- colored items. </a:t>
                      </a:r>
                      <a:endParaRPr lang="en-CA" sz="1200" dirty="0" smtClean="0">
                        <a:latin typeface="+mn-lt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 Count all. </a:t>
                      </a:r>
                      <a:endParaRPr lang="en-CA" sz="1200" dirty="0" smtClean="0">
                        <a:effectLst/>
                        <a:latin typeface="+mn-lt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 Sort by color. </a:t>
                      </a:r>
                      <a:endParaRPr lang="en-CA" sz="1200" dirty="0" smtClean="0">
                        <a:effectLst/>
                        <a:latin typeface="+mn-lt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 Count each color set. </a:t>
                      </a:r>
                      <a:endParaRPr lang="en-CA" sz="1200" dirty="0" smtClean="0">
                        <a:effectLst/>
                        <a:latin typeface="+mn-lt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 Add 2 or 3 colors </a:t>
                      </a:r>
                      <a:endParaRPr lang="en-CA" sz="1200" dirty="0" smtClean="0">
                        <a:effectLst/>
                        <a:latin typeface="+mn-lt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together. </a:t>
                      </a:r>
                      <a:endParaRPr lang="en-CA" sz="1200" dirty="0" smtClean="0">
                        <a:effectLst/>
                        <a:latin typeface="+mn-lt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 Order from least to </a:t>
                      </a:r>
                      <a:endParaRPr lang="en-CA" sz="1200" dirty="0" smtClean="0">
                        <a:effectLst/>
                        <a:latin typeface="+mn-lt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greatest. </a:t>
                      </a:r>
                      <a:endParaRPr lang="en-CA" sz="1200" dirty="0" smtClean="0">
                        <a:effectLst/>
                        <a:latin typeface="+mn-lt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 What color has </a:t>
                      </a: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CA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most/least? </a:t>
                      </a:r>
                      <a:endParaRPr lang="en-CA" sz="1200" dirty="0" smtClean="0">
                        <a:effectLst/>
                        <a:latin typeface="+mn-lt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 How many will you </a:t>
                      </a:r>
                      <a:endParaRPr lang="en-CA" sz="1200" dirty="0" smtClean="0">
                        <a:effectLst/>
                        <a:latin typeface="+mn-lt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if you add 5 to </a:t>
                      </a:r>
                      <a:endParaRPr lang="en-CA" sz="1200" dirty="0" smtClean="0">
                        <a:effectLst/>
                        <a:latin typeface="+mn-lt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each set. </a:t>
                      </a:r>
                      <a:endParaRPr lang="en-CA" sz="1200" dirty="0" smtClean="0">
                        <a:effectLst/>
                        <a:latin typeface="+mn-lt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 Make a graph to </a:t>
                      </a:r>
                      <a:endParaRPr lang="en-CA" sz="1200" dirty="0" smtClean="0">
                        <a:effectLst/>
                        <a:latin typeface="+mn-lt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 your data. </a:t>
                      </a:r>
                      <a:endParaRPr sz="1400" dirty="0">
                        <a:latin typeface="+mn-lt"/>
                        <a:cs typeface="Carlito"/>
                      </a:endParaRPr>
                    </a:p>
                  </a:txBody>
                  <a:tcPr marL="108000" marR="36000" marT="93345" marB="0">
                    <a:lnL w="19050">
                      <a:solidFill>
                        <a:srgbClr val="9E9E9E"/>
                      </a:solidFill>
                      <a:prstDash val="solid"/>
                    </a:lnL>
                    <a:lnR w="19050">
                      <a:solidFill>
                        <a:srgbClr val="9E9E9E"/>
                      </a:solidFill>
                      <a:prstDash val="solid"/>
                    </a:lnR>
                    <a:lnT w="19050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400" b="1" dirty="0">
                          <a:latin typeface="+mn-lt"/>
                          <a:cs typeface="Carlito"/>
                        </a:rPr>
                        <a:t>Math</a:t>
                      </a:r>
                      <a:r>
                        <a:rPr sz="1400" b="1" spc="-20" dirty="0">
                          <a:latin typeface="+mn-lt"/>
                          <a:cs typeface="Carlito"/>
                        </a:rPr>
                        <a:t> </a:t>
                      </a:r>
                      <a:r>
                        <a:rPr sz="1400" b="1" spc="-5" dirty="0" smtClean="0">
                          <a:latin typeface="+mn-lt"/>
                          <a:cs typeface="Carlito"/>
                        </a:rPr>
                        <a:t>Literature</a:t>
                      </a:r>
                      <a:endParaRPr lang="en-CA" sz="1400" b="1" spc="-5" dirty="0" smtClean="0">
                        <a:latin typeface="+mn-lt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endParaRPr lang="en-CA" sz="1400" dirty="0" smtClean="0">
                        <a:latin typeface="+mn-lt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endParaRPr lang="en-CA" sz="1200" dirty="0" smtClean="0">
                        <a:latin typeface="+mn-lt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lang="en-CA" sz="1200" dirty="0" smtClean="0">
                          <a:latin typeface="+mn-lt"/>
                          <a:cs typeface="Carlito"/>
                        </a:rPr>
                        <a:t>Follow the link below to listen to read aloud </a:t>
                      </a:r>
                      <a:r>
                        <a:rPr lang="en-CA" sz="1200" u="sng" dirty="0" smtClean="0">
                          <a:latin typeface="+mn-lt"/>
                          <a:cs typeface="Carlito"/>
                        </a:rPr>
                        <a:t>Pattern Fish. </a:t>
                      </a:r>
                      <a:r>
                        <a:rPr lang="en-CA" sz="1200" u="sng" dirty="0" smtClean="0">
                          <a:latin typeface="+mn-lt"/>
                          <a:cs typeface="Carlito"/>
                          <a:hlinkClick r:id="rId2"/>
                        </a:rPr>
                        <a:t>https://www.youtube.com/watch?v=7_mqVCewsYA</a:t>
                      </a:r>
                      <a:r>
                        <a:rPr lang="en-CA" sz="1200" u="sng" dirty="0" smtClean="0">
                          <a:latin typeface="+mn-lt"/>
                          <a:cs typeface="Carlito"/>
                        </a:rPr>
                        <a:t> </a:t>
                      </a:r>
                      <a:endParaRPr sz="1200" dirty="0">
                        <a:latin typeface="+mn-lt"/>
                        <a:cs typeface="Carlito"/>
                      </a:endParaRPr>
                    </a:p>
                  </a:txBody>
                  <a:tcPr marL="0" marR="0" marT="93345" marB="0">
                    <a:lnL w="19050">
                      <a:solidFill>
                        <a:srgbClr val="9E9E9E"/>
                      </a:solidFill>
                      <a:prstDash val="solid"/>
                    </a:lnL>
                    <a:lnR w="19050">
                      <a:solidFill>
                        <a:srgbClr val="9E9E9E"/>
                      </a:solidFill>
                      <a:prstDash val="solid"/>
                    </a:lnR>
                    <a:lnT w="19050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400" b="1" spc="-5" dirty="0" smtClean="0">
                          <a:latin typeface="+mj-lt"/>
                          <a:cs typeface="Carlito"/>
                        </a:rPr>
                        <a:t>Patterns</a:t>
                      </a:r>
                      <a:endParaRPr lang="en-CA" sz="1400" b="1" spc="-5" dirty="0" smtClean="0">
                        <a:latin typeface="+mj-lt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endParaRPr lang="en-CA" sz="1400" b="1" spc="-5" dirty="0" smtClean="0">
                        <a:latin typeface="+mj-lt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lang="en-CA" sz="1200" b="0" spc="-5" dirty="0" smtClean="0">
                          <a:latin typeface="+mj-lt"/>
                          <a:cs typeface="Carlito"/>
                        </a:rPr>
                        <a:t>Can</a:t>
                      </a:r>
                      <a:r>
                        <a:rPr lang="en-CA" sz="1200" b="0" spc="-5" baseline="0" dirty="0" smtClean="0">
                          <a:latin typeface="+mj-lt"/>
                          <a:cs typeface="Carlito"/>
                        </a:rPr>
                        <a:t> you </a:t>
                      </a:r>
                      <a:r>
                        <a:rPr lang="en-CA" sz="1200" b="0" spc="-5" baseline="0" dirty="0" smtClean="0">
                          <a:latin typeface="+mn-lt"/>
                          <a:cs typeface="Carlito"/>
                        </a:rPr>
                        <a:t>make and design your own pattern fish using paper or other materials?  What type of pattern does your fish have?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lang="en-CA" sz="1200" b="1" spc="-5" baseline="0" dirty="0" smtClean="0">
                          <a:latin typeface="+mn-lt"/>
                          <a:cs typeface="Carlito"/>
                        </a:rPr>
                        <a:t>AB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lang="en-CA" sz="1200" b="1" spc="-5" baseline="0" dirty="0" smtClean="0">
                          <a:latin typeface="+mn-lt"/>
                          <a:cs typeface="Carlito"/>
                        </a:rPr>
                        <a:t>ABC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lang="en-CA" sz="1200" b="1" spc="-5" baseline="0" dirty="0" smtClean="0">
                          <a:latin typeface="+mn-lt"/>
                          <a:cs typeface="Carlito"/>
                        </a:rPr>
                        <a:t>AABB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lang="en-CA" sz="1200" b="1" spc="-5" baseline="0" dirty="0" smtClean="0">
                          <a:latin typeface="+mn-lt"/>
                          <a:cs typeface="Carlito"/>
                        </a:rPr>
                        <a:t>Or something else?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lang="en-CA" sz="1200" b="0" spc="-5" baseline="0" dirty="0" smtClean="0">
                          <a:latin typeface="+mn-lt"/>
                          <a:cs typeface="Carlito"/>
                        </a:rPr>
                        <a:t>Take a picture to send to Mrs. Tingley if you would like.</a:t>
                      </a:r>
                      <a:endParaRPr sz="1200" b="0" dirty="0">
                        <a:latin typeface="+mn-lt"/>
                        <a:cs typeface="Carlito"/>
                      </a:endParaRPr>
                    </a:p>
                  </a:txBody>
                  <a:tcPr marL="72000" marR="72000" marT="93345" marB="0">
                    <a:lnL w="19050">
                      <a:solidFill>
                        <a:srgbClr val="9E9E9E"/>
                      </a:solidFill>
                      <a:prstDash val="solid"/>
                    </a:lnL>
                    <a:lnR w="19050">
                      <a:solidFill>
                        <a:srgbClr val="9E9E9E"/>
                      </a:solidFill>
                      <a:prstDash val="solid"/>
                    </a:lnR>
                    <a:lnT w="19050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2971800">
                <a:tc>
                  <a:txBody>
                    <a:bodyPr/>
                    <a:lstStyle/>
                    <a:p>
                      <a:pPr marR="73977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lang="en-CA" sz="1600" b="1" dirty="0" smtClean="0">
                          <a:latin typeface="+mj-lt"/>
                          <a:cs typeface="Carlito"/>
                        </a:rPr>
                        <a:t>Get</a:t>
                      </a:r>
                      <a:r>
                        <a:rPr lang="en-CA" sz="1600" b="1" spc="-75" dirty="0" smtClean="0">
                          <a:latin typeface="+mj-lt"/>
                          <a:cs typeface="Carlito"/>
                        </a:rPr>
                        <a:t> </a:t>
                      </a:r>
                      <a:r>
                        <a:rPr lang="en-CA" sz="1600" b="1" spc="-5" dirty="0" smtClean="0">
                          <a:latin typeface="+mj-lt"/>
                          <a:cs typeface="Carlito"/>
                        </a:rPr>
                        <a:t>Creative</a:t>
                      </a:r>
                      <a:endParaRPr lang="en-CA" sz="1600" b="0" spc="0" dirty="0" smtClean="0">
                        <a:latin typeface="+mj-lt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lang="en-US" sz="1200" b="1" spc="-5" dirty="0" smtClean="0">
                        <a:latin typeface="+mn-lt"/>
                        <a:cs typeface="Carlito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0" spc="0" baseline="0" dirty="0" smtClean="0">
                          <a:latin typeface="+mn-lt"/>
                          <a:cs typeface="Carlito"/>
                        </a:rPr>
                        <a:t>Check out this link for a fun and creative Racing </a:t>
                      </a:r>
                      <a:r>
                        <a:rPr lang="en-CA" sz="1200" b="0" spc="0" baseline="0" dirty="0" err="1" smtClean="0">
                          <a:latin typeface="+mn-lt"/>
                          <a:cs typeface="Carlito"/>
                        </a:rPr>
                        <a:t>PomPom</a:t>
                      </a:r>
                      <a:r>
                        <a:rPr lang="en-CA" sz="1200" b="0" spc="0" baseline="0" dirty="0" smtClean="0">
                          <a:latin typeface="+mn-lt"/>
                          <a:cs typeface="Carlito"/>
                        </a:rPr>
                        <a:t> game for kids.  You don’t need to use pompoms but a marshmallow, cotton ball or even a tiny piece of paper rolled into a small ball.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b="0" spc="0" baseline="0" dirty="0" smtClean="0">
                          <a:latin typeface="+mn-lt"/>
                          <a:cs typeface="Carlito"/>
                        </a:rPr>
                        <a:t>Can you make a checkered flag finish line as well?  What is the pattern on your flag? </a:t>
                      </a:r>
                      <a:r>
                        <a:rPr lang="en-CA" sz="1200" b="0" spc="0" baseline="0" dirty="0" smtClean="0">
                          <a:latin typeface="+mn-lt"/>
                          <a:cs typeface="Carlito"/>
                          <a:hlinkClick r:id="rId3"/>
                        </a:rPr>
                        <a:t>https://frugalfun4boys.com/racing-pom-pom-balls/</a:t>
                      </a:r>
                      <a:r>
                        <a:rPr lang="en-CA" sz="1200" b="0" spc="0" baseline="0" dirty="0" smtClean="0">
                          <a:latin typeface="+mn-lt"/>
                          <a:cs typeface="Carlito"/>
                        </a:rPr>
                        <a:t>  Send me a video if you </a:t>
                      </a:r>
                      <a:r>
                        <a:rPr lang="en-CA" sz="1200" b="0" spc="0" baseline="0" smtClean="0">
                          <a:latin typeface="+mn-lt"/>
                          <a:cs typeface="Carlito"/>
                        </a:rPr>
                        <a:t>would like. </a:t>
                      </a:r>
                      <a:endParaRPr lang="en-CA" sz="1200" b="1" spc="-5" dirty="0" smtClean="0">
                        <a:latin typeface="+mn-lt"/>
                        <a:cs typeface="Carlito"/>
                      </a:endParaRPr>
                    </a:p>
                    <a:p>
                      <a:endParaRPr lang="en-US" sz="1400" dirty="0" smtClean="0">
                        <a:effectLst/>
                        <a:latin typeface="+mj-lt"/>
                      </a:endParaRPr>
                    </a:p>
                  </a:txBody>
                  <a:tcPr marL="72000" marR="72000" marT="94615" marB="0">
                    <a:lnL w="19050">
                      <a:solidFill>
                        <a:srgbClr val="9E9E9E"/>
                      </a:solidFill>
                      <a:prstDash val="solid"/>
                    </a:lnL>
                    <a:lnR w="19050">
                      <a:solidFill>
                        <a:srgbClr val="9E9E9E"/>
                      </a:solidFill>
                      <a:prstDash val="solid"/>
                    </a:lnR>
                    <a:lnT w="19050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400" b="1" dirty="0">
                          <a:latin typeface="+mj-lt"/>
                          <a:cs typeface="Carlito"/>
                        </a:rPr>
                        <a:t>Shapes </a:t>
                      </a:r>
                      <a:r>
                        <a:rPr sz="1400" b="1" spc="-5" dirty="0">
                          <a:latin typeface="+mj-lt"/>
                          <a:cs typeface="Carlito"/>
                        </a:rPr>
                        <a:t>and</a:t>
                      </a:r>
                      <a:r>
                        <a:rPr sz="1400" b="1" spc="-15" dirty="0">
                          <a:latin typeface="+mj-lt"/>
                          <a:cs typeface="Carlito"/>
                        </a:rPr>
                        <a:t> </a:t>
                      </a:r>
                      <a:r>
                        <a:rPr sz="1400" b="1" spc="-5" dirty="0" smtClean="0">
                          <a:latin typeface="+mj-lt"/>
                          <a:cs typeface="Carlito"/>
                        </a:rPr>
                        <a:t>Sorting</a:t>
                      </a:r>
                      <a:endParaRPr lang="en-CA" sz="1400" b="1" spc="-5" dirty="0" smtClean="0">
                        <a:latin typeface="+mj-lt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lang="en-CA" sz="1400" b="1" spc="-5" dirty="0" smtClean="0">
                        <a:latin typeface="+mj-lt"/>
                        <a:cs typeface="Carlito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Choose a room in your home. Create a list of the shapes you see. </a:t>
                      </a:r>
                      <a:endParaRPr lang="en-CA" sz="1200" dirty="0" smtClean="0">
                        <a:latin typeface="+mj-lt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●  How many of each shape do you see? </a:t>
                      </a:r>
                      <a:endParaRPr lang="en-CA" sz="1200" dirty="0" smtClean="0">
                        <a:effectLst/>
                        <a:latin typeface="+mj-lt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●  Sort your shapes. Try to sort 2 different ways. </a:t>
                      </a:r>
                      <a:endParaRPr lang="en-CA" sz="1200" dirty="0" smtClean="0">
                        <a:effectLst/>
                        <a:latin typeface="+mj-lt"/>
                      </a:endParaRPr>
                    </a:p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●  Choose 3 shapes and list the number of sides for each shape </a:t>
                      </a:r>
                      <a:endParaRPr lang="en-CA" sz="12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400" dirty="0">
                        <a:latin typeface="+mj-lt"/>
                        <a:cs typeface="Carlito"/>
                      </a:endParaRPr>
                    </a:p>
                  </a:txBody>
                  <a:tcPr marL="36000" marR="36000" marT="94615" marB="0">
                    <a:lnL w="19050">
                      <a:solidFill>
                        <a:srgbClr val="9E9E9E"/>
                      </a:solidFill>
                      <a:prstDash val="solid"/>
                    </a:lnL>
                    <a:lnR w="19050">
                      <a:solidFill>
                        <a:srgbClr val="9E9E9E"/>
                      </a:solidFill>
                      <a:prstDash val="solid"/>
                    </a:lnR>
                    <a:lnT w="19050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baseline="0" dirty="0" smtClean="0">
                          <a:latin typeface="+mj-lt"/>
                          <a:cs typeface="Carlito" panose="020F0502020204030204" pitchFamily="34" charset="0"/>
                        </a:rPr>
                        <a:t>Addition </a:t>
                      </a:r>
                    </a:p>
                    <a:p>
                      <a:pPr algn="ctr"/>
                      <a:r>
                        <a:rPr lang="en-CA" sz="1600" b="1" baseline="0" dirty="0" smtClean="0">
                          <a:latin typeface="+mj-lt"/>
                          <a:cs typeface="Carlito" panose="020F0502020204030204" pitchFamily="34" charset="0"/>
                        </a:rPr>
                        <a:t>And </a:t>
                      </a:r>
                    </a:p>
                    <a:p>
                      <a:pPr algn="ctr"/>
                      <a:r>
                        <a:rPr lang="en-CA" sz="1600" b="1" baseline="0" dirty="0" err="1" smtClean="0">
                          <a:latin typeface="+mj-lt"/>
                          <a:cs typeface="Carlito" panose="020F0502020204030204" pitchFamily="34" charset="0"/>
                        </a:rPr>
                        <a:t>Subtration</a:t>
                      </a:r>
                      <a:endParaRPr lang="en-CA" sz="1600" b="1" baseline="0" dirty="0" smtClean="0">
                        <a:latin typeface="+mj-lt"/>
                        <a:cs typeface="Carlito" panose="020F0502020204030204" pitchFamily="34" charset="0"/>
                      </a:endParaRPr>
                    </a:p>
                    <a:p>
                      <a:endParaRPr lang="en-CA" sz="1100" b="1" baseline="0" dirty="0" smtClean="0">
                        <a:latin typeface="+mj-lt"/>
                        <a:cs typeface="Carlito"/>
                      </a:endParaRPr>
                    </a:p>
                    <a:p>
                      <a:r>
                        <a:rPr lang="en-CA" sz="1200" b="1" baseline="0" dirty="0" smtClean="0">
                          <a:latin typeface="+mj-lt"/>
                          <a:cs typeface="Carlito"/>
                        </a:rPr>
                        <a:t>Make Ten Game  </a:t>
                      </a:r>
                      <a:r>
                        <a:rPr lang="en-CA" sz="1200" b="0" baseline="0" dirty="0" smtClean="0">
                          <a:latin typeface="+mj-lt"/>
                          <a:cs typeface="Carlito"/>
                        </a:rPr>
                        <a:t>Turn over 20 cards (1-9) and find pairs of cards that make a total of 10 by  counting the shapes on the cards.  How many did you find? What are the combinations?  (Ex. 9 and 1, 8 and 2, 7 and 3, etc..)</a:t>
                      </a:r>
                    </a:p>
                    <a:p>
                      <a:endParaRPr lang="en-CA" sz="1200" b="0" baseline="0" dirty="0" smtClean="0">
                        <a:latin typeface="+mj-lt"/>
                        <a:cs typeface="Carlito"/>
                      </a:endParaRPr>
                    </a:p>
                  </a:txBody>
                  <a:tcPr marL="72000" marR="36000" marT="90170" marB="0">
                    <a:lnL w="19050">
                      <a:solidFill>
                        <a:srgbClr val="9E9E9E"/>
                      </a:solidFill>
                      <a:prstDash val="solid"/>
                    </a:lnL>
                    <a:lnR w="19050">
                      <a:solidFill>
                        <a:srgbClr val="9E9E9E"/>
                      </a:solidFill>
                      <a:prstDash val="solid"/>
                    </a:lnR>
                    <a:lnT w="19050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2149993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7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dirty="0" smtClean="0">
                          <a:latin typeface="+mj-lt"/>
                          <a:cs typeface="Carlito"/>
                        </a:rPr>
                        <a:t>Get</a:t>
                      </a:r>
                      <a:r>
                        <a:rPr lang="en-CA" sz="1400" b="1" spc="-85" dirty="0" smtClean="0">
                          <a:latin typeface="+mj-lt"/>
                          <a:cs typeface="Carlito"/>
                        </a:rPr>
                        <a:t> </a:t>
                      </a:r>
                      <a:r>
                        <a:rPr lang="en-CA" sz="1400" b="1" spc="-5" dirty="0" smtClean="0">
                          <a:latin typeface="+mj-lt"/>
                          <a:cs typeface="Carlito"/>
                        </a:rPr>
                        <a:t>Outside</a:t>
                      </a:r>
                      <a:endParaRPr lang="en-US" sz="1400" dirty="0" smtClean="0">
                        <a:latin typeface="+mj-lt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lang="en-US" sz="1400" dirty="0" smtClean="0">
                        <a:latin typeface="+mj-lt"/>
                        <a:cs typeface="Times New Roman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0" dirty="0" smtClean="0">
                          <a:latin typeface="+mn-lt"/>
                          <a:cs typeface="Carlito"/>
                        </a:rPr>
                        <a:t>Ride your bike, go for a walk, play</a:t>
                      </a:r>
                      <a:r>
                        <a:rPr lang="en-CA" sz="1200" b="0" baseline="0" dirty="0" smtClean="0">
                          <a:latin typeface="+mn-lt"/>
                          <a:cs typeface="Carlito"/>
                        </a:rPr>
                        <a:t> tag, play hopscotch.  Have fun doing whatever it is you love to do outside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200" dirty="0" smtClean="0">
                        <a:latin typeface="+mn-lt"/>
                        <a:cs typeface="Carlito"/>
                      </a:endParaRPr>
                    </a:p>
                    <a:p>
                      <a:pPr marR="759460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lang="en-CA" sz="1400" b="1" dirty="0" smtClean="0">
                        <a:latin typeface="+mj-lt"/>
                        <a:cs typeface="Carlito"/>
                      </a:endParaRPr>
                    </a:p>
                  </a:txBody>
                  <a:tcPr marL="0" marR="0" marT="94615" marB="0">
                    <a:lnL w="19050">
                      <a:solidFill>
                        <a:srgbClr val="9E9E9E"/>
                      </a:solidFill>
                      <a:prstDash val="solid"/>
                    </a:lnL>
                    <a:lnR w="19050">
                      <a:solidFill>
                        <a:srgbClr val="9E9E9E"/>
                      </a:solidFill>
                      <a:prstDash val="solid"/>
                    </a:lnR>
                    <a:lnT w="19050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400" b="1" spc="-5" dirty="0">
                          <a:latin typeface="+mj-lt"/>
                          <a:cs typeface="Carlito"/>
                        </a:rPr>
                        <a:t>Measurement</a:t>
                      </a:r>
                      <a:endParaRPr sz="1400" dirty="0">
                        <a:latin typeface="+mj-lt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Cut pieces of paper or cut pieces of ribbon. Glue onto paper from shortest to tallest or tallest to shortest. </a:t>
                      </a:r>
                      <a:endParaRPr lang="en-CA" sz="1200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+mj-lt"/>
                        <a:cs typeface="Carlito"/>
                      </a:endParaRPr>
                    </a:p>
                  </a:txBody>
                  <a:tcPr marL="0" marR="0" marT="94615" marB="0">
                    <a:lnL w="19050">
                      <a:solidFill>
                        <a:srgbClr val="9E9E9E"/>
                      </a:solidFill>
                      <a:prstDash val="solid"/>
                    </a:lnL>
                    <a:lnR w="19050">
                      <a:solidFill>
                        <a:srgbClr val="9E9E9E"/>
                      </a:solidFill>
                      <a:prstDash val="solid"/>
                    </a:lnR>
                    <a:lnT w="19050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400" b="1" spc="-5" dirty="0" smtClean="0">
                          <a:latin typeface="+mj-lt"/>
                          <a:cs typeface="Carlito"/>
                        </a:rPr>
                        <a:t>Wellness</a:t>
                      </a:r>
                      <a:endParaRPr lang="en-CA" sz="1400" b="1" spc="-5" dirty="0" smtClean="0">
                        <a:latin typeface="+mj-lt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lang="en-CA" sz="1200" b="0" spc="-5" dirty="0" smtClean="0">
                          <a:latin typeface="+mn-lt"/>
                          <a:cs typeface="Carlito"/>
                        </a:rPr>
                        <a:t>Follow</a:t>
                      </a:r>
                      <a:r>
                        <a:rPr lang="en-CA" sz="1200" b="0" spc="-5" baseline="0" dirty="0" smtClean="0">
                          <a:latin typeface="+mn-lt"/>
                          <a:cs typeface="Carlito"/>
                        </a:rPr>
                        <a:t> the link to do a short 5 minute Cosmic Kids Super Yoga Dinosaur Disco. </a:t>
                      </a:r>
                      <a:r>
                        <a:rPr lang="en-CA" sz="1200" b="0" spc="-5" baseline="0" dirty="0" smtClean="0">
                          <a:latin typeface="+mn-lt"/>
                          <a:cs typeface="Carlito"/>
                          <a:hlinkClick r:id="rId4"/>
                        </a:rPr>
                        <a:t>https://www.youtube.com/watch?v=isAbhjIYamA</a:t>
                      </a:r>
                      <a:r>
                        <a:rPr lang="en-CA" sz="1200" b="0" spc="-5" baseline="0" dirty="0" smtClean="0">
                          <a:latin typeface="+mn-lt"/>
                          <a:cs typeface="Carlito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lang="en-CA" sz="1200" b="0" dirty="0" smtClean="0">
                          <a:latin typeface="+mn-lt"/>
                          <a:cs typeface="Carlito"/>
                        </a:rPr>
                        <a:t>Count</a:t>
                      </a:r>
                      <a:r>
                        <a:rPr lang="en-CA" sz="1200" b="0" baseline="0" dirty="0" smtClean="0">
                          <a:latin typeface="+mn-lt"/>
                          <a:cs typeface="Carlito"/>
                        </a:rPr>
                        <a:t> your pulse when you’re done.</a:t>
                      </a:r>
                      <a:endParaRPr sz="1200" b="0" dirty="0">
                        <a:latin typeface="+mn-lt"/>
                        <a:cs typeface="Carlito"/>
                      </a:endParaRPr>
                    </a:p>
                  </a:txBody>
                  <a:tcPr marL="0" marR="0" marT="94615" marB="0">
                    <a:lnL w="19050">
                      <a:solidFill>
                        <a:srgbClr val="9E9E9E"/>
                      </a:solidFill>
                      <a:prstDash val="solid"/>
                    </a:lnL>
                    <a:lnR w="19050">
                      <a:solidFill>
                        <a:srgbClr val="9E9E9E"/>
                      </a:solidFill>
                      <a:prstDash val="solid"/>
                    </a:lnR>
                    <a:lnT w="19050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881536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 dirty="0">
                        <a:latin typeface="+mj-lt"/>
                        <a:cs typeface="Carlito"/>
                      </a:endParaRPr>
                    </a:p>
                  </a:txBody>
                  <a:tcPr marL="0" marR="0" marT="3175" marB="0">
                    <a:lnL w="19050">
                      <a:solidFill>
                        <a:srgbClr val="9E9E9E"/>
                      </a:solidFill>
                      <a:prstDash val="solid"/>
                    </a:lnL>
                    <a:lnR w="19050">
                      <a:solidFill>
                        <a:srgbClr val="9E9E9E"/>
                      </a:solidFill>
                      <a:prstDash val="solid"/>
                    </a:lnR>
                    <a:lnT w="19050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3555576" y="5123384"/>
            <a:ext cx="482933" cy="1444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95400" y="9067800"/>
            <a:ext cx="424815" cy="4018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05200" y="9067800"/>
            <a:ext cx="755218" cy="4879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25967" y="4782317"/>
            <a:ext cx="367665" cy="4948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8000" y="5029200"/>
            <a:ext cx="548406" cy="1999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6"/>
          <p:cNvSpPr/>
          <p:nvPr/>
        </p:nvSpPr>
        <p:spPr>
          <a:xfrm>
            <a:off x="5867400" y="9220200"/>
            <a:ext cx="857884" cy="61658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/>
          <p:cNvSpPr/>
          <p:nvPr/>
        </p:nvSpPr>
        <p:spPr>
          <a:xfrm>
            <a:off x="5837262" y="1505175"/>
            <a:ext cx="958165" cy="1421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4"/>
          <p:cNvSpPr/>
          <p:nvPr/>
        </p:nvSpPr>
        <p:spPr>
          <a:xfrm>
            <a:off x="1624647" y="3051925"/>
            <a:ext cx="768985" cy="38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/>
          <p:cNvSpPr/>
          <p:nvPr/>
        </p:nvSpPr>
        <p:spPr>
          <a:xfrm>
            <a:off x="3613223" y="3247436"/>
            <a:ext cx="677545" cy="53322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DED0DF5DEE884BA5B3BF2C99CC28C2" ma:contentTypeVersion="7" ma:contentTypeDescription="Create a new document." ma:contentTypeScope="" ma:versionID="9dd8534de809de4dc6fe53b1e9f5d491">
  <xsd:schema xmlns:xsd="http://www.w3.org/2001/XMLSchema" xmlns:xs="http://www.w3.org/2001/XMLSchema" xmlns:p="http://schemas.microsoft.com/office/2006/metadata/properties" xmlns:ns1="http://schemas.microsoft.com/sharepoint/v3" xmlns:ns2="4e682417-268b-40f6-81d0-9db151d206df" targetNamespace="http://schemas.microsoft.com/office/2006/metadata/properties" ma:root="true" ma:fieldsID="dfa6c7ba0626626e95832bfdd9ec891c" ns1:_="" ns2:_="">
    <xsd:import namespace="http://schemas.microsoft.com/sharepoint/v3"/>
    <xsd:import namespace="4e682417-268b-40f6-81d0-9db151d206d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82417-268b-40f6-81d0-9db151d206d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8cbeacea-d5ef-4e2f-800e-4558f900188a}" ma:internalName="Blog_x0020_Category" ma:readOnly="false" ma:showField="Title" ma:web="4e682417-268b-40f6-81d0-9db151d206d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4e682417-268b-40f6-81d0-9db151d206df">4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A69B162-603D-4860-9387-5A9D946BBA4C}"/>
</file>

<file path=customXml/itemProps2.xml><?xml version="1.0" encoding="utf-8"?>
<ds:datastoreItem xmlns:ds="http://schemas.openxmlformats.org/officeDocument/2006/customXml" ds:itemID="{5CD3414B-2FF0-4F28-B31C-FD55D4ECA564}"/>
</file>

<file path=customXml/itemProps3.xml><?xml version="1.0" encoding="utf-8"?>
<ds:datastoreItem xmlns:ds="http://schemas.openxmlformats.org/officeDocument/2006/customXml" ds:itemID="{77074D10-C32B-427E-A7F7-51EF1068013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367</Words>
  <Application>Microsoft Macintosh PowerPoint</Application>
  <PresentationFormat>Custom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Roach, Sarah (ASD-W)</dc:creator>
  <cp:lastModifiedBy>Joel Tingley</cp:lastModifiedBy>
  <cp:revision>11</cp:revision>
  <dcterms:created xsi:type="dcterms:W3CDTF">2020-05-04T13:59:09Z</dcterms:created>
  <dcterms:modified xsi:type="dcterms:W3CDTF">2020-05-05T13:50:51Z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2020-04-23T00:00:00Z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2020-05-04T00:00:00Z</vt:filetime>
  </property>
  <property fmtid="{D5CDD505-2E9C-101B-9397-08002B2CF9AE}" pid="5" name="ContentTypeId">
    <vt:lpwstr>0x01010081DED0DF5DEE884BA5B3BF2C99CC28C2</vt:lpwstr>
  </property>
</Properties>
</file>