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88C9D-4202-4966-95E0-D9EA24107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CB77E4-886B-435D-8651-1EAD4FCB3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7D621-595E-45A4-BD50-0C14678AC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4346-5375-482F-93E0-2174C5F0929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2C352-A0FB-478B-AD3A-9F3594963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0003E-D767-4A1C-B801-EB16989FF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918A-18BA-4847-B9D0-E114C7F6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8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5165E-05E6-4BDC-89A4-D86527137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7488-7512-4E36-8B17-A3511BBD70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6BA2D-6E75-45D3-BB87-77AEFD240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4346-5375-482F-93E0-2174C5F0929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2B7D9-6FE2-4EFF-9031-0D5B332E2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BC373-320A-467E-9BF4-FD8BCDF00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918A-18BA-4847-B9D0-E114C7F6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7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B29089-9094-43F6-B310-FD3904CE78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F0040-9567-480E-83ED-5F644B034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2A092-92C0-4C4E-A56E-14FF2BB9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4346-5375-482F-93E0-2174C5F0929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C0EFE-AC81-4AC1-9F21-D2BCAB37F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48A88-F46A-4A43-A67E-BBDAFF08E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918A-18BA-4847-B9D0-E114C7F6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5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79B76-52C1-44A5-9C76-895715875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1CA42-A40E-4A0C-92D5-1DC54BE1F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876C0-C459-4A92-A2EA-05D351860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4346-5375-482F-93E0-2174C5F0929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80C18-DC6F-4A40-8016-2B20556DE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6B06-FA01-466E-AD09-BFD7FB25C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918A-18BA-4847-B9D0-E114C7F6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168BB-8B25-4F5B-BA53-85E07F3A9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F3AAC-7530-47FE-96BE-FD261A7B6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8918B-6208-4681-935C-9C5BE91D0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4346-5375-482F-93E0-2174C5F0929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253BE-A80A-4134-9940-C461DED12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7AAE7-D77D-43F5-9EA4-A01FA8DC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918A-18BA-4847-B9D0-E114C7F6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AE179-AE50-4184-9B6F-22C31DBE1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B36B9-29F2-4E8F-9E9D-B412C4B19D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3D545-ACB9-4772-8F80-065B56EDE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AEFB7-B2D5-43A7-8EFA-53DEB3182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4346-5375-482F-93E0-2174C5F0929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5328F-8585-4B41-A926-CC55DB158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BC1F2-227A-4D79-8EA4-899DB5FAF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918A-18BA-4847-B9D0-E114C7F6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7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48382-3A5F-42FC-B41A-D4DF739B1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5434BF-FA72-4EFE-BB0E-CE5A86B54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A186BB-B7EE-4456-8C43-D6BAEA630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723803-B694-4D09-895C-5FC6BD2DAB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AC11AF-0E74-49A3-B738-E8B1CF0A61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09EB46-BF5F-44C7-9A17-44F297FBC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4346-5375-482F-93E0-2174C5F0929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DADF50-1F5A-4809-9E22-50AC86880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F0BA43-D63E-476D-9A49-1E3E5196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918A-18BA-4847-B9D0-E114C7F6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1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B8554-A7DB-432C-B370-4C79677B0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EE4405-AE19-44DE-A220-4AC258F07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4346-5375-482F-93E0-2174C5F0929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53041-1155-472C-B839-A28F490B0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47C4AE-C027-4158-B039-02955438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918A-18BA-4847-B9D0-E114C7F6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6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524BDA-1910-4866-A5D0-552EC9443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4346-5375-482F-93E0-2174C5F0929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3C91F9-A641-45A2-B75F-AAE85105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0EE24-165F-44A9-830A-F69B28AB4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918A-18BA-4847-B9D0-E114C7F6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6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0AE29-0655-4D1B-82CA-48452CBF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E73CC-22F9-47E5-B393-B0A21428B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53384E-8579-4A55-9CED-4072A5121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8F589F-49C4-453B-9C5F-81B2F5F2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4346-5375-482F-93E0-2174C5F0929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DC529-4919-4DB0-8F7C-088DB86A5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A5964C-E5E2-433D-849A-28F754474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918A-18BA-4847-B9D0-E114C7F6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3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FBD33-4161-4A30-8F52-3B6538C30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3A2E0F-4831-44BE-84A6-5208DE0A8F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C34D8-4AD5-429F-A444-E642500FC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D04AB-C52A-4C3F-B606-CE23CB21C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4346-5375-482F-93E0-2174C5F0929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A5399-CBED-402C-B82E-671A7888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500BD-475B-4DAE-9DDD-524E66448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918A-18BA-4847-B9D0-E114C7F6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2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C6364F-D3AA-42E8-BBA1-1C5B281C1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5BBA7-48E7-4DC8-A46B-AB2CFA093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85F9F-94D3-40B4-BDE8-9962AF5172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24346-5375-482F-93E0-2174C5F0929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338C0-AC6A-4068-BF9C-30CD9BFC77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4F073-2216-4619-BB96-DA69A2D86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C918A-18BA-4847-B9D0-E114C7F6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5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B45B6-BA9F-4B6F-9053-1F64136202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Electrical Energy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4EE43-595D-4DD6-BFB8-817BC142CF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Grade 9 Science</a:t>
            </a:r>
          </a:p>
        </p:txBody>
      </p:sp>
    </p:spTree>
    <p:extLst>
      <p:ext uri="{BB962C8B-B14F-4D97-AF65-F5344CB8AC3E}">
        <p14:creationId xmlns:p14="http://schemas.microsoft.com/office/powerpoint/2010/main" val="479935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83D80-1953-4FF5-8D93-824D683F4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35EE4-55B4-4E29-B2EE-C0314F1F2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Calculate the power of a toaster that uses 72000 J of energy in 50 seconds.</a:t>
            </a:r>
          </a:p>
          <a:p>
            <a:endParaRPr lang="en-US" dirty="0"/>
          </a:p>
          <a:p>
            <a:r>
              <a:rPr lang="en-US" dirty="0"/>
              <a:t>E = 72000 J</a:t>
            </a:r>
          </a:p>
          <a:p>
            <a:r>
              <a:rPr lang="en-US" dirty="0" err="1"/>
              <a:t>Δt</a:t>
            </a:r>
            <a:r>
              <a:rPr lang="en-US" dirty="0"/>
              <a:t> = 50 s</a:t>
            </a:r>
          </a:p>
          <a:p>
            <a:r>
              <a:rPr lang="en-US" dirty="0"/>
              <a:t>P = 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C324182-E926-49A1-8F91-97F698EB2635}"/>
                  </a:ext>
                </a:extLst>
              </p:cNvPr>
              <p:cNvSpPr txBox="1"/>
              <p:nvPr/>
            </p:nvSpPr>
            <p:spPr>
              <a:xfrm>
                <a:off x="5638800" y="2975113"/>
                <a:ext cx="3624470" cy="1710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72000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 = 1440 W or 1.4 kW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C324182-E926-49A1-8F91-97F698EB26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975113"/>
                <a:ext cx="3624470" cy="1710084"/>
              </a:xfrm>
              <a:prstGeom prst="rect">
                <a:avLst/>
              </a:prstGeom>
              <a:blipFill>
                <a:blip r:embed="rId2"/>
                <a:stretch>
                  <a:fillRect l="-1345" b="-4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4601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92935-1A1E-4C91-B323-BEB6F2C09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8DD03F-E9CC-4057-BFC6-092440F883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This formula for electrical power is rarely used in practice, because you have to measure both the energy and the time interval to be able to solve the formula.</a:t>
                </a:r>
              </a:p>
              <a:p>
                <a:r>
                  <a:rPr lang="en-US" dirty="0"/>
                  <a:t>Because we already know that E = V x I x </a:t>
                </a:r>
                <a:r>
                  <a:rPr lang="el-GR" dirty="0"/>
                  <a:t>Δ</a:t>
                </a:r>
                <a:r>
                  <a:rPr lang="en-US" dirty="0"/>
                  <a:t>t, we can substitute that into the power formula for E.  So the formula that is most commonly used is:</a:t>
                </a:r>
              </a:p>
              <a:p>
                <a:pPr lvl="1"/>
                <a:r>
                  <a:rPr lang="en-US" dirty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/>
                  <a:t>   </a:t>
                </a:r>
              </a:p>
              <a:p>
                <a:r>
                  <a:rPr lang="en-US" dirty="0"/>
                  <a:t>Notice that in this formula the time would cancel from the numerator and denominator, so we are left with P = V x I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8DD03F-E9CC-4057-BFC6-092440F883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48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1DE19-EE16-4422-BF4C-9DFB7F1DC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C6FFE-65F7-42EF-906B-BC6EEE908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Calculate the power of a vacuum cleaner if the operating voltage is 120 V and the current flowing through it when used is 7.90 A.</a:t>
            </a:r>
          </a:p>
          <a:p>
            <a:endParaRPr lang="en-US" dirty="0"/>
          </a:p>
          <a:p>
            <a:r>
              <a:rPr lang="en-US" dirty="0"/>
              <a:t>P = ?</a:t>
            </a:r>
          </a:p>
          <a:p>
            <a:r>
              <a:rPr lang="en-US" dirty="0"/>
              <a:t>V = 120 V</a:t>
            </a:r>
          </a:p>
          <a:p>
            <a:r>
              <a:rPr lang="en-US" dirty="0"/>
              <a:t>I = 7.90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EDA307-6C71-4E3C-8BCC-8C770F959122}"/>
              </a:ext>
            </a:extLst>
          </p:cNvPr>
          <p:cNvSpPr txBox="1"/>
          <p:nvPr/>
        </p:nvSpPr>
        <p:spPr>
          <a:xfrm>
            <a:off x="5638800" y="2975113"/>
            <a:ext cx="3624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 = V x I</a:t>
            </a:r>
          </a:p>
          <a:p>
            <a:r>
              <a:rPr lang="en-US" dirty="0"/>
              <a:t>P = 120 x 7.90 A</a:t>
            </a:r>
          </a:p>
          <a:p>
            <a:r>
              <a:rPr lang="en-US"/>
              <a:t>P = 948 W or 0.948 kW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33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7A13E-D59D-496F-8F12-B795E3789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Electrical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F70E-8509-48B6-B1CF-D4C3D39EF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Energy</a:t>
            </a:r>
            <a:r>
              <a:rPr lang="en-US" dirty="0"/>
              <a:t> is defined as the ability to do work.</a:t>
            </a:r>
          </a:p>
          <a:p>
            <a:endParaRPr lang="en-US" u="sng" dirty="0"/>
          </a:p>
          <a:p>
            <a:r>
              <a:rPr lang="en-US" u="sng" dirty="0"/>
              <a:t>Electrical energy</a:t>
            </a:r>
            <a:r>
              <a:rPr lang="en-US" dirty="0"/>
              <a:t> can be defined as the energy transferred to an electrical load by moving electric charges.</a:t>
            </a:r>
          </a:p>
          <a:p>
            <a:endParaRPr lang="en-US" u="sng" dirty="0"/>
          </a:p>
          <a:p>
            <a:r>
              <a:rPr lang="en-US" dirty="0"/>
              <a:t>The symbol for electrical energy is E and the unit for measuring energy is the </a:t>
            </a:r>
            <a:r>
              <a:rPr lang="en-US" u="sng" dirty="0"/>
              <a:t>joule.</a:t>
            </a:r>
            <a:endParaRPr lang="en-US" dirty="0"/>
          </a:p>
          <a:p>
            <a:endParaRPr lang="en-US" dirty="0"/>
          </a:p>
          <a:p>
            <a:r>
              <a:rPr lang="en-US" dirty="0"/>
              <a:t>Energy can also be measured in larger units such as watt hours or kilowatt hours.</a:t>
            </a:r>
          </a:p>
        </p:txBody>
      </p:sp>
    </p:spTree>
    <p:extLst>
      <p:ext uri="{BB962C8B-B14F-4D97-AF65-F5344CB8AC3E}">
        <p14:creationId xmlns:p14="http://schemas.microsoft.com/office/powerpoint/2010/main" val="64502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FD8CF-38F7-4DB1-A4EB-70A4ACA45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657B9-849E-4960-8E0C-094BC29C3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factors that determine the amount of electric energy that is used: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Voltage drop (V) – a measure of the energy each electric charge gave up as it moved through a circuit.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Electric Current (I) – a measure of the rate at which the electric charges moved through a circuit.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Time (</a:t>
            </a:r>
            <a:r>
              <a:rPr lang="en-US" dirty="0" err="1"/>
              <a:t>Δt</a:t>
            </a:r>
            <a:r>
              <a:rPr lang="en-US" dirty="0"/>
              <a:t>) – The length of time the electric current is flowing in a circuit.</a:t>
            </a:r>
          </a:p>
        </p:txBody>
      </p:sp>
    </p:spTree>
    <p:extLst>
      <p:ext uri="{BB962C8B-B14F-4D97-AF65-F5344CB8AC3E}">
        <p14:creationId xmlns:p14="http://schemas.microsoft.com/office/powerpoint/2010/main" val="3848731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A6CD5-59CF-44F6-BE36-3A496B64E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Electrical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21821-52B1-460B-AE95-8DC68BBEE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calculate the amount of electrical energy used in a circuit use the formula:</a:t>
            </a:r>
          </a:p>
          <a:p>
            <a:pPr lvl="1"/>
            <a:r>
              <a:rPr lang="en-US" dirty="0"/>
              <a:t>E = V x I x </a:t>
            </a:r>
            <a:r>
              <a:rPr lang="el-GR" dirty="0"/>
              <a:t>Δ</a:t>
            </a:r>
            <a:r>
              <a:rPr lang="en-US" dirty="0"/>
              <a:t>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Where:</a:t>
            </a:r>
          </a:p>
          <a:p>
            <a:pPr lvl="2"/>
            <a:r>
              <a:rPr lang="en-US" dirty="0"/>
              <a:t>E is electrical energy measured in joules</a:t>
            </a:r>
          </a:p>
          <a:p>
            <a:pPr lvl="2"/>
            <a:r>
              <a:rPr lang="en-US" dirty="0"/>
              <a:t>V is voltage drop measured in volts</a:t>
            </a:r>
          </a:p>
          <a:p>
            <a:pPr lvl="2"/>
            <a:r>
              <a:rPr lang="en-US" dirty="0"/>
              <a:t>I is the electric current measured in amperes</a:t>
            </a:r>
          </a:p>
          <a:p>
            <a:pPr lvl="2"/>
            <a:r>
              <a:rPr lang="en-US" dirty="0" err="1"/>
              <a:t>Δt</a:t>
            </a:r>
            <a:r>
              <a:rPr lang="en-US" dirty="0"/>
              <a:t> is the time measured in seconds</a:t>
            </a:r>
          </a:p>
        </p:txBody>
      </p:sp>
    </p:spTree>
    <p:extLst>
      <p:ext uri="{BB962C8B-B14F-4D97-AF65-F5344CB8AC3E}">
        <p14:creationId xmlns:p14="http://schemas.microsoft.com/office/powerpoint/2010/main" val="260583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CBFDC-4023-4532-B40B-E4B04C192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86DAC-F54F-4469-A880-4FD4CE6E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the correct SI unit for measuring energy is the joule (J), it is not a very practical unit for measuring electrical energy in everyday use.</a:t>
            </a:r>
          </a:p>
          <a:p>
            <a:r>
              <a:rPr lang="en-US" dirty="0"/>
              <a:t>When we use electric devices we usually measure time in minutes or hours, not seconds.</a:t>
            </a:r>
          </a:p>
          <a:p>
            <a:endParaRPr lang="en-US" dirty="0"/>
          </a:p>
          <a:p>
            <a:r>
              <a:rPr lang="en-US" dirty="0"/>
              <a:t>Consequently, electrical energy is also measured in other more convenient units such as watt hours (</a:t>
            </a:r>
            <a:r>
              <a:rPr lang="en-US" dirty="0" err="1"/>
              <a:t>Wh</a:t>
            </a:r>
            <a:r>
              <a:rPr lang="en-US" dirty="0"/>
              <a:t>) or kilowatt hours (kWh)</a:t>
            </a:r>
          </a:p>
        </p:txBody>
      </p:sp>
    </p:spTree>
    <p:extLst>
      <p:ext uri="{BB962C8B-B14F-4D97-AF65-F5344CB8AC3E}">
        <p14:creationId xmlns:p14="http://schemas.microsoft.com/office/powerpoint/2010/main" val="344259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04088-DD9F-4DAC-8EDA-6AE964FE9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2BE34-22E8-41D9-BE0A-F04F7D070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Calculate the energy, in joules, released from a battery in a flashlight bulb that was switched on for 4.5 hours, in which the voltage drop was 6 V and the current flowing through the bulb was 0.35 A</a:t>
            </a:r>
          </a:p>
          <a:p>
            <a:r>
              <a:rPr lang="en-US" dirty="0"/>
              <a:t>Solution:</a:t>
            </a:r>
          </a:p>
          <a:p>
            <a:r>
              <a:rPr lang="en-US" dirty="0"/>
              <a:t>E = ?</a:t>
            </a:r>
          </a:p>
          <a:p>
            <a:r>
              <a:rPr lang="en-US" dirty="0"/>
              <a:t>V = 6 V</a:t>
            </a:r>
          </a:p>
          <a:p>
            <a:r>
              <a:rPr lang="en-US" dirty="0"/>
              <a:t>I = 0.35 A</a:t>
            </a:r>
          </a:p>
          <a:p>
            <a:r>
              <a:rPr lang="en-US" dirty="0" err="1"/>
              <a:t>Δt</a:t>
            </a:r>
            <a:r>
              <a:rPr lang="en-US" dirty="0"/>
              <a:t> = 4.5h = 16 200s</a:t>
            </a:r>
          </a:p>
          <a:p>
            <a:pPr marL="0" indent="0">
              <a:buNone/>
            </a:pPr>
            <a:r>
              <a:rPr lang="en-US" dirty="0"/>
              <a:t>(multiply by 3600 to go from hours to seconds)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FFED50-1D3E-4052-BCEB-B9609345E2ED}"/>
              </a:ext>
            </a:extLst>
          </p:cNvPr>
          <p:cNvSpPr txBox="1"/>
          <p:nvPr/>
        </p:nvSpPr>
        <p:spPr>
          <a:xfrm>
            <a:off x="7512148" y="3601329"/>
            <a:ext cx="3432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 = V x I x </a:t>
            </a:r>
            <a:r>
              <a:rPr lang="el-GR" dirty="0"/>
              <a:t>Δ</a:t>
            </a:r>
            <a:r>
              <a:rPr lang="en-US" dirty="0"/>
              <a:t>t</a:t>
            </a:r>
          </a:p>
          <a:p>
            <a:r>
              <a:rPr lang="en-US" dirty="0"/>
              <a:t>E = 6 x 0.35 x 16200</a:t>
            </a:r>
          </a:p>
          <a:p>
            <a:r>
              <a:rPr lang="en-US" dirty="0"/>
              <a:t>E = 34 020 J</a:t>
            </a:r>
          </a:p>
        </p:txBody>
      </p:sp>
    </p:spTree>
    <p:extLst>
      <p:ext uri="{BB962C8B-B14F-4D97-AF65-F5344CB8AC3E}">
        <p14:creationId xmlns:p14="http://schemas.microsoft.com/office/powerpoint/2010/main" val="2771042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01D1E-7120-4996-893D-48AE84039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14FCE-8FB4-493F-A6D5-2AB778B6C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same information as in the previous example, but now find energy in Watt hours.</a:t>
            </a:r>
          </a:p>
          <a:p>
            <a:r>
              <a:rPr lang="en-US" dirty="0"/>
              <a:t>Leaving time in hours automatically gives us </a:t>
            </a:r>
            <a:r>
              <a:rPr lang="en-US" dirty="0" err="1"/>
              <a:t>Wh</a:t>
            </a:r>
            <a:r>
              <a:rPr lang="en-US" dirty="0"/>
              <a:t> as a unit for our answer</a:t>
            </a:r>
          </a:p>
          <a:p>
            <a:pPr lvl="1"/>
            <a:r>
              <a:rPr lang="en-US" dirty="0"/>
              <a:t>E = ?</a:t>
            </a:r>
          </a:p>
          <a:p>
            <a:pPr lvl="1"/>
            <a:r>
              <a:rPr lang="en-US" dirty="0"/>
              <a:t>V = 6 V</a:t>
            </a:r>
          </a:p>
          <a:p>
            <a:pPr lvl="1"/>
            <a:r>
              <a:rPr lang="en-US" dirty="0"/>
              <a:t>I = 0.35 A</a:t>
            </a:r>
          </a:p>
          <a:p>
            <a:pPr lvl="1"/>
            <a:r>
              <a:rPr lang="en-US" dirty="0" err="1"/>
              <a:t>Δt</a:t>
            </a:r>
            <a:r>
              <a:rPr lang="en-US" dirty="0"/>
              <a:t> = 4.5 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02A794-14E0-443E-97D1-36D60348CCC4}"/>
              </a:ext>
            </a:extLst>
          </p:cNvPr>
          <p:cNvSpPr txBox="1"/>
          <p:nvPr/>
        </p:nvSpPr>
        <p:spPr>
          <a:xfrm>
            <a:off x="6127064" y="3453618"/>
            <a:ext cx="1885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 = V x I x </a:t>
            </a:r>
            <a:r>
              <a:rPr lang="el-GR" dirty="0"/>
              <a:t>Δ</a:t>
            </a:r>
            <a:r>
              <a:rPr lang="en-US" dirty="0"/>
              <a:t>t</a:t>
            </a:r>
          </a:p>
          <a:p>
            <a:r>
              <a:rPr lang="en-US" dirty="0"/>
              <a:t>E = 6 x 0.35 x 4.5</a:t>
            </a:r>
          </a:p>
          <a:p>
            <a:r>
              <a:rPr lang="en-US" dirty="0"/>
              <a:t>E = 9.45 </a:t>
            </a:r>
            <a:r>
              <a:rPr lang="en-US" dirty="0" err="1"/>
              <a:t>Wh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23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5C8ED-4EFA-4872-BAAA-FE2FCEB26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Rate at Which Energy is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390EE-55C5-4D74-A721-EBF4C72B3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Electrical power</a:t>
            </a:r>
            <a:r>
              <a:rPr lang="en-US" dirty="0"/>
              <a:t> is a measure of the rate at which electrical </a:t>
            </a:r>
            <a:r>
              <a:rPr lang="en-US" dirty="0" err="1"/>
              <a:t>eergy</a:t>
            </a:r>
            <a:r>
              <a:rPr lang="en-US" dirty="0"/>
              <a:t> is being used. </a:t>
            </a:r>
          </a:p>
          <a:p>
            <a:endParaRPr lang="en-US" u="sng" dirty="0"/>
          </a:p>
          <a:p>
            <a:r>
              <a:rPr lang="en-US" dirty="0"/>
              <a:t>The symbol for electrical power is P and the unit for electrical power is the </a:t>
            </a:r>
            <a:r>
              <a:rPr lang="en-US" u="sng" dirty="0"/>
              <a:t>watt.</a:t>
            </a:r>
          </a:p>
        </p:txBody>
      </p:sp>
    </p:spTree>
    <p:extLst>
      <p:ext uri="{BB962C8B-B14F-4D97-AF65-F5344CB8AC3E}">
        <p14:creationId xmlns:p14="http://schemas.microsoft.com/office/powerpoint/2010/main" val="257625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FC5C-933B-463E-9C09-36749ABA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Electrical Power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B9D045-F5E4-4BF5-85A6-F64990D7D34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calculate electrical power use the formula:</a:t>
                </a:r>
              </a:p>
              <a:p>
                <a:pPr lvl="1"/>
                <a:r>
                  <a:rPr lang="en-US" dirty="0"/>
                  <a:t>Electrical power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𝐸𝑙𝑒𝑐𝑡𝑟𝑖𝑐𝑎𝑙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𝐸𝑛𝑒𝑟𝑔𝑦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𝑇𝑖𝑚𝑒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Using symbols, this formula is 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B9D045-F5E4-4BF5-85A6-F64990D7D3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8076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AC0A28799D5E4A98A13291EB21DCF7" ma:contentTypeVersion="7" ma:contentTypeDescription="Create a new document." ma:contentTypeScope="" ma:versionID="f24336d851faa8e6e0c9f8724e981778">
  <xsd:schema xmlns:xsd="http://www.w3.org/2001/XMLSchema" xmlns:xs="http://www.w3.org/2001/XMLSchema" xmlns:p="http://schemas.microsoft.com/office/2006/metadata/properties" xmlns:ns1="http://schemas.microsoft.com/sharepoint/v3" xmlns:ns2="fe44366e-3bfb-4c43-8e52-3cbc41b0f4cf" targetNamespace="http://schemas.microsoft.com/office/2006/metadata/properties" ma:root="true" ma:fieldsID="ee83bfc32e1c1e764452e008381a963a" ns1:_="" ns2:_="">
    <xsd:import namespace="http://schemas.microsoft.com/sharepoint/v3"/>
    <xsd:import namespace="fe44366e-3bfb-4c43-8e52-3cbc41b0f4c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4366e-3bfb-4c43-8e52-3cbc41b0f4c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d9857885-d6b2-4072-92e8-3f28c3dee793}" ma:internalName="Blog_x0020_Category" ma:readOnly="false" ma:showField="Title" ma:web="fe44366e-3bfb-4c43-8e52-3cbc41b0f4c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fe44366e-3bfb-4c43-8e52-3cbc41b0f4cf">7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A657784-1E8E-4216-A8A6-54B0762A0C18}"/>
</file>

<file path=customXml/itemProps2.xml><?xml version="1.0" encoding="utf-8"?>
<ds:datastoreItem xmlns:ds="http://schemas.openxmlformats.org/officeDocument/2006/customXml" ds:itemID="{6E0B6FC1-A1A9-45C8-885E-B3C1394A14DF}"/>
</file>

<file path=customXml/itemProps3.xml><?xml version="1.0" encoding="utf-8"?>
<ds:datastoreItem xmlns:ds="http://schemas.openxmlformats.org/officeDocument/2006/customXml" ds:itemID="{F9679C7B-D73B-4F67-85FA-53F86537B6B6}"/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698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Using Electrical Energy</vt:lpstr>
      <vt:lpstr>Measuring Electrical Energy</vt:lpstr>
      <vt:lpstr>Three Factors</vt:lpstr>
      <vt:lpstr>Calculating Electrical Energy</vt:lpstr>
      <vt:lpstr>Units</vt:lpstr>
      <vt:lpstr>Example 1</vt:lpstr>
      <vt:lpstr>Example 2</vt:lpstr>
      <vt:lpstr>The Rate at Which Energy is Used</vt:lpstr>
      <vt:lpstr>Calculating Electrical Power</vt:lpstr>
      <vt:lpstr>Sample Problem 1</vt:lpstr>
      <vt:lpstr>PowerPoint Presentation</vt:lpstr>
      <vt:lpstr>Sample Problem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Electrical Energy</dc:title>
  <dc:creator>Woodworth, Kyle    (ASD-W)</dc:creator>
  <cp:lastModifiedBy>Woodworth, Kyle    (ASD-W)</cp:lastModifiedBy>
  <cp:revision>5</cp:revision>
  <dcterms:created xsi:type="dcterms:W3CDTF">2020-05-20T14:48:50Z</dcterms:created>
  <dcterms:modified xsi:type="dcterms:W3CDTF">2020-05-20T15:26:08Z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0x010100B7AC0A28799D5E4A98A13291EB21DCF7</vt:lpwstr>
  </property>
</Properties>
</file>