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33.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62" r:id="rId1"/>
  </p:sldMasterIdLst>
  <p:notesMasterIdLst>
    <p:notesMasterId r:id="rId59"/>
  </p:notesMasterIdLst>
  <p:sldIdLst>
    <p:sldId id="257" r:id="rId2"/>
    <p:sldId id="294" r:id="rId3"/>
    <p:sldId id="256" r:id="rId4"/>
    <p:sldId id="276" r:id="rId5"/>
    <p:sldId id="277" r:id="rId6"/>
    <p:sldId id="278" r:id="rId7"/>
    <p:sldId id="280" r:id="rId8"/>
    <p:sldId id="321" r:id="rId9"/>
    <p:sldId id="279" r:id="rId10"/>
    <p:sldId id="274" r:id="rId11"/>
    <p:sldId id="283" r:id="rId12"/>
    <p:sldId id="285" r:id="rId13"/>
    <p:sldId id="287" r:id="rId14"/>
    <p:sldId id="299" r:id="rId15"/>
    <p:sldId id="284" r:id="rId16"/>
    <p:sldId id="286" r:id="rId17"/>
    <p:sldId id="318" r:id="rId18"/>
    <p:sldId id="288" r:id="rId19"/>
    <p:sldId id="323" r:id="rId20"/>
    <p:sldId id="322" r:id="rId21"/>
    <p:sldId id="298" r:id="rId22"/>
    <p:sldId id="297" r:id="rId23"/>
    <p:sldId id="325" r:id="rId24"/>
    <p:sldId id="329" r:id="rId25"/>
    <p:sldId id="326" r:id="rId26"/>
    <p:sldId id="328" r:id="rId27"/>
    <p:sldId id="327" r:id="rId28"/>
    <p:sldId id="330" r:id="rId29"/>
    <p:sldId id="333" r:id="rId30"/>
    <p:sldId id="334" r:id="rId31"/>
    <p:sldId id="331" r:id="rId32"/>
    <p:sldId id="302" r:id="rId33"/>
    <p:sldId id="303" r:id="rId34"/>
    <p:sldId id="304" r:id="rId35"/>
    <p:sldId id="305" r:id="rId36"/>
    <p:sldId id="306" r:id="rId37"/>
    <p:sldId id="308" r:id="rId38"/>
    <p:sldId id="309" r:id="rId39"/>
    <p:sldId id="335" r:id="rId40"/>
    <p:sldId id="337" r:id="rId41"/>
    <p:sldId id="338" r:id="rId42"/>
    <p:sldId id="336" r:id="rId43"/>
    <p:sldId id="339" r:id="rId44"/>
    <p:sldId id="340" r:id="rId45"/>
    <p:sldId id="342" r:id="rId46"/>
    <p:sldId id="341" r:id="rId47"/>
    <p:sldId id="344" r:id="rId48"/>
    <p:sldId id="345" r:id="rId49"/>
    <p:sldId id="347" r:id="rId50"/>
    <p:sldId id="348" r:id="rId51"/>
    <p:sldId id="346" r:id="rId52"/>
    <p:sldId id="349" r:id="rId53"/>
    <p:sldId id="352" r:id="rId54"/>
    <p:sldId id="350" r:id="rId55"/>
    <p:sldId id="351" r:id="rId56"/>
    <p:sldId id="354" r:id="rId57"/>
    <p:sldId id="353" r:id="rId5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30123D-FD35-4AD3-BEB0-D412E13775DF}">
          <p14:sldIdLst>
            <p14:sldId id="257"/>
            <p14:sldId id="294"/>
            <p14:sldId id="256"/>
            <p14:sldId id="276"/>
            <p14:sldId id="277"/>
            <p14:sldId id="278"/>
            <p14:sldId id="280"/>
            <p14:sldId id="321"/>
            <p14:sldId id="279"/>
            <p14:sldId id="274"/>
            <p14:sldId id="283"/>
            <p14:sldId id="285"/>
            <p14:sldId id="287"/>
            <p14:sldId id="299"/>
            <p14:sldId id="284"/>
            <p14:sldId id="286"/>
            <p14:sldId id="318"/>
            <p14:sldId id="288"/>
            <p14:sldId id="323"/>
            <p14:sldId id="322"/>
            <p14:sldId id="298"/>
            <p14:sldId id="297"/>
            <p14:sldId id="325"/>
            <p14:sldId id="329"/>
            <p14:sldId id="326"/>
            <p14:sldId id="328"/>
            <p14:sldId id="327"/>
            <p14:sldId id="330"/>
            <p14:sldId id="333"/>
            <p14:sldId id="334"/>
            <p14:sldId id="331"/>
            <p14:sldId id="302"/>
            <p14:sldId id="303"/>
            <p14:sldId id="304"/>
            <p14:sldId id="305"/>
            <p14:sldId id="306"/>
            <p14:sldId id="308"/>
            <p14:sldId id="309"/>
            <p14:sldId id="335"/>
            <p14:sldId id="337"/>
            <p14:sldId id="338"/>
            <p14:sldId id="336"/>
            <p14:sldId id="339"/>
            <p14:sldId id="340"/>
            <p14:sldId id="342"/>
            <p14:sldId id="341"/>
            <p14:sldId id="344"/>
            <p14:sldId id="345"/>
            <p14:sldId id="347"/>
            <p14:sldId id="348"/>
            <p14:sldId id="346"/>
            <p14:sldId id="349"/>
            <p14:sldId id="352"/>
            <p14:sldId id="350"/>
            <p14:sldId id="351"/>
            <p14:sldId id="354"/>
            <p14:sldId id="353"/>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sa Cowie" initials="LC" lastIdx="1" clrIdx="0">
    <p:extLst>
      <p:ext uri="{19B8F6BF-5375-455C-9EA6-DF929625EA0E}">
        <p15:presenceInfo xmlns:p15="http://schemas.microsoft.com/office/powerpoint/2012/main" userId="Lisa Cowi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71" autoAdjust="0"/>
    <p:restoredTop sz="94660"/>
  </p:normalViewPr>
  <p:slideViewPr>
    <p:cSldViewPr snapToGrid="0">
      <p:cViewPr varScale="1">
        <p:scale>
          <a:sx n="81" d="100"/>
          <a:sy n="81" d="100"/>
        </p:scale>
        <p:origin x="83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ustomXml" Target="../customXml/item2.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67"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65"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2"/>
            <a:ext cx="3037840" cy="466434"/>
          </a:xfrm>
          <a:prstGeom prst="rect">
            <a:avLst/>
          </a:prstGeom>
        </p:spPr>
        <p:txBody>
          <a:bodyPr vert="horz" lIns="93177" tIns="46589" rIns="93177" bIns="46589" rtlCol="0"/>
          <a:lstStyle>
            <a:lvl1pPr algn="r">
              <a:defRPr sz="1200"/>
            </a:lvl1pPr>
          </a:lstStyle>
          <a:p>
            <a:fld id="{B11735C9-5201-4CBC-871E-C2C4D43BEC83}" type="datetimeFigureOut">
              <a:rPr lang="en-US" smtClean="0"/>
              <a:t>4/2/2019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4"/>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DE4772A-342B-41C6-ADC8-5C22905E2CFC}" type="slidenum">
              <a:rPr lang="en-US" smtClean="0"/>
              <a:t>‹#›</a:t>
            </a:fld>
            <a:endParaRPr lang="en-US"/>
          </a:p>
        </p:txBody>
      </p:sp>
    </p:spTree>
    <p:extLst>
      <p:ext uri="{BB962C8B-B14F-4D97-AF65-F5344CB8AC3E}">
        <p14:creationId xmlns:p14="http://schemas.microsoft.com/office/powerpoint/2010/main" val="1096971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7B35C485-97E3-4533-927C-D2ED0BA0B883}" type="slidenum">
              <a:rPr lang="en-CA" smtClean="0"/>
              <a:t>1</a:t>
            </a:fld>
            <a:endParaRPr lang="en-CA"/>
          </a:p>
        </p:txBody>
      </p:sp>
    </p:spTree>
    <p:extLst>
      <p:ext uri="{BB962C8B-B14F-4D97-AF65-F5344CB8AC3E}">
        <p14:creationId xmlns:p14="http://schemas.microsoft.com/office/powerpoint/2010/main" val="1939729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7B35C485-97E3-4533-927C-D2ED0BA0B883}" type="slidenum">
              <a:rPr lang="en-CA" smtClean="0"/>
              <a:t>10</a:t>
            </a:fld>
            <a:endParaRPr lang="en-CA"/>
          </a:p>
        </p:txBody>
      </p:sp>
    </p:spTree>
    <p:extLst>
      <p:ext uri="{BB962C8B-B14F-4D97-AF65-F5344CB8AC3E}">
        <p14:creationId xmlns:p14="http://schemas.microsoft.com/office/powerpoint/2010/main" val="683890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5"/>
          </p:nvPr>
        </p:nvSpPr>
        <p:spPr/>
        <p:txBody>
          <a:bodyPr/>
          <a:lstStyle/>
          <a:p>
            <a:fld id="{9DE4772A-342B-41C6-ADC8-5C22905E2CFC}" type="slidenum">
              <a:rPr lang="en-US" smtClean="0"/>
              <a:t>11</a:t>
            </a:fld>
            <a:endParaRPr lang="en-US"/>
          </a:p>
        </p:txBody>
      </p:sp>
    </p:spTree>
    <p:extLst>
      <p:ext uri="{BB962C8B-B14F-4D97-AF65-F5344CB8AC3E}">
        <p14:creationId xmlns:p14="http://schemas.microsoft.com/office/powerpoint/2010/main" val="3389584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9.2.3 Faire prevue de </a:t>
            </a:r>
            <a:r>
              <a:rPr lang="en-US" dirty="0" err="1"/>
              <a:t>sa</a:t>
            </a:r>
            <a:r>
              <a:rPr lang="en-US" dirty="0"/>
              <a:t> comprehension du </a:t>
            </a:r>
            <a:r>
              <a:rPr lang="en-US" dirty="0" err="1"/>
              <a:t>phenomene</a:t>
            </a:r>
            <a:r>
              <a:rPr lang="en-US" dirty="0"/>
              <a:t> de la migration et de </a:t>
            </a:r>
            <a:r>
              <a:rPr lang="en-US" dirty="0" err="1"/>
              <a:t>ses</a:t>
            </a:r>
            <a:r>
              <a:rPr lang="en-US" dirty="0"/>
              <a:t> repercussions sur le Canada </a:t>
            </a:r>
            <a:r>
              <a:rPr lang="en-US" dirty="0" err="1"/>
              <a:t>d’apres</a:t>
            </a:r>
            <a:r>
              <a:rPr lang="en-US" dirty="0"/>
              <a:t> 1920.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dirty="0" err="1"/>
              <a:t>Expliquer</a:t>
            </a:r>
            <a:r>
              <a:rPr lang="en-US" dirty="0"/>
              <a:t> </a:t>
            </a:r>
            <a:r>
              <a:rPr lang="en-US" dirty="0" err="1"/>
              <a:t>pourquio</a:t>
            </a:r>
            <a:r>
              <a:rPr lang="en-US" dirty="0"/>
              <a:t> les gens migrant et donner des </a:t>
            </a:r>
            <a:r>
              <a:rPr lang="en-US" dirty="0" err="1"/>
              <a:t>exemples</a:t>
            </a:r>
            <a:r>
              <a:rPr lang="en-US" dirty="0"/>
              <a:t> de </a:t>
            </a:r>
            <a:r>
              <a:rPr lang="en-US" dirty="0" err="1"/>
              <a:t>facteurs</a:t>
            </a:r>
            <a:r>
              <a:rPr lang="en-US" dirty="0"/>
              <a:t> </a:t>
            </a:r>
            <a:r>
              <a:rPr lang="en-US" dirty="0" err="1"/>
              <a:t>d’asversite</a:t>
            </a:r>
            <a:r>
              <a:rPr lang="en-US" dirty="0"/>
              <a:t> et </a:t>
            </a:r>
            <a:r>
              <a:rPr lang="en-US" dirty="0" err="1"/>
              <a:t>attirance</a:t>
            </a:r>
            <a:endParaRPr lang="en-US" dirty="0"/>
          </a:p>
          <a:p>
            <a:endParaRPr lang="fr-CA" dirty="0"/>
          </a:p>
        </p:txBody>
      </p:sp>
      <p:sp>
        <p:nvSpPr>
          <p:cNvPr id="4" name="Slide Number Placeholder 3"/>
          <p:cNvSpPr>
            <a:spLocks noGrp="1"/>
          </p:cNvSpPr>
          <p:nvPr>
            <p:ph type="sldNum" sz="quarter" idx="10"/>
          </p:nvPr>
        </p:nvSpPr>
        <p:spPr/>
        <p:txBody>
          <a:bodyPr/>
          <a:lstStyle/>
          <a:p>
            <a:fld id="{7B35C485-97E3-4533-927C-D2ED0BA0B883}" type="slidenum">
              <a:rPr lang="en-CA" smtClean="0"/>
              <a:t>12</a:t>
            </a:fld>
            <a:endParaRPr lang="en-CA"/>
          </a:p>
        </p:txBody>
      </p:sp>
    </p:spTree>
    <p:extLst>
      <p:ext uri="{BB962C8B-B14F-4D97-AF65-F5344CB8AC3E}">
        <p14:creationId xmlns:p14="http://schemas.microsoft.com/office/powerpoint/2010/main" val="3714702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5"/>
          </p:nvPr>
        </p:nvSpPr>
        <p:spPr/>
        <p:txBody>
          <a:bodyPr/>
          <a:lstStyle/>
          <a:p>
            <a:fld id="{9DE4772A-342B-41C6-ADC8-5C22905E2CFC}" type="slidenum">
              <a:rPr lang="en-US" smtClean="0"/>
              <a:t>13</a:t>
            </a:fld>
            <a:endParaRPr lang="en-US"/>
          </a:p>
        </p:txBody>
      </p:sp>
    </p:spTree>
    <p:extLst>
      <p:ext uri="{BB962C8B-B14F-4D97-AF65-F5344CB8AC3E}">
        <p14:creationId xmlns:p14="http://schemas.microsoft.com/office/powerpoint/2010/main" val="1898297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5"/>
          </p:nvPr>
        </p:nvSpPr>
        <p:spPr/>
        <p:txBody>
          <a:bodyPr/>
          <a:lstStyle/>
          <a:p>
            <a:fld id="{9DE4772A-342B-41C6-ADC8-5C22905E2CFC}" type="slidenum">
              <a:rPr lang="en-US" smtClean="0"/>
              <a:t>14</a:t>
            </a:fld>
            <a:endParaRPr lang="en-US"/>
          </a:p>
        </p:txBody>
      </p:sp>
    </p:spTree>
    <p:extLst>
      <p:ext uri="{BB962C8B-B14F-4D97-AF65-F5344CB8AC3E}">
        <p14:creationId xmlns:p14="http://schemas.microsoft.com/office/powerpoint/2010/main" val="41941433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5"/>
          </p:nvPr>
        </p:nvSpPr>
        <p:spPr/>
        <p:txBody>
          <a:bodyPr/>
          <a:lstStyle/>
          <a:p>
            <a:fld id="{9DE4772A-342B-41C6-ADC8-5C22905E2CFC}" type="slidenum">
              <a:rPr lang="en-US" smtClean="0"/>
              <a:t>15</a:t>
            </a:fld>
            <a:endParaRPr lang="en-US"/>
          </a:p>
        </p:txBody>
      </p:sp>
    </p:spTree>
    <p:extLst>
      <p:ext uri="{BB962C8B-B14F-4D97-AF65-F5344CB8AC3E}">
        <p14:creationId xmlns:p14="http://schemas.microsoft.com/office/powerpoint/2010/main" val="39690073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7B35C485-97E3-4533-927C-D2ED0BA0B883}" type="slidenum">
              <a:rPr lang="en-CA" smtClean="0"/>
              <a:t>16</a:t>
            </a:fld>
            <a:endParaRPr lang="en-CA"/>
          </a:p>
        </p:txBody>
      </p:sp>
    </p:spTree>
    <p:extLst>
      <p:ext uri="{BB962C8B-B14F-4D97-AF65-F5344CB8AC3E}">
        <p14:creationId xmlns:p14="http://schemas.microsoft.com/office/powerpoint/2010/main" val="24754078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a:t>https://ccrweb.ca/en/35journeys, https://www.redcross.ca/about-us/red-cross-stories/topic/refugee-crisis, https://www.modernmississauga.com/main/2018/8/10/from-chaos-to-canada-the-story-of-syrian-refugee-brothers</a:t>
            </a:r>
          </a:p>
        </p:txBody>
      </p:sp>
      <p:sp>
        <p:nvSpPr>
          <p:cNvPr id="4" name="Slide Number Placeholder 3"/>
          <p:cNvSpPr>
            <a:spLocks noGrp="1"/>
          </p:cNvSpPr>
          <p:nvPr>
            <p:ph type="sldNum" sz="quarter" idx="10"/>
          </p:nvPr>
        </p:nvSpPr>
        <p:spPr/>
        <p:txBody>
          <a:bodyPr/>
          <a:lstStyle/>
          <a:p>
            <a:fld id="{7B35C485-97E3-4533-927C-D2ED0BA0B883}" type="slidenum">
              <a:rPr lang="en-CA" smtClean="0"/>
              <a:t>17</a:t>
            </a:fld>
            <a:endParaRPr lang="en-CA"/>
          </a:p>
        </p:txBody>
      </p:sp>
    </p:spTree>
    <p:extLst>
      <p:ext uri="{BB962C8B-B14F-4D97-AF65-F5344CB8AC3E}">
        <p14:creationId xmlns:p14="http://schemas.microsoft.com/office/powerpoint/2010/main" val="39889638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9.2.3 Faire prevue de </a:t>
            </a:r>
            <a:r>
              <a:rPr lang="en-US" dirty="0" err="1"/>
              <a:t>sa</a:t>
            </a:r>
            <a:r>
              <a:rPr lang="en-US" dirty="0"/>
              <a:t> comprehension du </a:t>
            </a:r>
            <a:r>
              <a:rPr lang="en-US" dirty="0" err="1"/>
              <a:t>phenomene</a:t>
            </a:r>
            <a:r>
              <a:rPr lang="en-US" dirty="0"/>
              <a:t> de la migration et de </a:t>
            </a:r>
            <a:r>
              <a:rPr lang="en-US" dirty="0" err="1"/>
              <a:t>ses</a:t>
            </a:r>
            <a:r>
              <a:rPr lang="en-US" dirty="0"/>
              <a:t> repercussions sur le Canada </a:t>
            </a:r>
            <a:r>
              <a:rPr lang="en-US" dirty="0" err="1"/>
              <a:t>d’apres</a:t>
            </a:r>
            <a:r>
              <a:rPr lang="en-US" dirty="0"/>
              <a:t> 1920.</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err="1"/>
              <a:t>Relever</a:t>
            </a:r>
            <a:r>
              <a:rPr lang="en-US" dirty="0"/>
              <a:t> les </a:t>
            </a:r>
            <a:r>
              <a:rPr lang="en-US" dirty="0" err="1"/>
              <a:t>lieux</a:t>
            </a:r>
            <a:r>
              <a:rPr lang="en-US" dirty="0"/>
              <a:t> </a:t>
            </a:r>
            <a:r>
              <a:rPr lang="en-US" dirty="0" err="1"/>
              <a:t>d’origine</a:t>
            </a:r>
            <a:r>
              <a:rPr lang="en-US" dirty="0"/>
              <a:t> des immigrants </a:t>
            </a:r>
            <a:r>
              <a:rPr lang="en-US" dirty="0" err="1"/>
              <a:t>accueillis</a:t>
            </a:r>
            <a:r>
              <a:rPr lang="en-US" dirty="0"/>
              <a:t> au Canada </a:t>
            </a:r>
            <a:r>
              <a:rPr lang="en-US" dirty="0" err="1"/>
              <a:t>depuis</a:t>
            </a:r>
            <a:r>
              <a:rPr lang="en-US" dirty="0"/>
              <a:t> 1920 et </a:t>
            </a:r>
            <a:r>
              <a:rPr lang="en-US" dirty="0" err="1"/>
              <a:t>expliquer</a:t>
            </a:r>
            <a:r>
              <a:rPr lang="en-US" dirty="0"/>
              <a:t> les variations observes.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Faire prevue de </a:t>
            </a:r>
            <a:r>
              <a:rPr lang="en-US" dirty="0" err="1"/>
              <a:t>sa</a:t>
            </a:r>
            <a:r>
              <a:rPr lang="en-US" dirty="0"/>
              <a:t> comprehension du </a:t>
            </a:r>
            <a:r>
              <a:rPr lang="en-US" dirty="0" err="1"/>
              <a:t>debat</a:t>
            </a:r>
            <a:r>
              <a:rPr lang="en-US" dirty="0"/>
              <a:t> sur la politique </a:t>
            </a:r>
            <a:r>
              <a:rPr lang="en-US" dirty="0" err="1"/>
              <a:t>d’immigration</a:t>
            </a:r>
            <a:r>
              <a:rPr lang="en-US" dirty="0"/>
              <a:t> </a:t>
            </a:r>
            <a:r>
              <a:rPr lang="en-US" dirty="0" err="1"/>
              <a:t>depuis</a:t>
            </a:r>
            <a:r>
              <a:rPr lang="en-US" dirty="0"/>
              <a:t> 1920.</a:t>
            </a:r>
          </a:p>
          <a:p>
            <a:endParaRPr lang="fr-CA" dirty="0"/>
          </a:p>
        </p:txBody>
      </p:sp>
      <p:sp>
        <p:nvSpPr>
          <p:cNvPr id="4" name="Slide Number Placeholder 3"/>
          <p:cNvSpPr>
            <a:spLocks noGrp="1"/>
          </p:cNvSpPr>
          <p:nvPr>
            <p:ph type="sldNum" sz="quarter" idx="5"/>
          </p:nvPr>
        </p:nvSpPr>
        <p:spPr/>
        <p:txBody>
          <a:bodyPr/>
          <a:lstStyle/>
          <a:p>
            <a:fld id="{9DE4772A-342B-41C6-ADC8-5C22905E2CFC}" type="slidenum">
              <a:rPr lang="en-US" smtClean="0"/>
              <a:t>18</a:t>
            </a:fld>
            <a:endParaRPr lang="en-US"/>
          </a:p>
        </p:txBody>
      </p:sp>
    </p:spTree>
    <p:extLst>
      <p:ext uri="{BB962C8B-B14F-4D97-AF65-F5344CB8AC3E}">
        <p14:creationId xmlns:p14="http://schemas.microsoft.com/office/powerpoint/2010/main" val="19972014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Coldplay address the worldwide refugee crisis during this song, highlighting their plight. We hear about the migrants being forced to move "in the dead of night," children crying and the desperate people "hovering without a home."</a:t>
            </a:r>
          </a:p>
          <a:p>
            <a:r>
              <a:rPr lang="en-US" sz="1200" b="0" i="0" kern="1200" dirty="0">
                <a:solidFill>
                  <a:schemeClr val="tx1"/>
                </a:solidFill>
                <a:effectLst/>
                <a:latin typeface="+mn-lt"/>
                <a:ea typeface="+mn-ea"/>
                <a:cs typeface="+mn-cs"/>
              </a:rPr>
              <a:t>Coldplay donated all proceeds from the song to Migrant Offshore Aid Station (MOAS), an international NGO which rescues migrants and refugees in peril at sea in the Mediterranean. The band are patrons of the charity.</a:t>
            </a:r>
          </a:p>
          <a:p>
            <a:r>
              <a:rPr lang="en-US" sz="1200" b="0" i="0" kern="1200" dirty="0">
                <a:solidFill>
                  <a:schemeClr val="tx1"/>
                </a:solidFill>
                <a:effectLst/>
                <a:latin typeface="+mn-lt"/>
                <a:ea typeface="+mn-ea"/>
                <a:cs typeface="+mn-cs"/>
              </a:rPr>
              <a:t>The song was written by their </a:t>
            </a:r>
            <a:r>
              <a:rPr lang="en-US" sz="1200" b="1" i="0" kern="1200" dirty="0">
                <a:solidFill>
                  <a:schemeClr val="tx1"/>
                </a:solidFill>
                <a:effectLst/>
                <a:latin typeface="+mn-lt"/>
                <a:ea typeface="+mn-ea"/>
                <a:cs typeface="+mn-cs"/>
              </a:rPr>
              <a:t>Viva La Vida</a:t>
            </a:r>
            <a:r>
              <a:rPr lang="en-US" sz="1200" b="0" i="0" kern="1200" dirty="0">
                <a:solidFill>
                  <a:schemeClr val="tx1"/>
                </a:solidFill>
                <a:effectLst/>
                <a:latin typeface="+mn-lt"/>
                <a:ea typeface="+mn-ea"/>
                <a:cs typeface="+mn-cs"/>
              </a:rPr>
              <a:t> collaborator Brian Eno. He was assisted on the production by </a:t>
            </a:r>
            <a:r>
              <a:rPr lang="en-US" sz="1200" b="0" i="0" kern="1200" dirty="0" err="1">
                <a:solidFill>
                  <a:schemeClr val="tx1"/>
                </a:solidFill>
                <a:effectLst/>
                <a:latin typeface="+mn-lt"/>
                <a:ea typeface="+mn-ea"/>
                <a:cs typeface="+mn-cs"/>
              </a:rPr>
              <a:t>Marckus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Dravs</a:t>
            </a:r>
            <a:r>
              <a:rPr lang="en-US" sz="1200" b="0" i="0" kern="1200" dirty="0">
                <a:solidFill>
                  <a:schemeClr val="tx1"/>
                </a:solidFill>
                <a:effectLst/>
                <a:latin typeface="+mn-lt"/>
                <a:ea typeface="+mn-ea"/>
                <a:cs typeface="+mn-cs"/>
              </a:rPr>
              <a:t>, who is known for his work with Arcade Fire, Mumford &amp; Sons and Kings Of Leon.</a:t>
            </a:r>
          </a:p>
          <a:p>
            <a:r>
              <a:rPr lang="en-US" sz="1200" b="0" i="0" kern="1200" dirty="0">
                <a:solidFill>
                  <a:schemeClr val="tx1"/>
                </a:solidFill>
                <a:effectLst/>
                <a:latin typeface="+mn-lt"/>
                <a:ea typeface="+mn-ea"/>
                <a:cs typeface="+mn-cs"/>
              </a:rPr>
              <a:t>The song's wacky animated space video was directed by Diane Martel and Ben Jones. The scenes of extraterrestrials fleeing their war torn planet acts as an appropriate metaphor for migrants around the world who have been forced to flee their homelands.</a:t>
            </a:r>
          </a:p>
          <a:p>
            <a:endParaRPr lang="fr-CA" dirty="0"/>
          </a:p>
        </p:txBody>
      </p:sp>
      <p:sp>
        <p:nvSpPr>
          <p:cNvPr id="4" name="Slide Number Placeholder 3"/>
          <p:cNvSpPr>
            <a:spLocks noGrp="1"/>
          </p:cNvSpPr>
          <p:nvPr>
            <p:ph type="sldNum" sz="quarter" idx="5"/>
          </p:nvPr>
        </p:nvSpPr>
        <p:spPr/>
        <p:txBody>
          <a:bodyPr/>
          <a:lstStyle/>
          <a:p>
            <a:fld id="{9DE4772A-342B-41C6-ADC8-5C22905E2CFC}" type="slidenum">
              <a:rPr lang="en-US" smtClean="0"/>
              <a:t>19</a:t>
            </a:fld>
            <a:endParaRPr lang="en-US"/>
          </a:p>
        </p:txBody>
      </p:sp>
    </p:spTree>
    <p:extLst>
      <p:ext uri="{BB962C8B-B14F-4D97-AF65-F5344CB8AC3E}">
        <p14:creationId xmlns:p14="http://schemas.microsoft.com/office/powerpoint/2010/main" val="3160172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9.2.3 Faire prevue de </a:t>
            </a:r>
            <a:r>
              <a:rPr lang="en-US" dirty="0" err="1"/>
              <a:t>sa</a:t>
            </a:r>
            <a:r>
              <a:rPr lang="en-US" dirty="0"/>
              <a:t> comprehension du </a:t>
            </a:r>
            <a:r>
              <a:rPr lang="en-US" dirty="0" err="1"/>
              <a:t>phenomene</a:t>
            </a:r>
            <a:r>
              <a:rPr lang="en-US" dirty="0"/>
              <a:t> de la migration et de </a:t>
            </a:r>
            <a:r>
              <a:rPr lang="en-US" dirty="0" err="1"/>
              <a:t>ses</a:t>
            </a:r>
            <a:r>
              <a:rPr lang="en-US" dirty="0"/>
              <a:t> repercussions sur le Canada </a:t>
            </a:r>
            <a:r>
              <a:rPr lang="en-US" dirty="0" err="1"/>
              <a:t>d’apres</a:t>
            </a:r>
            <a:r>
              <a:rPr lang="en-US" dirty="0"/>
              <a:t> 1920.</a:t>
            </a:r>
          </a:p>
          <a:p>
            <a:endParaRPr lang="en-US" dirty="0"/>
          </a:p>
          <a:p>
            <a:endParaRPr lang="fr-CA" dirty="0"/>
          </a:p>
        </p:txBody>
      </p:sp>
      <p:sp>
        <p:nvSpPr>
          <p:cNvPr id="4" name="Slide Number Placeholder 3"/>
          <p:cNvSpPr>
            <a:spLocks noGrp="1"/>
          </p:cNvSpPr>
          <p:nvPr>
            <p:ph type="sldNum" sz="quarter" idx="5"/>
          </p:nvPr>
        </p:nvSpPr>
        <p:spPr/>
        <p:txBody>
          <a:bodyPr/>
          <a:lstStyle/>
          <a:p>
            <a:fld id="{9DE4772A-342B-41C6-ADC8-5C22905E2CFC}" type="slidenum">
              <a:rPr lang="en-US" smtClean="0"/>
              <a:t>2</a:t>
            </a:fld>
            <a:endParaRPr lang="en-US"/>
          </a:p>
        </p:txBody>
      </p:sp>
    </p:spTree>
    <p:extLst>
      <p:ext uri="{BB962C8B-B14F-4D97-AF65-F5344CB8AC3E}">
        <p14:creationId xmlns:p14="http://schemas.microsoft.com/office/powerpoint/2010/main" val="16653988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5"/>
          </p:nvPr>
        </p:nvSpPr>
        <p:spPr/>
        <p:txBody>
          <a:bodyPr/>
          <a:lstStyle/>
          <a:p>
            <a:fld id="{9DE4772A-342B-41C6-ADC8-5C22905E2CFC}" type="slidenum">
              <a:rPr lang="en-US" smtClean="0"/>
              <a:t>20</a:t>
            </a:fld>
            <a:endParaRPr lang="en-US"/>
          </a:p>
        </p:txBody>
      </p:sp>
    </p:spTree>
    <p:extLst>
      <p:ext uri="{BB962C8B-B14F-4D97-AF65-F5344CB8AC3E}">
        <p14:creationId xmlns:p14="http://schemas.microsoft.com/office/powerpoint/2010/main" val="25046670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5"/>
          </p:nvPr>
        </p:nvSpPr>
        <p:spPr/>
        <p:txBody>
          <a:bodyPr/>
          <a:lstStyle/>
          <a:p>
            <a:fld id="{9DE4772A-342B-41C6-ADC8-5C22905E2CFC}" type="slidenum">
              <a:rPr lang="en-US" smtClean="0"/>
              <a:t>21</a:t>
            </a:fld>
            <a:endParaRPr lang="en-US"/>
          </a:p>
        </p:txBody>
      </p:sp>
    </p:spTree>
    <p:extLst>
      <p:ext uri="{BB962C8B-B14F-4D97-AF65-F5344CB8AC3E}">
        <p14:creationId xmlns:p14="http://schemas.microsoft.com/office/powerpoint/2010/main" val="30932997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5"/>
          </p:nvPr>
        </p:nvSpPr>
        <p:spPr/>
        <p:txBody>
          <a:bodyPr/>
          <a:lstStyle/>
          <a:p>
            <a:fld id="{9DE4772A-342B-41C6-ADC8-5C22905E2CFC}" type="slidenum">
              <a:rPr lang="en-US" smtClean="0"/>
              <a:t>22</a:t>
            </a:fld>
            <a:endParaRPr lang="en-US"/>
          </a:p>
        </p:txBody>
      </p:sp>
    </p:spTree>
    <p:extLst>
      <p:ext uri="{BB962C8B-B14F-4D97-AF65-F5344CB8AC3E}">
        <p14:creationId xmlns:p14="http://schemas.microsoft.com/office/powerpoint/2010/main" val="25806590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5"/>
          </p:nvPr>
        </p:nvSpPr>
        <p:spPr/>
        <p:txBody>
          <a:bodyPr/>
          <a:lstStyle/>
          <a:p>
            <a:fld id="{9DE4772A-342B-41C6-ADC8-5C22905E2CFC}" type="slidenum">
              <a:rPr lang="en-US" smtClean="0"/>
              <a:t>23</a:t>
            </a:fld>
            <a:endParaRPr lang="en-US"/>
          </a:p>
        </p:txBody>
      </p:sp>
    </p:spTree>
    <p:extLst>
      <p:ext uri="{BB962C8B-B14F-4D97-AF65-F5344CB8AC3E}">
        <p14:creationId xmlns:p14="http://schemas.microsoft.com/office/powerpoint/2010/main" val="39858321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5"/>
          </p:nvPr>
        </p:nvSpPr>
        <p:spPr/>
        <p:txBody>
          <a:bodyPr/>
          <a:lstStyle/>
          <a:p>
            <a:fld id="{9DE4772A-342B-41C6-ADC8-5C22905E2CFC}" type="slidenum">
              <a:rPr lang="en-US" smtClean="0"/>
              <a:t>24</a:t>
            </a:fld>
            <a:endParaRPr lang="en-US"/>
          </a:p>
        </p:txBody>
      </p:sp>
    </p:spTree>
    <p:extLst>
      <p:ext uri="{BB962C8B-B14F-4D97-AF65-F5344CB8AC3E}">
        <p14:creationId xmlns:p14="http://schemas.microsoft.com/office/powerpoint/2010/main" val="29436916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5"/>
          </p:nvPr>
        </p:nvSpPr>
        <p:spPr/>
        <p:txBody>
          <a:bodyPr/>
          <a:lstStyle/>
          <a:p>
            <a:fld id="{9DE4772A-342B-41C6-ADC8-5C22905E2CFC}" type="slidenum">
              <a:rPr lang="en-US" smtClean="0"/>
              <a:t>25</a:t>
            </a:fld>
            <a:endParaRPr lang="en-US"/>
          </a:p>
        </p:txBody>
      </p:sp>
    </p:spTree>
    <p:extLst>
      <p:ext uri="{BB962C8B-B14F-4D97-AF65-F5344CB8AC3E}">
        <p14:creationId xmlns:p14="http://schemas.microsoft.com/office/powerpoint/2010/main" val="892574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5"/>
          </p:nvPr>
        </p:nvSpPr>
        <p:spPr/>
        <p:txBody>
          <a:bodyPr/>
          <a:lstStyle/>
          <a:p>
            <a:fld id="{9DE4772A-342B-41C6-ADC8-5C22905E2CFC}" type="slidenum">
              <a:rPr lang="en-US" smtClean="0"/>
              <a:t>26</a:t>
            </a:fld>
            <a:endParaRPr lang="en-US"/>
          </a:p>
        </p:txBody>
      </p:sp>
    </p:spTree>
    <p:extLst>
      <p:ext uri="{BB962C8B-B14F-4D97-AF65-F5344CB8AC3E}">
        <p14:creationId xmlns:p14="http://schemas.microsoft.com/office/powerpoint/2010/main" val="22184182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5"/>
          </p:nvPr>
        </p:nvSpPr>
        <p:spPr/>
        <p:txBody>
          <a:bodyPr/>
          <a:lstStyle/>
          <a:p>
            <a:fld id="{9DE4772A-342B-41C6-ADC8-5C22905E2CFC}" type="slidenum">
              <a:rPr lang="en-US" smtClean="0"/>
              <a:t>27</a:t>
            </a:fld>
            <a:endParaRPr lang="en-US"/>
          </a:p>
        </p:txBody>
      </p:sp>
    </p:spTree>
    <p:extLst>
      <p:ext uri="{BB962C8B-B14F-4D97-AF65-F5344CB8AC3E}">
        <p14:creationId xmlns:p14="http://schemas.microsoft.com/office/powerpoint/2010/main" val="40911200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9.2.3 Faire prevue de </a:t>
            </a:r>
            <a:r>
              <a:rPr lang="en-US" dirty="0" err="1"/>
              <a:t>sa</a:t>
            </a:r>
            <a:r>
              <a:rPr lang="en-US" dirty="0"/>
              <a:t> comprehension du </a:t>
            </a:r>
            <a:r>
              <a:rPr lang="en-US" dirty="0" err="1"/>
              <a:t>phenomene</a:t>
            </a:r>
            <a:r>
              <a:rPr lang="en-US" dirty="0"/>
              <a:t> de la migration et de </a:t>
            </a:r>
            <a:r>
              <a:rPr lang="en-US" dirty="0" err="1"/>
              <a:t>ses</a:t>
            </a:r>
            <a:r>
              <a:rPr lang="en-US" dirty="0"/>
              <a:t> repercussions sur le Canada </a:t>
            </a:r>
            <a:r>
              <a:rPr lang="en-US" dirty="0" err="1"/>
              <a:t>d’apres</a:t>
            </a:r>
            <a:r>
              <a:rPr lang="en-US" dirty="0"/>
              <a:t> 1920.</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err="1"/>
              <a:t>Relever</a:t>
            </a:r>
            <a:r>
              <a:rPr lang="en-US" dirty="0"/>
              <a:t> les </a:t>
            </a:r>
            <a:r>
              <a:rPr lang="en-US" dirty="0" err="1"/>
              <a:t>lieux</a:t>
            </a:r>
            <a:r>
              <a:rPr lang="en-US" dirty="0"/>
              <a:t> </a:t>
            </a:r>
            <a:r>
              <a:rPr lang="en-US" dirty="0" err="1"/>
              <a:t>d’origine</a:t>
            </a:r>
            <a:r>
              <a:rPr lang="en-US" dirty="0"/>
              <a:t> des immigrants </a:t>
            </a:r>
            <a:r>
              <a:rPr lang="en-US" dirty="0" err="1"/>
              <a:t>accueillis</a:t>
            </a:r>
            <a:r>
              <a:rPr lang="en-US" dirty="0"/>
              <a:t> au Canada </a:t>
            </a:r>
            <a:r>
              <a:rPr lang="en-US" dirty="0" err="1"/>
              <a:t>depuis</a:t>
            </a:r>
            <a:r>
              <a:rPr lang="en-US" dirty="0"/>
              <a:t> 1920 et </a:t>
            </a:r>
            <a:r>
              <a:rPr lang="en-US" dirty="0" err="1"/>
              <a:t>expliquer</a:t>
            </a:r>
            <a:r>
              <a:rPr lang="en-US" dirty="0"/>
              <a:t> les variations observes.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Faire prevue de </a:t>
            </a:r>
            <a:r>
              <a:rPr lang="en-US" dirty="0" err="1"/>
              <a:t>sa</a:t>
            </a:r>
            <a:r>
              <a:rPr lang="en-US" dirty="0"/>
              <a:t> comprehension du </a:t>
            </a:r>
            <a:r>
              <a:rPr lang="en-US" dirty="0" err="1"/>
              <a:t>debat</a:t>
            </a:r>
            <a:r>
              <a:rPr lang="en-US" dirty="0"/>
              <a:t> sur la politique </a:t>
            </a:r>
            <a:r>
              <a:rPr lang="en-US" dirty="0" err="1"/>
              <a:t>d’immigration</a:t>
            </a:r>
            <a:r>
              <a:rPr lang="en-US" dirty="0"/>
              <a:t> </a:t>
            </a:r>
            <a:r>
              <a:rPr lang="en-US" dirty="0" err="1"/>
              <a:t>depuis</a:t>
            </a:r>
            <a:r>
              <a:rPr lang="en-US" dirty="0"/>
              <a:t> 1920.</a:t>
            </a:r>
          </a:p>
          <a:p>
            <a:endParaRPr lang="fr-CA" dirty="0"/>
          </a:p>
        </p:txBody>
      </p:sp>
      <p:sp>
        <p:nvSpPr>
          <p:cNvPr id="4" name="Slide Number Placeholder 3"/>
          <p:cNvSpPr>
            <a:spLocks noGrp="1"/>
          </p:cNvSpPr>
          <p:nvPr>
            <p:ph type="sldNum" sz="quarter" idx="5"/>
          </p:nvPr>
        </p:nvSpPr>
        <p:spPr/>
        <p:txBody>
          <a:bodyPr/>
          <a:lstStyle/>
          <a:p>
            <a:fld id="{9DE4772A-342B-41C6-ADC8-5C22905E2CFC}" type="slidenum">
              <a:rPr lang="en-US" smtClean="0"/>
              <a:t>28</a:t>
            </a:fld>
            <a:endParaRPr lang="en-US"/>
          </a:p>
        </p:txBody>
      </p:sp>
    </p:spTree>
    <p:extLst>
      <p:ext uri="{BB962C8B-B14F-4D97-AF65-F5344CB8AC3E}">
        <p14:creationId xmlns:p14="http://schemas.microsoft.com/office/powerpoint/2010/main" val="37413948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5"/>
          </p:nvPr>
        </p:nvSpPr>
        <p:spPr/>
        <p:txBody>
          <a:bodyPr/>
          <a:lstStyle/>
          <a:p>
            <a:fld id="{9DE4772A-342B-41C6-ADC8-5C22905E2CFC}" type="slidenum">
              <a:rPr lang="en-US" smtClean="0"/>
              <a:t>31</a:t>
            </a:fld>
            <a:endParaRPr lang="en-US"/>
          </a:p>
        </p:txBody>
      </p:sp>
    </p:spTree>
    <p:extLst>
      <p:ext uri="{BB962C8B-B14F-4D97-AF65-F5344CB8AC3E}">
        <p14:creationId xmlns:p14="http://schemas.microsoft.com/office/powerpoint/2010/main" val="2653170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5"/>
          </p:nvPr>
        </p:nvSpPr>
        <p:spPr/>
        <p:txBody>
          <a:bodyPr/>
          <a:lstStyle/>
          <a:p>
            <a:fld id="{9DE4772A-342B-41C6-ADC8-5C22905E2CFC}" type="slidenum">
              <a:rPr lang="en-US" smtClean="0"/>
              <a:t>3</a:t>
            </a:fld>
            <a:endParaRPr lang="en-US"/>
          </a:p>
        </p:txBody>
      </p:sp>
    </p:spTree>
    <p:extLst>
      <p:ext uri="{BB962C8B-B14F-4D97-AF65-F5344CB8AC3E}">
        <p14:creationId xmlns:p14="http://schemas.microsoft.com/office/powerpoint/2010/main" val="7867663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5"/>
          </p:nvPr>
        </p:nvSpPr>
        <p:spPr/>
        <p:txBody>
          <a:bodyPr/>
          <a:lstStyle/>
          <a:p>
            <a:fld id="{9DE4772A-342B-41C6-ADC8-5C22905E2CFC}" type="slidenum">
              <a:rPr lang="en-US" smtClean="0"/>
              <a:t>32</a:t>
            </a:fld>
            <a:endParaRPr lang="en-US"/>
          </a:p>
        </p:txBody>
      </p:sp>
    </p:spTree>
    <p:extLst>
      <p:ext uri="{BB962C8B-B14F-4D97-AF65-F5344CB8AC3E}">
        <p14:creationId xmlns:p14="http://schemas.microsoft.com/office/powerpoint/2010/main" val="22000410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5"/>
          </p:nvPr>
        </p:nvSpPr>
        <p:spPr/>
        <p:txBody>
          <a:bodyPr/>
          <a:lstStyle/>
          <a:p>
            <a:fld id="{9DE4772A-342B-41C6-ADC8-5C22905E2CFC}" type="slidenum">
              <a:rPr lang="en-US" smtClean="0"/>
              <a:t>33</a:t>
            </a:fld>
            <a:endParaRPr lang="en-US"/>
          </a:p>
        </p:txBody>
      </p:sp>
    </p:spTree>
    <p:extLst>
      <p:ext uri="{BB962C8B-B14F-4D97-AF65-F5344CB8AC3E}">
        <p14:creationId xmlns:p14="http://schemas.microsoft.com/office/powerpoint/2010/main" val="12690177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5"/>
          </p:nvPr>
        </p:nvSpPr>
        <p:spPr/>
        <p:txBody>
          <a:bodyPr/>
          <a:lstStyle/>
          <a:p>
            <a:fld id="{9DE4772A-342B-41C6-ADC8-5C22905E2CFC}" type="slidenum">
              <a:rPr lang="en-US" smtClean="0"/>
              <a:t>34</a:t>
            </a:fld>
            <a:endParaRPr lang="en-US"/>
          </a:p>
        </p:txBody>
      </p:sp>
    </p:spTree>
    <p:extLst>
      <p:ext uri="{BB962C8B-B14F-4D97-AF65-F5344CB8AC3E}">
        <p14:creationId xmlns:p14="http://schemas.microsoft.com/office/powerpoint/2010/main" val="35293800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5"/>
          </p:nvPr>
        </p:nvSpPr>
        <p:spPr/>
        <p:txBody>
          <a:bodyPr/>
          <a:lstStyle/>
          <a:p>
            <a:fld id="{9DE4772A-342B-41C6-ADC8-5C22905E2CFC}" type="slidenum">
              <a:rPr lang="en-US" smtClean="0"/>
              <a:t>35</a:t>
            </a:fld>
            <a:endParaRPr lang="en-US"/>
          </a:p>
        </p:txBody>
      </p:sp>
    </p:spTree>
    <p:extLst>
      <p:ext uri="{BB962C8B-B14F-4D97-AF65-F5344CB8AC3E}">
        <p14:creationId xmlns:p14="http://schemas.microsoft.com/office/powerpoint/2010/main" val="36778729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5"/>
          </p:nvPr>
        </p:nvSpPr>
        <p:spPr/>
        <p:txBody>
          <a:bodyPr/>
          <a:lstStyle/>
          <a:p>
            <a:fld id="{9DE4772A-342B-41C6-ADC8-5C22905E2CFC}" type="slidenum">
              <a:rPr lang="en-US" smtClean="0"/>
              <a:t>36</a:t>
            </a:fld>
            <a:endParaRPr lang="en-US"/>
          </a:p>
        </p:txBody>
      </p:sp>
    </p:spTree>
    <p:extLst>
      <p:ext uri="{BB962C8B-B14F-4D97-AF65-F5344CB8AC3E}">
        <p14:creationId xmlns:p14="http://schemas.microsoft.com/office/powerpoint/2010/main" val="22756198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5"/>
          </p:nvPr>
        </p:nvSpPr>
        <p:spPr/>
        <p:txBody>
          <a:bodyPr/>
          <a:lstStyle/>
          <a:p>
            <a:fld id="{9DE4772A-342B-41C6-ADC8-5C22905E2CFC}" type="slidenum">
              <a:rPr lang="en-US" smtClean="0"/>
              <a:t>37</a:t>
            </a:fld>
            <a:endParaRPr lang="en-US"/>
          </a:p>
        </p:txBody>
      </p:sp>
    </p:spTree>
    <p:extLst>
      <p:ext uri="{BB962C8B-B14F-4D97-AF65-F5344CB8AC3E}">
        <p14:creationId xmlns:p14="http://schemas.microsoft.com/office/powerpoint/2010/main" val="15968639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5"/>
          </p:nvPr>
        </p:nvSpPr>
        <p:spPr/>
        <p:txBody>
          <a:bodyPr/>
          <a:lstStyle/>
          <a:p>
            <a:fld id="{9DE4772A-342B-41C6-ADC8-5C22905E2CFC}" type="slidenum">
              <a:rPr lang="en-US" smtClean="0"/>
              <a:t>38</a:t>
            </a:fld>
            <a:endParaRPr lang="en-US"/>
          </a:p>
        </p:txBody>
      </p:sp>
    </p:spTree>
    <p:extLst>
      <p:ext uri="{BB962C8B-B14F-4D97-AF65-F5344CB8AC3E}">
        <p14:creationId xmlns:p14="http://schemas.microsoft.com/office/powerpoint/2010/main" val="12355614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9DE4772A-342B-41C6-ADC8-5C22905E2CFC}" type="slidenum">
              <a:rPr lang="en-US" smtClean="0"/>
              <a:t>39</a:t>
            </a:fld>
            <a:endParaRPr lang="en-US"/>
          </a:p>
        </p:txBody>
      </p:sp>
    </p:spTree>
    <p:extLst>
      <p:ext uri="{BB962C8B-B14F-4D97-AF65-F5344CB8AC3E}">
        <p14:creationId xmlns:p14="http://schemas.microsoft.com/office/powerpoint/2010/main" val="19572597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9DE4772A-342B-41C6-ADC8-5C22905E2CFC}" type="slidenum">
              <a:rPr lang="en-US" smtClean="0"/>
              <a:t>42</a:t>
            </a:fld>
            <a:endParaRPr lang="en-US"/>
          </a:p>
        </p:txBody>
      </p:sp>
    </p:spTree>
    <p:extLst>
      <p:ext uri="{BB962C8B-B14F-4D97-AF65-F5344CB8AC3E}">
        <p14:creationId xmlns:p14="http://schemas.microsoft.com/office/powerpoint/2010/main" val="9741336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9.2.3 Faire prevue de </a:t>
            </a:r>
            <a:r>
              <a:rPr lang="en-US" dirty="0" err="1"/>
              <a:t>sa</a:t>
            </a:r>
            <a:r>
              <a:rPr lang="en-US" dirty="0"/>
              <a:t> comprehension du </a:t>
            </a:r>
            <a:r>
              <a:rPr lang="en-US" dirty="0" err="1"/>
              <a:t>phenomene</a:t>
            </a:r>
            <a:r>
              <a:rPr lang="en-US" dirty="0"/>
              <a:t> de la migration et de </a:t>
            </a:r>
            <a:r>
              <a:rPr lang="en-US" dirty="0" err="1"/>
              <a:t>ses</a:t>
            </a:r>
            <a:r>
              <a:rPr lang="en-US" dirty="0"/>
              <a:t> repercussions sur le Canada </a:t>
            </a:r>
            <a:r>
              <a:rPr lang="en-US" dirty="0" err="1"/>
              <a:t>d’apres</a:t>
            </a:r>
            <a:r>
              <a:rPr lang="en-US" dirty="0"/>
              <a:t> 1920.</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err="1"/>
              <a:t>Relever</a:t>
            </a:r>
            <a:r>
              <a:rPr lang="en-US" dirty="0"/>
              <a:t> les </a:t>
            </a:r>
            <a:r>
              <a:rPr lang="en-US" dirty="0" err="1"/>
              <a:t>lieux</a:t>
            </a:r>
            <a:r>
              <a:rPr lang="en-US" dirty="0"/>
              <a:t> </a:t>
            </a:r>
            <a:r>
              <a:rPr lang="en-US" dirty="0" err="1"/>
              <a:t>d’origine</a:t>
            </a:r>
            <a:r>
              <a:rPr lang="en-US" dirty="0"/>
              <a:t> des immigrants </a:t>
            </a:r>
            <a:r>
              <a:rPr lang="en-US" dirty="0" err="1"/>
              <a:t>accueillis</a:t>
            </a:r>
            <a:r>
              <a:rPr lang="en-US" dirty="0"/>
              <a:t> au Canada </a:t>
            </a:r>
            <a:r>
              <a:rPr lang="en-US" dirty="0" err="1"/>
              <a:t>depuis</a:t>
            </a:r>
            <a:r>
              <a:rPr lang="en-US" dirty="0"/>
              <a:t> 1920 et </a:t>
            </a:r>
            <a:r>
              <a:rPr lang="en-US" dirty="0" err="1"/>
              <a:t>expliquer</a:t>
            </a:r>
            <a:r>
              <a:rPr lang="en-US" dirty="0"/>
              <a:t> les variations observes.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Faire prevue de </a:t>
            </a:r>
            <a:r>
              <a:rPr lang="en-US" dirty="0" err="1"/>
              <a:t>sa</a:t>
            </a:r>
            <a:r>
              <a:rPr lang="en-US" dirty="0"/>
              <a:t> comprehension du </a:t>
            </a:r>
            <a:r>
              <a:rPr lang="en-US" dirty="0" err="1"/>
              <a:t>debat</a:t>
            </a:r>
            <a:r>
              <a:rPr lang="en-US" dirty="0"/>
              <a:t> sur la politique </a:t>
            </a:r>
            <a:r>
              <a:rPr lang="en-US" dirty="0" err="1"/>
              <a:t>d’immigration</a:t>
            </a:r>
            <a:r>
              <a:rPr lang="en-US" dirty="0"/>
              <a:t> </a:t>
            </a:r>
            <a:r>
              <a:rPr lang="en-US" dirty="0" err="1"/>
              <a:t>depuis</a:t>
            </a:r>
            <a:r>
              <a:rPr lang="en-US" dirty="0"/>
              <a:t> 1920.</a:t>
            </a:r>
          </a:p>
          <a:p>
            <a:endParaRPr lang="fr-CA" dirty="0"/>
          </a:p>
        </p:txBody>
      </p:sp>
      <p:sp>
        <p:nvSpPr>
          <p:cNvPr id="4" name="Slide Number Placeholder 3"/>
          <p:cNvSpPr>
            <a:spLocks noGrp="1"/>
          </p:cNvSpPr>
          <p:nvPr>
            <p:ph type="sldNum" sz="quarter" idx="5"/>
          </p:nvPr>
        </p:nvSpPr>
        <p:spPr/>
        <p:txBody>
          <a:bodyPr/>
          <a:lstStyle/>
          <a:p>
            <a:fld id="{9DE4772A-342B-41C6-ADC8-5C22905E2CFC}" type="slidenum">
              <a:rPr lang="en-US" smtClean="0"/>
              <a:t>43</a:t>
            </a:fld>
            <a:endParaRPr lang="en-US"/>
          </a:p>
        </p:txBody>
      </p:sp>
    </p:spTree>
    <p:extLst>
      <p:ext uri="{BB962C8B-B14F-4D97-AF65-F5344CB8AC3E}">
        <p14:creationId xmlns:p14="http://schemas.microsoft.com/office/powerpoint/2010/main" val="2379677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5"/>
          </p:nvPr>
        </p:nvSpPr>
        <p:spPr/>
        <p:txBody>
          <a:bodyPr/>
          <a:lstStyle/>
          <a:p>
            <a:fld id="{9DE4772A-342B-41C6-ADC8-5C22905E2CFC}" type="slidenum">
              <a:rPr lang="en-US" smtClean="0"/>
              <a:t>4</a:t>
            </a:fld>
            <a:endParaRPr lang="en-US"/>
          </a:p>
        </p:txBody>
      </p:sp>
    </p:spTree>
    <p:extLst>
      <p:ext uri="{BB962C8B-B14F-4D97-AF65-F5344CB8AC3E}">
        <p14:creationId xmlns:p14="http://schemas.microsoft.com/office/powerpoint/2010/main" val="2746828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5"/>
          </p:nvPr>
        </p:nvSpPr>
        <p:spPr/>
        <p:txBody>
          <a:bodyPr/>
          <a:lstStyle/>
          <a:p>
            <a:fld id="{9DE4772A-342B-41C6-ADC8-5C22905E2CFC}" type="slidenum">
              <a:rPr lang="en-US" smtClean="0"/>
              <a:t>5</a:t>
            </a:fld>
            <a:endParaRPr lang="en-US"/>
          </a:p>
        </p:txBody>
      </p:sp>
    </p:spTree>
    <p:extLst>
      <p:ext uri="{BB962C8B-B14F-4D97-AF65-F5344CB8AC3E}">
        <p14:creationId xmlns:p14="http://schemas.microsoft.com/office/powerpoint/2010/main" val="1328390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5"/>
          </p:nvPr>
        </p:nvSpPr>
        <p:spPr/>
        <p:txBody>
          <a:bodyPr/>
          <a:lstStyle/>
          <a:p>
            <a:fld id="{9DE4772A-342B-41C6-ADC8-5C22905E2CFC}" type="slidenum">
              <a:rPr lang="en-US" smtClean="0"/>
              <a:t>6</a:t>
            </a:fld>
            <a:endParaRPr lang="en-US"/>
          </a:p>
        </p:txBody>
      </p:sp>
    </p:spTree>
    <p:extLst>
      <p:ext uri="{BB962C8B-B14F-4D97-AF65-F5344CB8AC3E}">
        <p14:creationId xmlns:p14="http://schemas.microsoft.com/office/powerpoint/2010/main" val="1833727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9.2.3 Faire prevue de </a:t>
            </a:r>
            <a:r>
              <a:rPr lang="en-US" dirty="0" err="1"/>
              <a:t>sa</a:t>
            </a:r>
            <a:r>
              <a:rPr lang="en-US" dirty="0"/>
              <a:t> comprehension du </a:t>
            </a:r>
            <a:r>
              <a:rPr lang="en-US" dirty="0" err="1"/>
              <a:t>phenomene</a:t>
            </a:r>
            <a:r>
              <a:rPr lang="en-US" dirty="0"/>
              <a:t> de la migration et de </a:t>
            </a:r>
            <a:r>
              <a:rPr lang="en-US" dirty="0" err="1"/>
              <a:t>ses</a:t>
            </a:r>
            <a:r>
              <a:rPr lang="en-US" dirty="0"/>
              <a:t> repercussions sur le Canada </a:t>
            </a:r>
            <a:r>
              <a:rPr lang="en-US" dirty="0" err="1"/>
              <a:t>d’apres</a:t>
            </a:r>
            <a:r>
              <a:rPr lang="en-US" dirty="0"/>
              <a:t> 1920.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dirty="0" err="1"/>
              <a:t>Expliquer</a:t>
            </a:r>
            <a:r>
              <a:rPr lang="en-US" dirty="0"/>
              <a:t> </a:t>
            </a:r>
            <a:r>
              <a:rPr lang="en-US" dirty="0" err="1"/>
              <a:t>pourquio</a:t>
            </a:r>
            <a:r>
              <a:rPr lang="en-US" dirty="0"/>
              <a:t> les gens migrant et donner des </a:t>
            </a:r>
            <a:r>
              <a:rPr lang="en-US" dirty="0" err="1"/>
              <a:t>exemples</a:t>
            </a:r>
            <a:r>
              <a:rPr lang="en-US" dirty="0"/>
              <a:t> de </a:t>
            </a:r>
            <a:r>
              <a:rPr lang="en-US" dirty="0" err="1"/>
              <a:t>facteurs</a:t>
            </a:r>
            <a:r>
              <a:rPr lang="en-US" dirty="0"/>
              <a:t> </a:t>
            </a:r>
            <a:r>
              <a:rPr lang="en-US" dirty="0" err="1"/>
              <a:t>d’asversite</a:t>
            </a:r>
            <a:r>
              <a:rPr lang="en-US" dirty="0"/>
              <a:t> et </a:t>
            </a:r>
            <a:r>
              <a:rPr lang="en-US" dirty="0" err="1"/>
              <a:t>attirance</a:t>
            </a:r>
            <a:endParaRPr lang="en-US" dirty="0"/>
          </a:p>
          <a:p>
            <a:endParaRPr lang="fr-CA" dirty="0"/>
          </a:p>
        </p:txBody>
      </p:sp>
      <p:sp>
        <p:nvSpPr>
          <p:cNvPr id="4" name="Slide Number Placeholder 3"/>
          <p:cNvSpPr>
            <a:spLocks noGrp="1"/>
          </p:cNvSpPr>
          <p:nvPr>
            <p:ph type="sldNum" sz="quarter" idx="10"/>
          </p:nvPr>
        </p:nvSpPr>
        <p:spPr/>
        <p:txBody>
          <a:bodyPr/>
          <a:lstStyle/>
          <a:p>
            <a:fld id="{7B35C485-97E3-4533-927C-D2ED0BA0B883}" type="slidenum">
              <a:rPr lang="en-CA" smtClean="0"/>
              <a:t>7</a:t>
            </a:fld>
            <a:endParaRPr lang="en-CA"/>
          </a:p>
        </p:txBody>
      </p:sp>
    </p:spTree>
    <p:extLst>
      <p:ext uri="{BB962C8B-B14F-4D97-AF65-F5344CB8AC3E}">
        <p14:creationId xmlns:p14="http://schemas.microsoft.com/office/powerpoint/2010/main" val="2072470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5"/>
          </p:nvPr>
        </p:nvSpPr>
        <p:spPr/>
        <p:txBody>
          <a:bodyPr/>
          <a:lstStyle/>
          <a:p>
            <a:fld id="{9DE4772A-342B-41C6-ADC8-5C22905E2CFC}" type="slidenum">
              <a:rPr lang="en-US" smtClean="0"/>
              <a:t>8</a:t>
            </a:fld>
            <a:endParaRPr lang="en-US"/>
          </a:p>
        </p:txBody>
      </p:sp>
    </p:spTree>
    <p:extLst>
      <p:ext uri="{BB962C8B-B14F-4D97-AF65-F5344CB8AC3E}">
        <p14:creationId xmlns:p14="http://schemas.microsoft.com/office/powerpoint/2010/main" val="4163979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5"/>
          </p:nvPr>
        </p:nvSpPr>
        <p:spPr/>
        <p:txBody>
          <a:bodyPr/>
          <a:lstStyle/>
          <a:p>
            <a:fld id="{9DE4772A-342B-41C6-ADC8-5C22905E2CFC}" type="slidenum">
              <a:rPr lang="en-US" smtClean="0"/>
              <a:t>9</a:t>
            </a:fld>
            <a:endParaRPr lang="en-US"/>
          </a:p>
        </p:txBody>
      </p:sp>
    </p:spTree>
    <p:extLst>
      <p:ext uri="{BB962C8B-B14F-4D97-AF65-F5344CB8AC3E}">
        <p14:creationId xmlns:p14="http://schemas.microsoft.com/office/powerpoint/2010/main" val="34082270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8AE14AF1-71A8-433B-8929-073D0F3DC3AA}" type="datetimeFigureOut">
              <a:rPr lang="en-US" smtClean="0"/>
              <a:t>4/2/2019</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F4AD9CEA-F552-455E-9011-195892D2823D}" type="slidenum">
              <a:rPr lang="en-US" smtClean="0"/>
              <a:t>‹#›</a:t>
            </a:fld>
            <a:endParaRPr lang="en-US"/>
          </a:p>
        </p:txBody>
      </p:sp>
    </p:spTree>
    <p:extLst>
      <p:ext uri="{BB962C8B-B14F-4D97-AF65-F5344CB8AC3E}">
        <p14:creationId xmlns:p14="http://schemas.microsoft.com/office/powerpoint/2010/main" val="287770437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E14AF1-71A8-433B-8929-073D0F3DC3AA}" type="datetimeFigureOut">
              <a:rPr lang="en-US" smtClean="0"/>
              <a:t>4/2/2019</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4AD9CEA-F552-455E-9011-195892D2823D}" type="slidenum">
              <a:rPr lang="en-US" smtClean="0"/>
              <a:t>‹#›</a:t>
            </a:fld>
            <a:endParaRPr lang="en-US"/>
          </a:p>
        </p:txBody>
      </p:sp>
    </p:spTree>
    <p:extLst>
      <p:ext uri="{BB962C8B-B14F-4D97-AF65-F5344CB8AC3E}">
        <p14:creationId xmlns:p14="http://schemas.microsoft.com/office/powerpoint/2010/main" val="2008747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AE14AF1-71A8-433B-8929-073D0F3DC3AA}" type="datetimeFigureOut">
              <a:rPr lang="en-US" smtClean="0"/>
              <a:t>4/2/2019</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4AD9CEA-F552-455E-9011-195892D2823D}" type="slidenum">
              <a:rPr lang="en-US" smtClean="0"/>
              <a:t>‹#›</a:t>
            </a:fld>
            <a:endParaRPr lang="en-US"/>
          </a:p>
        </p:txBody>
      </p:sp>
    </p:spTree>
    <p:extLst>
      <p:ext uri="{BB962C8B-B14F-4D97-AF65-F5344CB8AC3E}">
        <p14:creationId xmlns:p14="http://schemas.microsoft.com/office/powerpoint/2010/main" val="725829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AE14AF1-71A8-433B-8929-073D0F3DC3AA}" type="datetimeFigureOut">
              <a:rPr lang="en-US" smtClean="0"/>
              <a:t>4/2/2019</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4AD9CEA-F552-455E-9011-195892D2823D}" type="slidenum">
              <a:rPr lang="en-US" smtClean="0"/>
              <a:t>‹#›</a:t>
            </a:fld>
            <a:endParaRPr lang="en-US"/>
          </a:p>
        </p:txBody>
      </p:sp>
    </p:spTree>
    <p:extLst>
      <p:ext uri="{BB962C8B-B14F-4D97-AF65-F5344CB8AC3E}">
        <p14:creationId xmlns:p14="http://schemas.microsoft.com/office/powerpoint/2010/main" val="506643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E14AF1-71A8-433B-8929-073D0F3DC3AA}" type="datetimeFigureOut">
              <a:rPr lang="en-US" smtClean="0"/>
              <a:t>4/2/2019</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4AD9CEA-F552-455E-9011-195892D2823D}" type="slidenum">
              <a:rPr lang="en-US" smtClean="0"/>
              <a:t>‹#›</a:t>
            </a:fld>
            <a:endParaRPr lang="en-US"/>
          </a:p>
        </p:txBody>
      </p:sp>
    </p:spTree>
    <p:extLst>
      <p:ext uri="{BB962C8B-B14F-4D97-AF65-F5344CB8AC3E}">
        <p14:creationId xmlns:p14="http://schemas.microsoft.com/office/powerpoint/2010/main" val="35521967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AE14AF1-71A8-433B-8929-073D0F3DC3AA}" type="datetimeFigureOut">
              <a:rPr lang="en-US" smtClean="0"/>
              <a:t>4/2/2019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AD9CEA-F552-455E-9011-195892D2823D}" type="slidenum">
              <a:rPr lang="en-US" smtClean="0"/>
              <a:t>‹#›</a:t>
            </a:fld>
            <a:endParaRPr lang="en-US"/>
          </a:p>
        </p:txBody>
      </p:sp>
    </p:spTree>
    <p:extLst>
      <p:ext uri="{BB962C8B-B14F-4D97-AF65-F5344CB8AC3E}">
        <p14:creationId xmlns:p14="http://schemas.microsoft.com/office/powerpoint/2010/main" val="13873622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AE14AF1-71A8-433B-8929-073D0F3DC3AA}" type="datetimeFigureOut">
              <a:rPr lang="en-US" smtClean="0"/>
              <a:t>4/2/2019</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F4AD9CEA-F552-455E-9011-195892D2823D}" type="slidenum">
              <a:rPr lang="en-US" smtClean="0"/>
              <a:t>‹#›</a:t>
            </a:fld>
            <a:endParaRPr lang="en-US"/>
          </a:p>
        </p:txBody>
      </p:sp>
    </p:spTree>
    <p:extLst>
      <p:ext uri="{BB962C8B-B14F-4D97-AF65-F5344CB8AC3E}">
        <p14:creationId xmlns:p14="http://schemas.microsoft.com/office/powerpoint/2010/main" val="1475082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8AE14AF1-71A8-433B-8929-073D0F3DC3AA}" type="datetimeFigureOut">
              <a:rPr lang="en-US" smtClean="0"/>
              <a:t>4/2/2019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AD9CEA-F552-455E-9011-195892D2823D}" type="slidenum">
              <a:rPr lang="en-US" smtClean="0"/>
              <a:t>‹#›</a:t>
            </a:fld>
            <a:endParaRPr lang="en-US"/>
          </a:p>
        </p:txBody>
      </p:sp>
    </p:spTree>
    <p:extLst>
      <p:ext uri="{BB962C8B-B14F-4D97-AF65-F5344CB8AC3E}">
        <p14:creationId xmlns:p14="http://schemas.microsoft.com/office/powerpoint/2010/main" val="41918591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8AE14AF1-71A8-433B-8929-073D0F3DC3AA}" type="datetimeFigureOut">
              <a:rPr lang="en-US" smtClean="0"/>
              <a:t>4/2/2019</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4AD9CEA-F552-455E-9011-195892D2823D}" type="slidenum">
              <a:rPr lang="en-US" smtClean="0"/>
              <a:t>‹#›</a:t>
            </a:fld>
            <a:endParaRPr lang="en-US"/>
          </a:p>
        </p:txBody>
      </p:sp>
    </p:spTree>
    <p:extLst>
      <p:ext uri="{BB962C8B-B14F-4D97-AF65-F5344CB8AC3E}">
        <p14:creationId xmlns:p14="http://schemas.microsoft.com/office/powerpoint/2010/main" val="2050844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E14AF1-71A8-433B-8929-073D0F3DC3AA}" type="datetimeFigureOut">
              <a:rPr lang="en-US" smtClean="0"/>
              <a:t>4/2/2019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AD9CEA-F552-455E-9011-195892D2823D}" type="slidenum">
              <a:rPr lang="en-US" smtClean="0"/>
              <a:t>‹#›</a:t>
            </a:fld>
            <a:endParaRPr lang="en-US"/>
          </a:p>
        </p:txBody>
      </p:sp>
    </p:spTree>
    <p:extLst>
      <p:ext uri="{BB962C8B-B14F-4D97-AF65-F5344CB8AC3E}">
        <p14:creationId xmlns:p14="http://schemas.microsoft.com/office/powerpoint/2010/main" val="2449703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E14AF1-71A8-433B-8929-073D0F3DC3AA}" type="datetimeFigureOut">
              <a:rPr lang="en-US" smtClean="0"/>
              <a:t>4/2/2019</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4AD9CEA-F552-455E-9011-195892D2823D}" type="slidenum">
              <a:rPr lang="en-US" smtClean="0"/>
              <a:t>‹#›</a:t>
            </a:fld>
            <a:endParaRPr lang="en-US"/>
          </a:p>
        </p:txBody>
      </p:sp>
    </p:spTree>
    <p:extLst>
      <p:ext uri="{BB962C8B-B14F-4D97-AF65-F5344CB8AC3E}">
        <p14:creationId xmlns:p14="http://schemas.microsoft.com/office/powerpoint/2010/main" val="26609733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AE14AF1-71A8-433B-8929-073D0F3DC3AA}" type="datetimeFigureOut">
              <a:rPr lang="en-US" smtClean="0"/>
              <a:t>4/2/2019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AD9CEA-F552-455E-9011-195892D2823D}" type="slidenum">
              <a:rPr lang="en-US" smtClean="0"/>
              <a:t>‹#›</a:t>
            </a:fld>
            <a:endParaRPr lang="en-US"/>
          </a:p>
        </p:txBody>
      </p:sp>
    </p:spTree>
    <p:extLst>
      <p:ext uri="{BB962C8B-B14F-4D97-AF65-F5344CB8AC3E}">
        <p14:creationId xmlns:p14="http://schemas.microsoft.com/office/powerpoint/2010/main" val="168955453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E14AF1-71A8-433B-8929-073D0F3DC3AA}" type="datetimeFigureOut">
              <a:rPr lang="en-US" smtClean="0"/>
              <a:t>4/2/2019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AD9CEA-F552-455E-9011-195892D2823D}" type="slidenum">
              <a:rPr lang="en-US" smtClean="0"/>
              <a:t>‹#›</a:t>
            </a:fld>
            <a:endParaRPr lang="en-US"/>
          </a:p>
        </p:txBody>
      </p:sp>
    </p:spTree>
    <p:extLst>
      <p:ext uri="{BB962C8B-B14F-4D97-AF65-F5344CB8AC3E}">
        <p14:creationId xmlns:p14="http://schemas.microsoft.com/office/powerpoint/2010/main" val="135444912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AE14AF1-71A8-433B-8929-073D0F3DC3AA}" type="datetimeFigureOut">
              <a:rPr lang="en-US" smtClean="0"/>
              <a:t>4/2/2019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AD9CEA-F552-455E-9011-195892D2823D}" type="slidenum">
              <a:rPr lang="en-US" smtClean="0"/>
              <a:t>‹#›</a:t>
            </a:fld>
            <a:endParaRPr lang="en-US"/>
          </a:p>
        </p:txBody>
      </p:sp>
    </p:spTree>
    <p:extLst>
      <p:ext uri="{BB962C8B-B14F-4D97-AF65-F5344CB8AC3E}">
        <p14:creationId xmlns:p14="http://schemas.microsoft.com/office/powerpoint/2010/main" val="504408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E14AF1-71A8-433B-8929-073D0F3DC3AA}" type="datetimeFigureOut">
              <a:rPr lang="en-US" smtClean="0"/>
              <a:t>4/2/2019</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F4AD9CEA-F552-455E-9011-195892D2823D}" type="slidenum">
              <a:rPr lang="en-US" smtClean="0"/>
              <a:t>‹#›</a:t>
            </a:fld>
            <a:endParaRPr lang="en-US"/>
          </a:p>
        </p:txBody>
      </p:sp>
    </p:spTree>
    <p:extLst>
      <p:ext uri="{BB962C8B-B14F-4D97-AF65-F5344CB8AC3E}">
        <p14:creationId xmlns:p14="http://schemas.microsoft.com/office/powerpoint/2010/main" val="223906858"/>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E14AF1-71A8-433B-8929-073D0F3DC3AA}" type="datetimeFigureOut">
              <a:rPr lang="en-US" smtClean="0"/>
              <a:t>4/2/2019</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4AD9CEA-F552-455E-9011-195892D2823D}" type="slidenum">
              <a:rPr lang="en-US" smtClean="0"/>
              <a:t>‹#›</a:t>
            </a:fld>
            <a:endParaRPr lang="en-US"/>
          </a:p>
        </p:txBody>
      </p:sp>
    </p:spTree>
    <p:extLst>
      <p:ext uri="{BB962C8B-B14F-4D97-AF65-F5344CB8AC3E}">
        <p14:creationId xmlns:p14="http://schemas.microsoft.com/office/powerpoint/2010/main" val="38008837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E14AF1-71A8-433B-8929-073D0F3DC3AA}" type="datetimeFigureOut">
              <a:rPr lang="en-US" smtClean="0"/>
              <a:t>4/2/2019</a:t>
            </a:fld>
            <a:endParaRPr lang="en-US"/>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4AD9CEA-F552-455E-9011-195892D2823D}" type="slidenum">
              <a:rPr lang="en-US" smtClean="0"/>
              <a:t>‹#›</a:t>
            </a:fld>
            <a:endParaRPr lang="en-US"/>
          </a:p>
        </p:txBody>
      </p:sp>
    </p:spTree>
    <p:extLst>
      <p:ext uri="{BB962C8B-B14F-4D97-AF65-F5344CB8AC3E}">
        <p14:creationId xmlns:p14="http://schemas.microsoft.com/office/powerpoint/2010/main" val="417013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8AE14AF1-71A8-433B-8929-073D0F3DC3AA}" type="datetimeFigureOut">
              <a:rPr lang="en-US" smtClean="0"/>
              <a:t>4/2/2019</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F4AD9CEA-F552-455E-9011-195892D2823D}" type="slidenum">
              <a:rPr lang="en-US" smtClean="0"/>
              <a:t>‹#›</a:t>
            </a:fld>
            <a:endParaRPr lang="en-US"/>
          </a:p>
        </p:txBody>
      </p:sp>
    </p:spTree>
    <p:extLst>
      <p:ext uri="{BB962C8B-B14F-4D97-AF65-F5344CB8AC3E}">
        <p14:creationId xmlns:p14="http://schemas.microsoft.com/office/powerpoint/2010/main" val="3863049448"/>
      </p:ext>
    </p:extLst>
  </p:cSld>
  <p:clrMap bg1="lt1" tx1="dk1" bg2="lt2" tx2="dk2" accent1="accent1" accent2="accent2" accent3="accent3" accent4="accent4" accent5="accent5" accent6="accent6" hlink="hlink" folHlink="folHlink"/>
  <p:sldLayoutIdLst>
    <p:sldLayoutId id="2147484463" r:id="rId1"/>
    <p:sldLayoutId id="2147484464" r:id="rId2"/>
    <p:sldLayoutId id="2147484465" r:id="rId3"/>
    <p:sldLayoutId id="2147484466" r:id="rId4"/>
    <p:sldLayoutId id="2147484467" r:id="rId5"/>
    <p:sldLayoutId id="2147484468" r:id="rId6"/>
    <p:sldLayoutId id="2147484469" r:id="rId7"/>
    <p:sldLayoutId id="2147484470" r:id="rId8"/>
    <p:sldLayoutId id="2147484471" r:id="rId9"/>
    <p:sldLayoutId id="2147484472" r:id="rId10"/>
    <p:sldLayoutId id="2147484473" r:id="rId11"/>
    <p:sldLayoutId id="2147484474" r:id="rId12"/>
    <p:sldLayoutId id="2147484475" r:id="rId13"/>
    <p:sldLayoutId id="2147484476" r:id="rId14"/>
    <p:sldLayoutId id="2147484477" r:id="rId15"/>
    <p:sldLayoutId id="2147484478" r:id="rId16"/>
    <p:sldLayoutId id="2147484479"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hyperlink" Target="http://s1.zetaboards.com/Naruto_Saigen_RP/topic/5290790/1/"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hyperlink" Target="http://s1.zetaboards.com/Naruto_Saigen_RP/topic/5290790/1/"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v=we-LaiQNY5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statcan.gc.ca/fra/rb/video/recensement2016-immigration"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www.youtube.com/watch?v=ds6fjfpOUYo&amp;t=140s" TargetMode="Externa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hyperlink" Target="https://www.youtube.com/watch?v=EE3ISzalVuo"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Migration</a:t>
            </a:r>
            <a:endParaRPr lang="en-CA" dirty="0"/>
          </a:p>
        </p:txBody>
      </p:sp>
      <p:sp>
        <p:nvSpPr>
          <p:cNvPr id="3" name="Subtitle 2"/>
          <p:cNvSpPr>
            <a:spLocks noGrp="1"/>
          </p:cNvSpPr>
          <p:nvPr>
            <p:ph type="subTitle" idx="1"/>
          </p:nvPr>
        </p:nvSpPr>
        <p:spPr/>
        <p:txBody>
          <a:bodyPr>
            <a:normAutofit/>
          </a:bodyPr>
          <a:lstStyle/>
          <a:p>
            <a:r>
              <a:rPr lang="fr-CA" sz="3600" dirty="0"/>
              <a:t>Des personnes en déplacement</a:t>
            </a:r>
          </a:p>
        </p:txBody>
      </p:sp>
    </p:spTree>
    <p:extLst>
      <p:ext uri="{BB962C8B-B14F-4D97-AF65-F5344CB8AC3E}">
        <p14:creationId xmlns:p14="http://schemas.microsoft.com/office/powerpoint/2010/main" val="1877811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2" y="636317"/>
            <a:ext cx="8761413" cy="706964"/>
          </a:xfrm>
        </p:spPr>
        <p:txBody>
          <a:bodyPr>
            <a:normAutofit fontScale="90000"/>
          </a:bodyPr>
          <a:lstStyle/>
          <a:p>
            <a:r>
              <a:rPr lang="fr-FR" dirty="0"/>
              <a:t>Pourquoi les personne se déplacent-ils?</a:t>
            </a:r>
          </a:p>
        </p:txBody>
      </p:sp>
      <p:sp>
        <p:nvSpPr>
          <p:cNvPr id="3" name="Content Placeholder 2"/>
          <p:cNvSpPr>
            <a:spLocks noGrp="1"/>
          </p:cNvSpPr>
          <p:nvPr>
            <p:ph idx="1"/>
          </p:nvPr>
        </p:nvSpPr>
        <p:spPr>
          <a:xfrm>
            <a:off x="827902" y="2318975"/>
            <a:ext cx="10198845" cy="4006850"/>
          </a:xfrm>
        </p:spPr>
        <p:txBody>
          <a:bodyPr>
            <a:normAutofit/>
          </a:bodyPr>
          <a:lstStyle/>
          <a:p>
            <a:pPr marL="0" indent="0">
              <a:buNone/>
            </a:pPr>
            <a:r>
              <a:rPr lang="fr-FR" dirty="0"/>
              <a:t>Il y a plusieurs raisons qui encourage les personnes de migrer ou a déménager ailleurs. </a:t>
            </a:r>
          </a:p>
          <a:p>
            <a:pPr marL="0" indent="0">
              <a:buNone/>
            </a:pPr>
            <a:r>
              <a:rPr lang="fr-FR" sz="2000" b="1" dirty="0"/>
              <a:t>Les deux raisons de migration sont:</a:t>
            </a:r>
          </a:p>
          <a:p>
            <a:pPr marL="0" indent="0">
              <a:buNone/>
            </a:pPr>
            <a:endParaRPr lang="fr-FR" sz="2000" b="1" dirty="0"/>
          </a:p>
          <a:p>
            <a:pPr lvl="2"/>
            <a:r>
              <a:rPr lang="fr-FR" sz="2000" b="1" dirty="0"/>
              <a:t>Facteurs d’adversité</a:t>
            </a:r>
            <a:r>
              <a:rPr lang="fr-FR" sz="2000" dirty="0"/>
              <a:t>: </a:t>
            </a:r>
            <a:r>
              <a:rPr lang="fr-FR" sz="2000" b="1" dirty="0"/>
              <a:t>poussent les gens </a:t>
            </a:r>
            <a:r>
              <a:rPr lang="fr-CA" sz="2000" b="1" dirty="0"/>
              <a:t>à quitter l’endroit ou ils vivent.</a:t>
            </a:r>
          </a:p>
          <a:p>
            <a:pPr marL="914400" lvl="2" indent="0">
              <a:buNone/>
            </a:pPr>
            <a:r>
              <a:rPr lang="fr-FR" sz="1500" dirty="0"/>
              <a:t>Exemples: manqué de liberté politique ou religieuse, la guerre, la famine, le changement climatique, les catastrophes naturelles, et le chômage.</a:t>
            </a:r>
          </a:p>
          <a:p>
            <a:pPr marL="914400" lvl="2" indent="0">
              <a:buNone/>
            </a:pPr>
            <a:endParaRPr lang="fr-FR" sz="2000" dirty="0"/>
          </a:p>
          <a:p>
            <a:pPr lvl="2"/>
            <a:r>
              <a:rPr lang="fr-FR" sz="2000" b="1" dirty="0"/>
              <a:t>Facteur d’attirance</a:t>
            </a:r>
            <a:r>
              <a:rPr lang="fr-FR" sz="2000" dirty="0"/>
              <a:t>: </a:t>
            </a:r>
            <a:r>
              <a:rPr lang="fr-FR" sz="2000" b="1" dirty="0"/>
              <a:t>attirent les gens vers de nouveaux endroits.</a:t>
            </a:r>
            <a:endParaRPr lang="fr-FR" sz="2000" dirty="0"/>
          </a:p>
          <a:p>
            <a:pPr marL="914400" lvl="2" indent="0">
              <a:buNone/>
            </a:pPr>
            <a:r>
              <a:rPr lang="fr-FR" sz="1500" dirty="0"/>
              <a:t>Exemples: meilleurs possibilités économique, meilleurs emplois, la disponibilité des terres, le regroupement familial, le climat plus doux, la découverte ou le développement de ressources, l’accès a la technologie, système politique démocratique</a:t>
            </a:r>
          </a:p>
        </p:txBody>
      </p:sp>
      <p:pic>
        <p:nvPicPr>
          <p:cNvPr id="8" name="Picture 7">
            <a:extLst>
              <a:ext uri="{FF2B5EF4-FFF2-40B4-BE49-F238E27FC236}">
                <a16:creationId xmlns:a16="http://schemas.microsoft.com/office/drawing/2014/main" id="{1466D3DD-770D-4620-A29B-ECB1ED9A1F59}"/>
              </a:ext>
            </a:extLst>
          </p:cNvPr>
          <p:cNvPicPr>
            <a:picLocks noChangeAspect="1"/>
          </p:cNvPicPr>
          <p:nvPr/>
        </p:nvPicPr>
        <p:blipFill>
          <a:blip r:embed="rId3"/>
          <a:stretch>
            <a:fillRect/>
          </a:stretch>
        </p:blipFill>
        <p:spPr>
          <a:xfrm>
            <a:off x="685475" y="3713254"/>
            <a:ext cx="938953" cy="1003537"/>
          </a:xfrm>
          <a:prstGeom prst="rect">
            <a:avLst/>
          </a:prstGeom>
        </p:spPr>
      </p:pic>
      <p:pic>
        <p:nvPicPr>
          <p:cNvPr id="9" name="Picture 8">
            <a:extLst>
              <a:ext uri="{FF2B5EF4-FFF2-40B4-BE49-F238E27FC236}">
                <a16:creationId xmlns:a16="http://schemas.microsoft.com/office/drawing/2014/main" id="{0C4B0C2D-7884-4DED-8933-126A697B007A}"/>
              </a:ext>
            </a:extLst>
          </p:cNvPr>
          <p:cNvPicPr>
            <a:picLocks noChangeAspect="1"/>
          </p:cNvPicPr>
          <p:nvPr/>
        </p:nvPicPr>
        <p:blipFill>
          <a:blip r:embed="rId4"/>
          <a:stretch>
            <a:fillRect/>
          </a:stretch>
        </p:blipFill>
        <p:spPr>
          <a:xfrm>
            <a:off x="747804" y="5073473"/>
            <a:ext cx="1001282" cy="1037597"/>
          </a:xfrm>
          <a:prstGeom prst="rect">
            <a:avLst/>
          </a:prstGeom>
        </p:spPr>
      </p:pic>
    </p:spTree>
    <p:extLst>
      <p:ext uri="{BB962C8B-B14F-4D97-AF65-F5344CB8AC3E}">
        <p14:creationId xmlns:p14="http://schemas.microsoft.com/office/powerpoint/2010/main" val="3662533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6692F23-54B2-45BD-9D08-98F6BED55BD5}"/>
              </a:ext>
            </a:extLst>
          </p:cNvPr>
          <p:cNvSpPr>
            <a:spLocks noGrp="1"/>
          </p:cNvSpPr>
          <p:nvPr>
            <p:ph type="title"/>
          </p:nvPr>
        </p:nvSpPr>
        <p:spPr>
          <a:xfrm>
            <a:off x="5141954" y="0"/>
            <a:ext cx="4889813" cy="1395174"/>
          </a:xfrm>
        </p:spPr>
        <p:txBody>
          <a:bodyPr/>
          <a:lstStyle/>
          <a:p>
            <a:r>
              <a:rPr lang="fr-CA" sz="3600" dirty="0">
                <a:ln w="0"/>
                <a:solidFill>
                  <a:schemeClr val="tx1"/>
                </a:solidFill>
                <a:effectLst>
                  <a:outerShdw blurRad="38100" dist="19050" dir="2700000" algn="tl" rotWithShape="0">
                    <a:schemeClr val="dk1">
                      <a:alpha val="40000"/>
                    </a:schemeClr>
                  </a:outerShdw>
                </a:effectLst>
              </a:rPr>
              <a:t>Dans vos groups…</a:t>
            </a:r>
          </a:p>
        </p:txBody>
      </p:sp>
      <p:sp>
        <p:nvSpPr>
          <p:cNvPr id="10" name="Content Placeholder 9">
            <a:extLst>
              <a:ext uri="{FF2B5EF4-FFF2-40B4-BE49-F238E27FC236}">
                <a16:creationId xmlns:a16="http://schemas.microsoft.com/office/drawing/2014/main" id="{25625DEB-C95A-44F5-93D3-32AE49323C8D}"/>
              </a:ext>
            </a:extLst>
          </p:cNvPr>
          <p:cNvSpPr>
            <a:spLocks noGrp="1"/>
          </p:cNvSpPr>
          <p:nvPr>
            <p:ph idx="1"/>
          </p:nvPr>
        </p:nvSpPr>
        <p:spPr>
          <a:xfrm>
            <a:off x="6095999" y="1143000"/>
            <a:ext cx="5826711" cy="4572000"/>
          </a:xfrm>
        </p:spPr>
        <p:txBody>
          <a:bodyPr/>
          <a:lstStyle/>
          <a:p>
            <a:r>
              <a:rPr lang="fr-CA" dirty="0"/>
              <a:t>Mettez vous photos dans deux catégories</a:t>
            </a:r>
          </a:p>
          <a:p>
            <a:pPr>
              <a:buAutoNum type="arabicPeriod"/>
            </a:pPr>
            <a:r>
              <a:rPr lang="fr-CA" b="1" dirty="0"/>
              <a:t>Facteurs d’adversité</a:t>
            </a:r>
          </a:p>
          <a:p>
            <a:pPr>
              <a:buAutoNum type="arabicPeriod"/>
            </a:pPr>
            <a:r>
              <a:rPr lang="fr-CA" b="1" dirty="0"/>
              <a:t>Facteurs d’attirance</a:t>
            </a:r>
          </a:p>
          <a:p>
            <a:pPr marL="0" indent="0">
              <a:buNone/>
            </a:pPr>
            <a:endParaRPr lang="fr-CA" dirty="0"/>
          </a:p>
          <a:p>
            <a:r>
              <a:rPr lang="fr-CA" dirty="0"/>
              <a:t>Pour chaque photo écrire le(les) facteurs possible(s) pour que les gens voudraient déménager </a:t>
            </a:r>
          </a:p>
          <a:p>
            <a:endParaRPr lang="fr-CA" dirty="0"/>
          </a:p>
          <a:p>
            <a:r>
              <a:rPr lang="fr-CA" dirty="0"/>
              <a:t>Discussion en classe, combinez les idées</a:t>
            </a:r>
          </a:p>
        </p:txBody>
      </p:sp>
      <p:sp>
        <p:nvSpPr>
          <p:cNvPr id="13" name="TextBox 12">
            <a:extLst>
              <a:ext uri="{FF2B5EF4-FFF2-40B4-BE49-F238E27FC236}">
                <a16:creationId xmlns:a16="http://schemas.microsoft.com/office/drawing/2014/main" id="{11961961-84BE-431C-B4DB-03E11329355F}"/>
              </a:ext>
            </a:extLst>
          </p:cNvPr>
          <p:cNvSpPr txBox="1"/>
          <p:nvPr/>
        </p:nvSpPr>
        <p:spPr>
          <a:xfrm>
            <a:off x="667472" y="1395174"/>
            <a:ext cx="4225770" cy="4616648"/>
          </a:xfrm>
          <a:prstGeom prst="rect">
            <a:avLst/>
          </a:prstGeom>
          <a:noFill/>
        </p:spPr>
        <p:txBody>
          <a:bodyPr wrap="square" rtlCol="0">
            <a:spAutoFit/>
          </a:bodyPr>
          <a:lstStyle/>
          <a:p>
            <a:r>
              <a:rPr lang="fr-CA" sz="2400" b="1" dirty="0">
                <a:solidFill>
                  <a:schemeClr val="bg1">
                    <a:lumMod val="95000"/>
                  </a:schemeClr>
                </a:solidFill>
              </a:rPr>
              <a:t>Activité:</a:t>
            </a:r>
          </a:p>
          <a:p>
            <a:r>
              <a:rPr lang="fr-CA" sz="2400" b="1" dirty="0">
                <a:solidFill>
                  <a:schemeClr val="bg1">
                    <a:lumMod val="95000"/>
                  </a:schemeClr>
                </a:solidFill>
              </a:rPr>
              <a:t>CLASSIFICATION DE PHOTOS</a:t>
            </a:r>
          </a:p>
          <a:p>
            <a:endParaRPr lang="fr-CA" sz="2400" b="1" dirty="0">
              <a:solidFill>
                <a:schemeClr val="bg1">
                  <a:lumMod val="95000"/>
                </a:schemeClr>
              </a:solidFill>
            </a:endParaRPr>
          </a:p>
          <a:p>
            <a:r>
              <a:rPr lang="fr-CA" dirty="0">
                <a:solidFill>
                  <a:schemeClr val="bg1">
                    <a:lumMod val="95000"/>
                  </a:schemeClr>
                </a:solidFill>
              </a:rPr>
              <a:t>Facteurs d’adversité et facteurs d’attirance</a:t>
            </a:r>
          </a:p>
          <a:p>
            <a:endParaRPr lang="fr-CA" dirty="0">
              <a:solidFill>
                <a:schemeClr val="bg1">
                  <a:lumMod val="95000"/>
                </a:schemeClr>
              </a:solidFill>
            </a:endParaRPr>
          </a:p>
          <a:p>
            <a:r>
              <a:rPr lang="fr-CA" dirty="0">
                <a:solidFill>
                  <a:schemeClr val="bg1">
                    <a:lumMod val="95000"/>
                  </a:schemeClr>
                </a:solidFill>
              </a:rPr>
              <a:t>Activité: 30 minutes</a:t>
            </a:r>
          </a:p>
          <a:p>
            <a:r>
              <a:rPr lang="fr-CA" dirty="0">
                <a:solidFill>
                  <a:schemeClr val="bg1">
                    <a:lumMod val="95000"/>
                  </a:schemeClr>
                </a:solidFill>
              </a:rPr>
              <a:t>Groupes: 2 personnes</a:t>
            </a:r>
          </a:p>
          <a:p>
            <a:endParaRPr lang="fr-CA" dirty="0">
              <a:solidFill>
                <a:schemeClr val="bg1">
                  <a:lumMod val="95000"/>
                </a:schemeClr>
              </a:solidFill>
            </a:endParaRPr>
          </a:p>
          <a:p>
            <a:r>
              <a:rPr lang="fr-CA" dirty="0">
                <a:solidFill>
                  <a:schemeClr val="bg1">
                    <a:lumMod val="95000"/>
                  </a:schemeClr>
                </a:solidFill>
              </a:rPr>
              <a:t>Après: discussion en classe entière</a:t>
            </a:r>
          </a:p>
          <a:p>
            <a:endParaRPr lang="fr-CA" dirty="0">
              <a:solidFill>
                <a:schemeClr val="bg1">
                  <a:lumMod val="85000"/>
                </a:schemeClr>
              </a:solidFill>
            </a:endParaRPr>
          </a:p>
          <a:p>
            <a:endParaRPr lang="fr-CA" dirty="0">
              <a:solidFill>
                <a:schemeClr val="bg1">
                  <a:lumMod val="85000"/>
                </a:schemeClr>
              </a:solidFill>
            </a:endParaRPr>
          </a:p>
          <a:p>
            <a:endParaRPr lang="fr-CA" dirty="0">
              <a:solidFill>
                <a:schemeClr val="bg1">
                  <a:lumMod val="85000"/>
                </a:schemeClr>
              </a:solidFill>
            </a:endParaRPr>
          </a:p>
          <a:p>
            <a:endParaRPr lang="en-US" dirty="0">
              <a:solidFill>
                <a:schemeClr val="bg1">
                  <a:lumMod val="85000"/>
                </a:schemeClr>
              </a:solidFill>
            </a:endParaRPr>
          </a:p>
        </p:txBody>
      </p:sp>
    </p:spTree>
    <p:extLst>
      <p:ext uri="{BB962C8B-B14F-4D97-AF65-F5344CB8AC3E}">
        <p14:creationId xmlns:p14="http://schemas.microsoft.com/office/powerpoint/2010/main" val="3445937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Jour : 3 et 4</a:t>
            </a:r>
            <a:endParaRPr lang="en-CA" dirty="0"/>
          </a:p>
        </p:txBody>
      </p:sp>
      <p:sp>
        <p:nvSpPr>
          <p:cNvPr id="3" name="Subtitle 2"/>
          <p:cNvSpPr>
            <a:spLocks noGrp="1"/>
          </p:cNvSpPr>
          <p:nvPr>
            <p:ph type="subTitle" idx="1"/>
          </p:nvPr>
        </p:nvSpPr>
        <p:spPr/>
        <p:txBody>
          <a:bodyPr>
            <a:normAutofit fontScale="85000" lnSpcReduction="20000"/>
          </a:bodyPr>
          <a:lstStyle/>
          <a:p>
            <a:r>
              <a:rPr lang="fr-CA" sz="2800" dirty="0"/>
              <a:t>Les Narratives d’immigrants</a:t>
            </a:r>
          </a:p>
          <a:p>
            <a:r>
              <a:rPr lang="fr-CA" sz="2800" dirty="0"/>
              <a:t>Projet</a:t>
            </a:r>
          </a:p>
        </p:txBody>
      </p:sp>
    </p:spTree>
    <p:extLst>
      <p:ext uri="{BB962C8B-B14F-4D97-AF65-F5344CB8AC3E}">
        <p14:creationId xmlns:p14="http://schemas.microsoft.com/office/powerpoint/2010/main" val="2865912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68BEA-2375-44C9-A99E-7CED5A17A796}"/>
              </a:ext>
            </a:extLst>
          </p:cNvPr>
          <p:cNvSpPr>
            <a:spLocks noGrp="1"/>
          </p:cNvSpPr>
          <p:nvPr>
            <p:ph type="title"/>
          </p:nvPr>
        </p:nvSpPr>
        <p:spPr/>
        <p:txBody>
          <a:bodyPr/>
          <a:lstStyle/>
          <a:p>
            <a:r>
              <a:rPr lang="en-US" dirty="0"/>
              <a:t>Les </a:t>
            </a:r>
            <a:r>
              <a:rPr lang="en-US" dirty="0" err="1"/>
              <a:t>catégories</a:t>
            </a:r>
            <a:r>
              <a:rPr lang="en-US" dirty="0"/>
              <a:t> </a:t>
            </a:r>
            <a:r>
              <a:rPr lang="en-US" dirty="0" err="1"/>
              <a:t>d’immigration</a:t>
            </a:r>
            <a:endParaRPr lang="fr-CA" dirty="0"/>
          </a:p>
        </p:txBody>
      </p:sp>
      <p:sp>
        <p:nvSpPr>
          <p:cNvPr id="3" name="Content Placeholder 2">
            <a:extLst>
              <a:ext uri="{FF2B5EF4-FFF2-40B4-BE49-F238E27FC236}">
                <a16:creationId xmlns:a16="http://schemas.microsoft.com/office/drawing/2014/main" id="{262AB4A9-CBAC-47F9-ADD3-D73937B2360C}"/>
              </a:ext>
            </a:extLst>
          </p:cNvPr>
          <p:cNvSpPr>
            <a:spLocks noGrp="1"/>
          </p:cNvSpPr>
          <p:nvPr>
            <p:ph idx="1"/>
          </p:nvPr>
        </p:nvSpPr>
        <p:spPr/>
        <p:txBody>
          <a:bodyPr>
            <a:normAutofit lnSpcReduction="10000"/>
          </a:bodyPr>
          <a:lstStyle/>
          <a:p>
            <a:r>
              <a:rPr lang="fr-CA" b="1" i="1" dirty="0"/>
              <a:t>Catégorie de la famille</a:t>
            </a:r>
          </a:p>
          <a:p>
            <a:pPr marL="0" indent="0">
              <a:buNone/>
            </a:pPr>
            <a:r>
              <a:rPr lang="fr-CA" sz="1400" i="1" dirty="0"/>
              <a:t>	</a:t>
            </a:r>
            <a:r>
              <a:rPr lang="fr-CA" sz="1400" dirty="0"/>
              <a:t>une personne parrainée par un parent proche vivant au Canada</a:t>
            </a:r>
            <a:endParaRPr lang="fr-CA" i="1" dirty="0"/>
          </a:p>
          <a:p>
            <a:pPr marL="0" indent="0">
              <a:buNone/>
            </a:pPr>
            <a:endParaRPr lang="fr-CA" i="1" dirty="0"/>
          </a:p>
          <a:p>
            <a:r>
              <a:rPr lang="fr-CA" b="1" i="1" dirty="0"/>
              <a:t>Catégorie des immigrants accueillis pour les motifs humanitaires ou catégorie des refugiés</a:t>
            </a:r>
          </a:p>
          <a:p>
            <a:pPr marL="0" indent="0">
              <a:buNone/>
            </a:pPr>
            <a:r>
              <a:rPr lang="fr-CA" sz="1400" i="1" dirty="0"/>
              <a:t>	</a:t>
            </a:r>
            <a:r>
              <a:rPr lang="fr-CA" sz="1400" dirty="0"/>
              <a:t>une personne fuyant un « grand danger personnel » dans son pays</a:t>
            </a:r>
            <a:endParaRPr lang="fr-CA" sz="1400" i="1" dirty="0"/>
          </a:p>
          <a:p>
            <a:pPr marL="0" indent="0">
              <a:buNone/>
            </a:pPr>
            <a:endParaRPr lang="fr-CA" i="1" dirty="0"/>
          </a:p>
          <a:p>
            <a:r>
              <a:rPr lang="fr-CA" b="1" i="1" dirty="0"/>
              <a:t>Catégorie des immigrants indépendants</a:t>
            </a:r>
          </a:p>
          <a:p>
            <a:pPr marL="457200" lvl="1" indent="0">
              <a:buNone/>
            </a:pPr>
            <a:r>
              <a:rPr lang="fr-CA" sz="1400" dirty="0"/>
              <a:t>une personne, sélectionnée a partir d’un system de points, qui a démontré que son installation au Canada serait avantageuse aussi bien pour le Canada pour elle-même</a:t>
            </a:r>
          </a:p>
        </p:txBody>
      </p:sp>
    </p:spTree>
    <p:extLst>
      <p:ext uri="{BB962C8B-B14F-4D97-AF65-F5344CB8AC3E}">
        <p14:creationId xmlns:p14="http://schemas.microsoft.com/office/powerpoint/2010/main" val="3409915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77539-0BFF-4E33-8E58-08021EBE1CF9}"/>
              </a:ext>
            </a:extLst>
          </p:cNvPr>
          <p:cNvSpPr>
            <a:spLocks noGrp="1"/>
          </p:cNvSpPr>
          <p:nvPr>
            <p:ph type="title"/>
          </p:nvPr>
        </p:nvSpPr>
        <p:spPr/>
        <p:txBody>
          <a:bodyPr/>
          <a:lstStyle/>
          <a:p>
            <a:r>
              <a:rPr lang="fr-CA" dirty="0"/>
              <a:t>Profile d’immigrant</a:t>
            </a:r>
          </a:p>
        </p:txBody>
      </p:sp>
      <p:sp>
        <p:nvSpPr>
          <p:cNvPr id="3" name="Rectangle 2">
            <a:extLst>
              <a:ext uri="{FF2B5EF4-FFF2-40B4-BE49-F238E27FC236}">
                <a16:creationId xmlns:a16="http://schemas.microsoft.com/office/drawing/2014/main" id="{9F5498F5-D701-4374-AE35-7D8D361A1F34}"/>
              </a:ext>
            </a:extLst>
          </p:cNvPr>
          <p:cNvSpPr/>
          <p:nvPr/>
        </p:nvSpPr>
        <p:spPr>
          <a:xfrm>
            <a:off x="265950" y="2349935"/>
            <a:ext cx="8934900" cy="4000006"/>
          </a:xfrm>
          <a:prstGeom prst="rect">
            <a:avLst/>
          </a:prstGeom>
        </p:spPr>
        <p:txBody>
          <a:bodyPr wrap="square">
            <a:spAutoFit/>
          </a:bodyPr>
          <a:lstStyle/>
          <a:p>
            <a:pPr>
              <a:lnSpc>
                <a:spcPct val="107000"/>
              </a:lnSpc>
              <a:spcAft>
                <a:spcPts val="800"/>
              </a:spcAft>
            </a:pPr>
            <a:r>
              <a:rPr lang="fr-CA" sz="1400" dirty="0"/>
              <a:t>Voici Martha </a:t>
            </a:r>
            <a:r>
              <a:rPr lang="fr-CA" sz="1400" dirty="0" err="1"/>
              <a:t>Kuwee</a:t>
            </a:r>
            <a:r>
              <a:rPr lang="fr-CA" sz="1400" dirty="0"/>
              <a:t> </a:t>
            </a:r>
            <a:r>
              <a:rPr lang="fr-CA" sz="1400" dirty="0" err="1"/>
              <a:t>Kumsa</a:t>
            </a:r>
            <a:r>
              <a:rPr lang="fr-CA" sz="1400" dirty="0"/>
              <a:t>. </a:t>
            </a:r>
          </a:p>
          <a:p>
            <a:pPr>
              <a:spcAft>
                <a:spcPts val="800"/>
              </a:spcAft>
            </a:pPr>
            <a:r>
              <a:rPr lang="fr-CA" sz="1400" dirty="0"/>
              <a:t>Elle était une journaliste en </a:t>
            </a:r>
            <a:r>
              <a:rPr lang="fr-CA" sz="1400" dirty="0" err="1"/>
              <a:t>Éthéopie</a:t>
            </a:r>
            <a:r>
              <a:rPr lang="fr-CA" sz="1400" dirty="0"/>
              <a:t> quand elle a été arrêtée par le militaire. Elle a été mise en prison et torturée pendant dix ans. Elle était emprisonnée pour avoir défié les restrictions à la liberté d'expression imposées par le gouvernement. </a:t>
            </a:r>
          </a:p>
          <a:p>
            <a:pPr>
              <a:lnSpc>
                <a:spcPct val="107000"/>
              </a:lnSpc>
              <a:spcAft>
                <a:spcPts val="800"/>
              </a:spcAft>
            </a:pPr>
            <a:r>
              <a:rPr lang="fr-CA" sz="1400" dirty="0"/>
              <a:t>Martha est arrivée au Canada en septembre 1991 avec ses trois enfants, dans le cadre du programme “ Femmes en péril ”. À son arrivée au Canada, elle a trouvé extrêmement difficile de trouver un emploi et a eu beaucoup de difficultés financières.</a:t>
            </a:r>
          </a:p>
          <a:p>
            <a:pPr>
              <a:lnSpc>
                <a:spcPct val="107000"/>
              </a:lnSpc>
              <a:spcAft>
                <a:spcPts val="800"/>
              </a:spcAft>
            </a:pPr>
            <a:r>
              <a:rPr lang="fr-CA" sz="1400" dirty="0"/>
              <a:t>Elle était mère célibataire (seule parente) dans un nouveau pays sans famille pour l'aider. Elle était mère d’adolescents qu’elle n’avait pas élevés depuis dix ans parce qu’elle était emprisonnée. </a:t>
            </a:r>
          </a:p>
          <a:p>
            <a:pPr>
              <a:lnSpc>
                <a:spcPct val="107000"/>
              </a:lnSpc>
              <a:spcAft>
                <a:spcPts val="800"/>
              </a:spcAft>
            </a:pPr>
            <a:r>
              <a:rPr lang="fr-CA" sz="1400" dirty="0"/>
              <a:t>Malgré ces difficultés, elle est retournée aux études et a occupé plusieurs emplois à temps partiel pour aider à payer ses factures. Finalement, elle a obtenu son baccalauréat, ses maîtrises et son doctorat en dix ans. Elle est actuellement(présentement) professeure à la faculté de travail social de l'Université Wilfrid Laurier en Ontario.</a:t>
            </a:r>
          </a:p>
          <a:p>
            <a:pPr>
              <a:lnSpc>
                <a:spcPct val="107000"/>
              </a:lnSpc>
              <a:spcAft>
                <a:spcPts val="800"/>
              </a:spcAft>
            </a:pPr>
            <a:r>
              <a:rPr lang="fr-CA" sz="1400" dirty="0"/>
              <a:t>Elle ne peut toujours pas être réunie avec son mari. Quand même, ses enfants ont poursuivi des études universitaires et sont bien établisses dans la vie canadienne. </a:t>
            </a:r>
          </a:p>
        </p:txBody>
      </p:sp>
      <p:pic>
        <p:nvPicPr>
          <p:cNvPr id="2054" name="Picture 6" descr="http://ccrweb.ca/sites/ccrweb.ca/files/styles/medium/public/images/mkk-2007_edited.jpg?itok=WMOKTb2Y">
            <a:extLst>
              <a:ext uri="{FF2B5EF4-FFF2-40B4-BE49-F238E27FC236}">
                <a16:creationId xmlns:a16="http://schemas.microsoft.com/office/drawing/2014/main" id="{D8F1802D-E72B-4639-B42B-B7BFC84212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5720" y="2504932"/>
            <a:ext cx="2904598" cy="2772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8931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49D8BBE-C3F3-412E-86D9-A69A787B35ED}"/>
              </a:ext>
            </a:extLst>
          </p:cNvPr>
          <p:cNvSpPr>
            <a:spLocks noGrp="1"/>
          </p:cNvSpPr>
          <p:nvPr>
            <p:ph type="title"/>
          </p:nvPr>
        </p:nvSpPr>
        <p:spPr/>
        <p:txBody>
          <a:bodyPr/>
          <a:lstStyle/>
          <a:p>
            <a:r>
              <a:rPr lang="fr-CA" dirty="0"/>
              <a:t>Le projet : un(e) immigrant(e)</a:t>
            </a:r>
          </a:p>
        </p:txBody>
      </p:sp>
      <p:sp>
        <p:nvSpPr>
          <p:cNvPr id="10" name="Text Placeholder 9">
            <a:extLst>
              <a:ext uri="{FF2B5EF4-FFF2-40B4-BE49-F238E27FC236}">
                <a16:creationId xmlns:a16="http://schemas.microsoft.com/office/drawing/2014/main" id="{1062C4B3-A04C-443B-BE86-2AFFBA773B87}"/>
              </a:ext>
            </a:extLst>
          </p:cNvPr>
          <p:cNvSpPr>
            <a:spLocks noGrp="1"/>
          </p:cNvSpPr>
          <p:nvPr>
            <p:ph type="body" idx="1"/>
          </p:nvPr>
        </p:nvSpPr>
        <p:spPr>
          <a:xfrm>
            <a:off x="71379" y="2315369"/>
            <a:ext cx="4825157" cy="576262"/>
          </a:xfrm>
        </p:spPr>
        <p:txBody>
          <a:bodyPr/>
          <a:lstStyle/>
          <a:p>
            <a:r>
              <a:rPr lang="fr-CA" dirty="0"/>
              <a:t>Choix 1	</a:t>
            </a:r>
          </a:p>
        </p:txBody>
      </p:sp>
      <p:sp>
        <p:nvSpPr>
          <p:cNvPr id="11" name="Content Placeholder 10">
            <a:extLst>
              <a:ext uri="{FF2B5EF4-FFF2-40B4-BE49-F238E27FC236}">
                <a16:creationId xmlns:a16="http://schemas.microsoft.com/office/drawing/2014/main" id="{C3B79D1B-4F05-4C82-B35E-2A16DBA4B7D6}"/>
              </a:ext>
            </a:extLst>
          </p:cNvPr>
          <p:cNvSpPr>
            <a:spLocks noGrp="1"/>
          </p:cNvSpPr>
          <p:nvPr>
            <p:ph sz="half" idx="2"/>
          </p:nvPr>
        </p:nvSpPr>
        <p:spPr>
          <a:xfrm>
            <a:off x="136241" y="4776005"/>
            <a:ext cx="4695432" cy="2992701"/>
          </a:xfrm>
        </p:spPr>
        <p:txBody>
          <a:bodyPr/>
          <a:lstStyle/>
          <a:p>
            <a:r>
              <a:rPr lang="fr-CA" dirty="0"/>
              <a:t>Interviewez un nouveau venu au Canada. Si vous êtes né dans un autre pays, vous pouvez utiliser votre histoire personnelle pour répondre à cette question</a:t>
            </a:r>
          </a:p>
        </p:txBody>
      </p:sp>
      <p:sp>
        <p:nvSpPr>
          <p:cNvPr id="12" name="Text Placeholder 11">
            <a:extLst>
              <a:ext uri="{FF2B5EF4-FFF2-40B4-BE49-F238E27FC236}">
                <a16:creationId xmlns:a16="http://schemas.microsoft.com/office/drawing/2014/main" id="{9F3BDDC5-DCB2-4A7F-A447-C04FEB98DB8D}"/>
              </a:ext>
            </a:extLst>
          </p:cNvPr>
          <p:cNvSpPr>
            <a:spLocks noGrp="1"/>
          </p:cNvSpPr>
          <p:nvPr>
            <p:ph type="body" sz="quarter" idx="3"/>
          </p:nvPr>
        </p:nvSpPr>
        <p:spPr>
          <a:xfrm>
            <a:off x="71379" y="4199743"/>
            <a:ext cx="4825159" cy="576262"/>
          </a:xfrm>
        </p:spPr>
        <p:txBody>
          <a:bodyPr/>
          <a:lstStyle/>
          <a:p>
            <a:r>
              <a:rPr lang="fr-CA" dirty="0"/>
              <a:t>Choix 2</a:t>
            </a:r>
          </a:p>
        </p:txBody>
      </p:sp>
      <p:sp>
        <p:nvSpPr>
          <p:cNvPr id="13" name="Content Placeholder 12">
            <a:extLst>
              <a:ext uri="{FF2B5EF4-FFF2-40B4-BE49-F238E27FC236}">
                <a16:creationId xmlns:a16="http://schemas.microsoft.com/office/drawing/2014/main" id="{677343F7-BCE7-404C-8ABC-405D7EAC3DE5}"/>
              </a:ext>
            </a:extLst>
          </p:cNvPr>
          <p:cNvSpPr>
            <a:spLocks noGrp="1"/>
          </p:cNvSpPr>
          <p:nvPr>
            <p:ph sz="quarter" idx="4"/>
          </p:nvPr>
        </p:nvSpPr>
        <p:spPr>
          <a:xfrm>
            <a:off x="136241" y="2894292"/>
            <a:ext cx="4825159" cy="2840039"/>
          </a:xfrm>
        </p:spPr>
        <p:txBody>
          <a:bodyPr/>
          <a:lstStyle/>
          <a:p>
            <a:r>
              <a:rPr lang="fr-CA" dirty="0"/>
              <a:t>Faites une recherche sur une personne immigrée au Canada (Pier21.ca, ou d’autre source crédible)</a:t>
            </a:r>
          </a:p>
        </p:txBody>
      </p:sp>
      <p:sp>
        <p:nvSpPr>
          <p:cNvPr id="14" name="TextBox 13">
            <a:extLst>
              <a:ext uri="{FF2B5EF4-FFF2-40B4-BE49-F238E27FC236}">
                <a16:creationId xmlns:a16="http://schemas.microsoft.com/office/drawing/2014/main" id="{92F4EAA2-DA01-4ECA-953F-775F7BFB7FB7}"/>
              </a:ext>
            </a:extLst>
          </p:cNvPr>
          <p:cNvSpPr txBox="1"/>
          <p:nvPr/>
        </p:nvSpPr>
        <p:spPr>
          <a:xfrm>
            <a:off x="5196221" y="2348827"/>
            <a:ext cx="6726437" cy="4278094"/>
          </a:xfrm>
          <a:prstGeom prst="rect">
            <a:avLst/>
          </a:prstGeom>
          <a:solidFill>
            <a:schemeClr val="tx2">
              <a:lumMod val="20000"/>
              <a:lumOff val="80000"/>
            </a:schemeClr>
          </a:solidFill>
        </p:spPr>
        <p:txBody>
          <a:bodyPr wrap="square" rtlCol="0">
            <a:spAutoFit/>
          </a:bodyPr>
          <a:lstStyle/>
          <a:p>
            <a:r>
              <a:rPr lang="fr-CA" sz="1600" b="1" dirty="0"/>
              <a:t>Critère: 12 points</a:t>
            </a:r>
          </a:p>
          <a:p>
            <a:endParaRPr lang="fr-CA" sz="1600" b="1" dirty="0"/>
          </a:p>
          <a:p>
            <a:r>
              <a:rPr lang="fr-CA" sz="1600" b="1" dirty="0"/>
              <a:t>À partir de cette information, faites un scénario-maquette, une essaie, ou un autre schéma de présentation décrivant:</a:t>
            </a:r>
          </a:p>
          <a:p>
            <a:endParaRPr lang="fr-CA" sz="1600" dirty="0"/>
          </a:p>
          <a:p>
            <a:r>
              <a:rPr lang="fr-CA" dirty="0"/>
              <a:t>a) Les raisons du déménagement (attirant ou adversité)</a:t>
            </a:r>
          </a:p>
          <a:p>
            <a:r>
              <a:rPr lang="fr-CA" dirty="0"/>
              <a:t>b) Le départ de son pays et son arrivée au Canada (chronologie) </a:t>
            </a:r>
          </a:p>
          <a:p>
            <a:r>
              <a:rPr lang="fr-CA" dirty="0"/>
              <a:t>c) Ses premières impressions sur le Canada </a:t>
            </a:r>
          </a:p>
          <a:p>
            <a:r>
              <a:rPr lang="fr-CA" dirty="0"/>
              <a:t>d) Ses difficultés d’adaptation au Canada </a:t>
            </a:r>
          </a:p>
          <a:p>
            <a:r>
              <a:rPr lang="fr-CA" dirty="0"/>
              <a:t>e) Sa situation actuelle et sa vision du Canada (maintenant…)</a:t>
            </a:r>
          </a:p>
          <a:p>
            <a:r>
              <a:rPr lang="fr-CA" dirty="0"/>
              <a:t>f) Autres informations intéressantes</a:t>
            </a:r>
          </a:p>
          <a:p>
            <a:endParaRPr lang="fr-CA" sz="1600" dirty="0"/>
          </a:p>
          <a:p>
            <a:r>
              <a:rPr lang="fr-CA" sz="1600" dirty="0"/>
              <a:t>Soyez créatifs!</a:t>
            </a:r>
          </a:p>
          <a:p>
            <a:r>
              <a:rPr lang="fr-CA" sz="1600" dirty="0"/>
              <a:t>Phrases au complète! </a:t>
            </a:r>
            <a:endParaRPr lang="fr-CA" dirty="0"/>
          </a:p>
        </p:txBody>
      </p:sp>
    </p:spTree>
    <p:extLst>
      <p:ext uri="{BB962C8B-B14F-4D97-AF65-F5344CB8AC3E}">
        <p14:creationId xmlns:p14="http://schemas.microsoft.com/office/powerpoint/2010/main" val="2398946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Jour : 1 et 2</a:t>
            </a:r>
            <a:endParaRPr lang="en-CA" dirty="0"/>
          </a:p>
        </p:txBody>
      </p:sp>
      <p:sp>
        <p:nvSpPr>
          <p:cNvPr id="4" name="Text Placeholder 3">
            <a:extLst>
              <a:ext uri="{FF2B5EF4-FFF2-40B4-BE49-F238E27FC236}">
                <a16:creationId xmlns:a16="http://schemas.microsoft.com/office/drawing/2014/main" id="{62316E86-105B-4250-96FE-28AB0CE19B87}"/>
              </a:ext>
            </a:extLst>
          </p:cNvPr>
          <p:cNvSpPr>
            <a:spLocks noGrp="1"/>
          </p:cNvSpPr>
          <p:nvPr>
            <p:ph type="body" idx="1"/>
          </p:nvPr>
        </p:nvSpPr>
        <p:spPr/>
        <p:txBody>
          <a:bodyPr/>
          <a:lstStyle/>
          <a:p>
            <a:r>
              <a:rPr lang="fr-CA" dirty="0"/>
              <a:t>Jour 1: Choisissez un immigrant (BBT)</a:t>
            </a:r>
          </a:p>
        </p:txBody>
      </p:sp>
      <p:sp>
        <p:nvSpPr>
          <p:cNvPr id="7" name="Text Placeholder 6">
            <a:extLst>
              <a:ext uri="{FF2B5EF4-FFF2-40B4-BE49-F238E27FC236}">
                <a16:creationId xmlns:a16="http://schemas.microsoft.com/office/drawing/2014/main" id="{93D283CB-8845-4172-9DFF-E5E350D7E70B}"/>
              </a:ext>
            </a:extLst>
          </p:cNvPr>
          <p:cNvSpPr>
            <a:spLocks noGrp="1"/>
          </p:cNvSpPr>
          <p:nvPr>
            <p:ph type="body" sz="half" idx="15"/>
          </p:nvPr>
        </p:nvSpPr>
        <p:spPr/>
        <p:txBody>
          <a:bodyPr/>
          <a:lstStyle/>
          <a:p>
            <a:r>
              <a:rPr lang="fr-CA" dirty="0"/>
              <a:t>Trouver un(e) immigrant(e) et dire à Mme. Cowie quand vous avez choisi </a:t>
            </a:r>
          </a:p>
          <a:p>
            <a:r>
              <a:rPr lang="fr-CA" dirty="0"/>
              <a:t>Faites de la recherche (Pier21.ca </a:t>
            </a:r>
            <a:r>
              <a:rPr lang="fr-CA"/>
              <a:t>est une excellente </a:t>
            </a:r>
            <a:r>
              <a:rPr lang="fr-CA" dirty="0"/>
              <a:t>ressource)</a:t>
            </a:r>
          </a:p>
        </p:txBody>
      </p:sp>
      <p:sp>
        <p:nvSpPr>
          <p:cNvPr id="5" name="Text Placeholder 4">
            <a:extLst>
              <a:ext uri="{FF2B5EF4-FFF2-40B4-BE49-F238E27FC236}">
                <a16:creationId xmlns:a16="http://schemas.microsoft.com/office/drawing/2014/main" id="{7145C018-CC55-4FBD-BD95-40F3B73E0811}"/>
              </a:ext>
            </a:extLst>
          </p:cNvPr>
          <p:cNvSpPr>
            <a:spLocks noGrp="1"/>
          </p:cNvSpPr>
          <p:nvPr>
            <p:ph type="body" sz="quarter" idx="3"/>
          </p:nvPr>
        </p:nvSpPr>
        <p:spPr/>
        <p:txBody>
          <a:bodyPr/>
          <a:lstStyle/>
          <a:p>
            <a:r>
              <a:rPr lang="fr-CA" dirty="0"/>
              <a:t>Jour 2: Travailler au BBT</a:t>
            </a:r>
          </a:p>
        </p:txBody>
      </p:sp>
      <p:sp>
        <p:nvSpPr>
          <p:cNvPr id="8" name="Text Placeholder 7">
            <a:extLst>
              <a:ext uri="{FF2B5EF4-FFF2-40B4-BE49-F238E27FC236}">
                <a16:creationId xmlns:a16="http://schemas.microsoft.com/office/drawing/2014/main" id="{A43ED07A-31E8-4162-B652-FB6D907A3711}"/>
              </a:ext>
            </a:extLst>
          </p:cNvPr>
          <p:cNvSpPr>
            <a:spLocks noGrp="1"/>
          </p:cNvSpPr>
          <p:nvPr>
            <p:ph type="body" sz="half" idx="16"/>
          </p:nvPr>
        </p:nvSpPr>
        <p:spPr/>
        <p:txBody>
          <a:bodyPr/>
          <a:lstStyle/>
          <a:p>
            <a:r>
              <a:rPr lang="fr-CA" dirty="0"/>
              <a:t>Période pour travailler en classes. Portez ce que vous aurez besoin. </a:t>
            </a:r>
          </a:p>
          <a:p>
            <a:endParaRPr lang="fr-CA" dirty="0"/>
          </a:p>
          <a:p>
            <a:r>
              <a:rPr lang="fr-CA" dirty="0"/>
              <a:t>Mme. Cowie sera ici pour vous aider avec vos projets</a:t>
            </a:r>
          </a:p>
        </p:txBody>
      </p:sp>
      <p:sp>
        <p:nvSpPr>
          <p:cNvPr id="6" name="Text Placeholder 5">
            <a:extLst>
              <a:ext uri="{FF2B5EF4-FFF2-40B4-BE49-F238E27FC236}">
                <a16:creationId xmlns:a16="http://schemas.microsoft.com/office/drawing/2014/main" id="{3A9CD019-2684-4668-8ADF-F9F01E1FD469}"/>
              </a:ext>
            </a:extLst>
          </p:cNvPr>
          <p:cNvSpPr>
            <a:spLocks noGrp="1"/>
          </p:cNvSpPr>
          <p:nvPr>
            <p:ph type="body" sz="quarter" idx="13"/>
          </p:nvPr>
        </p:nvSpPr>
        <p:spPr>
          <a:xfrm>
            <a:off x="7875619" y="2315369"/>
            <a:ext cx="3145730" cy="576262"/>
          </a:xfrm>
        </p:spPr>
        <p:txBody>
          <a:bodyPr/>
          <a:lstStyle/>
          <a:p>
            <a:r>
              <a:rPr lang="fr-CA" dirty="0"/>
              <a:t>À finir pour devoirs</a:t>
            </a:r>
          </a:p>
        </p:txBody>
      </p:sp>
      <p:sp>
        <p:nvSpPr>
          <p:cNvPr id="9" name="Text Placeholder 8">
            <a:extLst>
              <a:ext uri="{FF2B5EF4-FFF2-40B4-BE49-F238E27FC236}">
                <a16:creationId xmlns:a16="http://schemas.microsoft.com/office/drawing/2014/main" id="{73C22252-83BE-4B2E-8FD1-98E84BBD4C14}"/>
              </a:ext>
            </a:extLst>
          </p:cNvPr>
          <p:cNvSpPr>
            <a:spLocks noGrp="1"/>
          </p:cNvSpPr>
          <p:nvPr>
            <p:ph type="body" sz="half" idx="17"/>
          </p:nvPr>
        </p:nvSpPr>
        <p:spPr/>
        <p:txBody>
          <a:bodyPr/>
          <a:lstStyle/>
          <a:p>
            <a:r>
              <a:rPr lang="fr-CA" dirty="0"/>
              <a:t>Si vous n’est pas fini, vous devraient finir pour devoirs dans AIT ou chez vous. À remettre:</a:t>
            </a:r>
          </a:p>
          <a:p>
            <a:r>
              <a:rPr lang="fr-CA" b="1" dirty="0"/>
              <a:t>MARDI: 26 MARS</a:t>
            </a:r>
          </a:p>
          <a:p>
            <a:endParaRPr lang="fr-CA" dirty="0"/>
          </a:p>
          <a:p>
            <a:endParaRPr lang="fr-CA" dirty="0"/>
          </a:p>
          <a:p>
            <a:r>
              <a:rPr lang="fr-CA" b="1" dirty="0"/>
              <a:t>Alors, passez votre temps judicieusement!</a:t>
            </a:r>
          </a:p>
          <a:p>
            <a:endParaRPr lang="fr-CA" b="1" dirty="0"/>
          </a:p>
        </p:txBody>
      </p:sp>
      <p:pic>
        <p:nvPicPr>
          <p:cNvPr id="11" name="Picture 10">
            <a:extLst>
              <a:ext uri="{FF2B5EF4-FFF2-40B4-BE49-F238E27FC236}">
                <a16:creationId xmlns:a16="http://schemas.microsoft.com/office/drawing/2014/main" id="{60BC83EA-4642-4BD6-82A1-5D19ABAA3BF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1254327">
            <a:off x="10323433" y="4617167"/>
            <a:ext cx="818528" cy="1073315"/>
          </a:xfrm>
          <a:prstGeom prst="rect">
            <a:avLst/>
          </a:prstGeom>
        </p:spPr>
      </p:pic>
      <p:sp>
        <p:nvSpPr>
          <p:cNvPr id="3" name="Rectangle 2">
            <a:extLst>
              <a:ext uri="{FF2B5EF4-FFF2-40B4-BE49-F238E27FC236}">
                <a16:creationId xmlns:a16="http://schemas.microsoft.com/office/drawing/2014/main" id="{64F8E46D-8ADD-4346-AB8B-BE85F8AD0692}"/>
              </a:ext>
            </a:extLst>
          </p:cNvPr>
          <p:cNvSpPr/>
          <p:nvPr/>
        </p:nvSpPr>
        <p:spPr>
          <a:xfrm>
            <a:off x="976543" y="2315369"/>
            <a:ext cx="3462291" cy="3568963"/>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998490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Jour : 1 et 2</a:t>
            </a:r>
            <a:endParaRPr lang="en-CA" dirty="0"/>
          </a:p>
        </p:txBody>
      </p:sp>
      <p:sp>
        <p:nvSpPr>
          <p:cNvPr id="4" name="Text Placeholder 3">
            <a:extLst>
              <a:ext uri="{FF2B5EF4-FFF2-40B4-BE49-F238E27FC236}">
                <a16:creationId xmlns:a16="http://schemas.microsoft.com/office/drawing/2014/main" id="{62316E86-105B-4250-96FE-28AB0CE19B87}"/>
              </a:ext>
            </a:extLst>
          </p:cNvPr>
          <p:cNvSpPr>
            <a:spLocks noGrp="1"/>
          </p:cNvSpPr>
          <p:nvPr>
            <p:ph type="body" idx="1"/>
          </p:nvPr>
        </p:nvSpPr>
        <p:spPr/>
        <p:txBody>
          <a:bodyPr/>
          <a:lstStyle/>
          <a:p>
            <a:r>
              <a:rPr lang="fr-CA" dirty="0"/>
              <a:t>Jour 1: Choisissez un immigrant (BBT)</a:t>
            </a:r>
          </a:p>
        </p:txBody>
      </p:sp>
      <p:sp>
        <p:nvSpPr>
          <p:cNvPr id="7" name="Text Placeholder 6">
            <a:extLst>
              <a:ext uri="{FF2B5EF4-FFF2-40B4-BE49-F238E27FC236}">
                <a16:creationId xmlns:a16="http://schemas.microsoft.com/office/drawing/2014/main" id="{93D283CB-8845-4172-9DFF-E5E350D7E70B}"/>
              </a:ext>
            </a:extLst>
          </p:cNvPr>
          <p:cNvSpPr>
            <a:spLocks noGrp="1"/>
          </p:cNvSpPr>
          <p:nvPr>
            <p:ph type="body" sz="half" idx="15"/>
          </p:nvPr>
        </p:nvSpPr>
        <p:spPr/>
        <p:txBody>
          <a:bodyPr/>
          <a:lstStyle/>
          <a:p>
            <a:r>
              <a:rPr lang="fr-CA" dirty="0"/>
              <a:t>Trouver un(e) immigrant(e) et dire à Mme. Cowie quand vous avez choisi </a:t>
            </a:r>
          </a:p>
          <a:p>
            <a:r>
              <a:rPr lang="fr-CA" dirty="0"/>
              <a:t>Faites de la recherche (Pier21.ca est une excellente ressource)</a:t>
            </a:r>
          </a:p>
        </p:txBody>
      </p:sp>
      <p:sp>
        <p:nvSpPr>
          <p:cNvPr id="5" name="Text Placeholder 4">
            <a:extLst>
              <a:ext uri="{FF2B5EF4-FFF2-40B4-BE49-F238E27FC236}">
                <a16:creationId xmlns:a16="http://schemas.microsoft.com/office/drawing/2014/main" id="{7145C018-CC55-4FBD-BD95-40F3B73E0811}"/>
              </a:ext>
            </a:extLst>
          </p:cNvPr>
          <p:cNvSpPr>
            <a:spLocks noGrp="1"/>
          </p:cNvSpPr>
          <p:nvPr>
            <p:ph type="body" sz="quarter" idx="3"/>
          </p:nvPr>
        </p:nvSpPr>
        <p:spPr/>
        <p:txBody>
          <a:bodyPr/>
          <a:lstStyle/>
          <a:p>
            <a:r>
              <a:rPr lang="fr-CA" dirty="0"/>
              <a:t>Jour 2: Travaille en classe </a:t>
            </a:r>
          </a:p>
        </p:txBody>
      </p:sp>
      <p:sp>
        <p:nvSpPr>
          <p:cNvPr id="8" name="Text Placeholder 7">
            <a:extLst>
              <a:ext uri="{FF2B5EF4-FFF2-40B4-BE49-F238E27FC236}">
                <a16:creationId xmlns:a16="http://schemas.microsoft.com/office/drawing/2014/main" id="{A43ED07A-31E8-4162-B652-FB6D907A3711}"/>
              </a:ext>
            </a:extLst>
          </p:cNvPr>
          <p:cNvSpPr>
            <a:spLocks noGrp="1"/>
          </p:cNvSpPr>
          <p:nvPr>
            <p:ph type="body" sz="half" idx="16"/>
          </p:nvPr>
        </p:nvSpPr>
        <p:spPr/>
        <p:txBody>
          <a:bodyPr/>
          <a:lstStyle/>
          <a:p>
            <a:r>
              <a:rPr lang="fr-CA" dirty="0"/>
              <a:t>Période pour travailler en classe. Portez ce que vous aurez besoin. </a:t>
            </a:r>
          </a:p>
          <a:p>
            <a:endParaRPr lang="fr-CA" dirty="0"/>
          </a:p>
          <a:p>
            <a:r>
              <a:rPr lang="fr-CA" dirty="0"/>
              <a:t>Mme. Cowie sera ici pour vous aider avec vos projets</a:t>
            </a:r>
          </a:p>
        </p:txBody>
      </p:sp>
      <p:sp>
        <p:nvSpPr>
          <p:cNvPr id="6" name="Text Placeholder 5">
            <a:extLst>
              <a:ext uri="{FF2B5EF4-FFF2-40B4-BE49-F238E27FC236}">
                <a16:creationId xmlns:a16="http://schemas.microsoft.com/office/drawing/2014/main" id="{3A9CD019-2684-4668-8ADF-F9F01E1FD469}"/>
              </a:ext>
            </a:extLst>
          </p:cNvPr>
          <p:cNvSpPr>
            <a:spLocks noGrp="1"/>
          </p:cNvSpPr>
          <p:nvPr>
            <p:ph type="body" sz="quarter" idx="13"/>
          </p:nvPr>
        </p:nvSpPr>
        <p:spPr>
          <a:xfrm>
            <a:off x="7875619" y="2315369"/>
            <a:ext cx="3145730" cy="576262"/>
          </a:xfrm>
        </p:spPr>
        <p:txBody>
          <a:bodyPr/>
          <a:lstStyle/>
          <a:p>
            <a:r>
              <a:rPr lang="fr-CA" dirty="0"/>
              <a:t>À finir pour devoirs</a:t>
            </a:r>
          </a:p>
        </p:txBody>
      </p:sp>
      <p:sp>
        <p:nvSpPr>
          <p:cNvPr id="9" name="Text Placeholder 8">
            <a:extLst>
              <a:ext uri="{FF2B5EF4-FFF2-40B4-BE49-F238E27FC236}">
                <a16:creationId xmlns:a16="http://schemas.microsoft.com/office/drawing/2014/main" id="{73C22252-83BE-4B2E-8FD1-98E84BBD4C14}"/>
              </a:ext>
            </a:extLst>
          </p:cNvPr>
          <p:cNvSpPr>
            <a:spLocks noGrp="1"/>
          </p:cNvSpPr>
          <p:nvPr>
            <p:ph type="body" sz="half" idx="17"/>
          </p:nvPr>
        </p:nvSpPr>
        <p:spPr/>
        <p:txBody>
          <a:bodyPr/>
          <a:lstStyle/>
          <a:p>
            <a:r>
              <a:rPr lang="fr-CA" dirty="0"/>
              <a:t>Si vous n’est pas fini, vous devraient finir pour devoirs dans AIT ou chez vous. À remettre:</a:t>
            </a:r>
          </a:p>
          <a:p>
            <a:endParaRPr lang="fr-CA" dirty="0"/>
          </a:p>
          <a:p>
            <a:r>
              <a:rPr lang="fr-CA" b="1" dirty="0"/>
              <a:t>MARDI: 26 MARS</a:t>
            </a:r>
          </a:p>
          <a:p>
            <a:endParaRPr lang="fr-CA" dirty="0"/>
          </a:p>
          <a:p>
            <a:r>
              <a:rPr lang="fr-CA" b="1" dirty="0"/>
              <a:t>Alors, passez votre temps judicieusement!</a:t>
            </a:r>
          </a:p>
          <a:p>
            <a:endParaRPr lang="fr-CA" b="1" dirty="0"/>
          </a:p>
        </p:txBody>
      </p:sp>
      <p:pic>
        <p:nvPicPr>
          <p:cNvPr id="11" name="Picture 10">
            <a:extLst>
              <a:ext uri="{FF2B5EF4-FFF2-40B4-BE49-F238E27FC236}">
                <a16:creationId xmlns:a16="http://schemas.microsoft.com/office/drawing/2014/main" id="{60BC83EA-4642-4BD6-82A1-5D19ABAA3BF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1254327">
            <a:off x="10323433" y="4617167"/>
            <a:ext cx="818528" cy="1073315"/>
          </a:xfrm>
          <a:prstGeom prst="rect">
            <a:avLst/>
          </a:prstGeom>
        </p:spPr>
      </p:pic>
      <p:sp>
        <p:nvSpPr>
          <p:cNvPr id="10" name="Rectangle 9">
            <a:extLst>
              <a:ext uri="{FF2B5EF4-FFF2-40B4-BE49-F238E27FC236}">
                <a16:creationId xmlns:a16="http://schemas.microsoft.com/office/drawing/2014/main" id="{3D0EB10A-C1D5-4B8D-B958-F67DD3F85A3A}"/>
              </a:ext>
            </a:extLst>
          </p:cNvPr>
          <p:cNvSpPr/>
          <p:nvPr/>
        </p:nvSpPr>
        <p:spPr>
          <a:xfrm>
            <a:off x="4432432" y="2315369"/>
            <a:ext cx="3317773" cy="3568963"/>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41532765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A87CC2E-E2B0-4378-82F0-78C8E9232860}"/>
              </a:ext>
            </a:extLst>
          </p:cNvPr>
          <p:cNvSpPr>
            <a:spLocks noGrp="1"/>
          </p:cNvSpPr>
          <p:nvPr>
            <p:ph type="ctrTitle"/>
          </p:nvPr>
        </p:nvSpPr>
        <p:spPr/>
        <p:txBody>
          <a:bodyPr/>
          <a:lstStyle/>
          <a:p>
            <a:r>
              <a:rPr lang="fr-CA" dirty="0"/>
              <a:t>Jour 5</a:t>
            </a:r>
          </a:p>
        </p:txBody>
      </p:sp>
      <p:sp>
        <p:nvSpPr>
          <p:cNvPr id="10" name="Subtitle 9">
            <a:extLst>
              <a:ext uri="{FF2B5EF4-FFF2-40B4-BE49-F238E27FC236}">
                <a16:creationId xmlns:a16="http://schemas.microsoft.com/office/drawing/2014/main" id="{144E6EDC-17BD-4E5A-B427-4AB7A4CE21A2}"/>
              </a:ext>
            </a:extLst>
          </p:cNvPr>
          <p:cNvSpPr>
            <a:spLocks noGrp="1"/>
          </p:cNvSpPr>
          <p:nvPr>
            <p:ph type="subTitle" idx="1"/>
          </p:nvPr>
        </p:nvSpPr>
        <p:spPr/>
        <p:txBody>
          <a:bodyPr>
            <a:normAutofit/>
          </a:bodyPr>
          <a:lstStyle/>
          <a:p>
            <a:r>
              <a:rPr lang="fr-CA" sz="2800" dirty="0"/>
              <a:t>Histoire « Noire » du Canada</a:t>
            </a:r>
          </a:p>
        </p:txBody>
      </p:sp>
    </p:spTree>
    <p:extLst>
      <p:ext uri="{BB962C8B-B14F-4D97-AF65-F5344CB8AC3E}">
        <p14:creationId xmlns:p14="http://schemas.microsoft.com/office/powerpoint/2010/main" val="2247523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3EF3D-DA88-45BA-B9FB-FABD4BFDBBF2}"/>
              </a:ext>
            </a:extLst>
          </p:cNvPr>
          <p:cNvSpPr>
            <a:spLocks noGrp="1"/>
          </p:cNvSpPr>
          <p:nvPr>
            <p:ph type="title"/>
          </p:nvPr>
        </p:nvSpPr>
        <p:spPr/>
        <p:txBody>
          <a:bodyPr/>
          <a:lstStyle/>
          <a:p>
            <a:r>
              <a:rPr lang="fr-CA" dirty="0"/>
              <a:t>Démarreur: Écrivez vos pensées</a:t>
            </a:r>
          </a:p>
        </p:txBody>
      </p:sp>
      <p:sp>
        <p:nvSpPr>
          <p:cNvPr id="3" name="Content Placeholder 2">
            <a:extLst>
              <a:ext uri="{FF2B5EF4-FFF2-40B4-BE49-F238E27FC236}">
                <a16:creationId xmlns:a16="http://schemas.microsoft.com/office/drawing/2014/main" id="{DA77ED88-E7EA-48C1-BF48-B1AF9D3AE696}"/>
              </a:ext>
            </a:extLst>
          </p:cNvPr>
          <p:cNvSpPr>
            <a:spLocks noGrp="1"/>
          </p:cNvSpPr>
          <p:nvPr>
            <p:ph idx="1"/>
          </p:nvPr>
        </p:nvSpPr>
        <p:spPr>
          <a:xfrm>
            <a:off x="1154954" y="2603500"/>
            <a:ext cx="10119504" cy="3769020"/>
          </a:xfrm>
        </p:spPr>
        <p:txBody>
          <a:bodyPr>
            <a:normAutofit/>
          </a:bodyPr>
          <a:lstStyle/>
          <a:p>
            <a:pPr marL="0" indent="0" algn="ctr">
              <a:buNone/>
            </a:pPr>
            <a:r>
              <a:rPr lang="fr-CA" sz="3600" dirty="0"/>
              <a:t>Pourquoi le Canada accepte-il les immigrants? Est-ce que tu penses que le Canada avait toujours cette identité « multiculturelle » ?</a:t>
            </a:r>
          </a:p>
          <a:p>
            <a:pPr marL="0" indent="0" algn="ctr">
              <a:buNone/>
            </a:pPr>
            <a:endParaRPr lang="fr-CA" sz="3600" dirty="0"/>
          </a:p>
          <a:p>
            <a:pPr marL="0" indent="0" algn="ctr">
              <a:buNone/>
            </a:pPr>
            <a:r>
              <a:rPr lang="fr-CA" sz="1200" dirty="0">
                <a:hlinkClick r:id="rId3"/>
              </a:rPr>
              <a:t>www.youtube.com/watch?v=we-LaiQNY5s</a:t>
            </a:r>
            <a:r>
              <a:rPr lang="fr-CA" sz="1200" dirty="0"/>
              <a:t> </a:t>
            </a:r>
          </a:p>
        </p:txBody>
      </p:sp>
      <p:sp>
        <p:nvSpPr>
          <p:cNvPr id="4" name="Rectangle 3">
            <a:extLst>
              <a:ext uri="{FF2B5EF4-FFF2-40B4-BE49-F238E27FC236}">
                <a16:creationId xmlns:a16="http://schemas.microsoft.com/office/drawing/2014/main" id="{763EA911-CADC-40C6-8109-D54093A794E6}"/>
              </a:ext>
            </a:extLst>
          </p:cNvPr>
          <p:cNvSpPr/>
          <p:nvPr/>
        </p:nvSpPr>
        <p:spPr>
          <a:xfrm>
            <a:off x="1244337" y="2366127"/>
            <a:ext cx="10119503" cy="3082566"/>
          </a:xfrm>
          <a:prstGeom prst="rect">
            <a:avLst/>
          </a:prstGeom>
          <a:solidFill>
            <a:schemeClr val="accent1">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3837195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FB35A8-B100-4CD4-B9F1-9BD748DD9384}"/>
              </a:ext>
            </a:extLst>
          </p:cNvPr>
          <p:cNvSpPr>
            <a:spLocks noGrp="1"/>
          </p:cNvSpPr>
          <p:nvPr>
            <p:ph type="ctrTitle"/>
          </p:nvPr>
        </p:nvSpPr>
        <p:spPr/>
        <p:txBody>
          <a:bodyPr/>
          <a:lstStyle/>
          <a:p>
            <a:r>
              <a:rPr lang="fr-CA" dirty="0"/>
              <a:t>Jour 1</a:t>
            </a:r>
          </a:p>
        </p:txBody>
      </p:sp>
      <p:sp>
        <p:nvSpPr>
          <p:cNvPr id="5" name="Subtitle 4">
            <a:extLst>
              <a:ext uri="{FF2B5EF4-FFF2-40B4-BE49-F238E27FC236}">
                <a16:creationId xmlns:a16="http://schemas.microsoft.com/office/drawing/2014/main" id="{61C0A44B-4210-4D4A-9A8C-4C0CBF4AE59E}"/>
              </a:ext>
            </a:extLst>
          </p:cNvPr>
          <p:cNvSpPr>
            <a:spLocks noGrp="1"/>
          </p:cNvSpPr>
          <p:nvPr>
            <p:ph type="subTitle" idx="1"/>
          </p:nvPr>
        </p:nvSpPr>
        <p:spPr/>
        <p:txBody>
          <a:bodyPr>
            <a:normAutofit/>
          </a:bodyPr>
          <a:lstStyle/>
          <a:p>
            <a:r>
              <a:rPr lang="fr-CA" sz="2800" dirty="0"/>
              <a:t>Introduction À l’Unité</a:t>
            </a:r>
          </a:p>
        </p:txBody>
      </p:sp>
    </p:spTree>
    <p:extLst>
      <p:ext uri="{BB962C8B-B14F-4D97-AF65-F5344CB8AC3E}">
        <p14:creationId xmlns:p14="http://schemas.microsoft.com/office/powerpoint/2010/main" val="39796899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C0CE7-57F4-49FD-BE73-511E063C3615}"/>
              </a:ext>
            </a:extLst>
          </p:cNvPr>
          <p:cNvSpPr>
            <a:spLocks noGrp="1"/>
          </p:cNvSpPr>
          <p:nvPr>
            <p:ph type="title"/>
          </p:nvPr>
        </p:nvSpPr>
        <p:spPr/>
        <p:txBody>
          <a:bodyPr/>
          <a:lstStyle/>
          <a:p>
            <a:r>
              <a:rPr lang="fr-CA" dirty="0"/>
              <a:t>Aujourd’hui…</a:t>
            </a:r>
          </a:p>
        </p:txBody>
      </p:sp>
      <p:sp>
        <p:nvSpPr>
          <p:cNvPr id="3" name="Content Placeholder 2">
            <a:extLst>
              <a:ext uri="{FF2B5EF4-FFF2-40B4-BE49-F238E27FC236}">
                <a16:creationId xmlns:a16="http://schemas.microsoft.com/office/drawing/2014/main" id="{A68875C5-2B33-4914-8E9C-C542D8F49856}"/>
              </a:ext>
            </a:extLst>
          </p:cNvPr>
          <p:cNvSpPr>
            <a:spLocks noGrp="1"/>
          </p:cNvSpPr>
          <p:nvPr>
            <p:ph idx="1"/>
          </p:nvPr>
        </p:nvSpPr>
        <p:spPr/>
        <p:txBody>
          <a:bodyPr/>
          <a:lstStyle/>
          <a:p>
            <a:r>
              <a:rPr lang="fr-CA" dirty="0"/>
              <a:t>Démarreur </a:t>
            </a:r>
          </a:p>
          <a:p>
            <a:r>
              <a:rPr lang="fr-CA" dirty="0"/>
              <a:t>Introduction</a:t>
            </a:r>
          </a:p>
          <a:p>
            <a:pPr lvl="1"/>
            <a:r>
              <a:rPr lang="fr-CA" dirty="0"/>
              <a:t>Le Canada était toujours un pays multiculturelle? </a:t>
            </a:r>
          </a:p>
          <a:p>
            <a:r>
              <a:rPr lang="fr-CA" dirty="0"/>
              <a:t>Activité : ligne de temps</a:t>
            </a:r>
            <a:br>
              <a:rPr lang="fr-CA" dirty="0"/>
            </a:br>
            <a:endParaRPr lang="fr-CA" dirty="0"/>
          </a:p>
          <a:p>
            <a:endParaRPr lang="fr-CA" dirty="0"/>
          </a:p>
          <a:p>
            <a:pPr marL="0" indent="0">
              <a:buNone/>
            </a:pPr>
            <a:r>
              <a:rPr lang="fr-CA" dirty="0"/>
              <a:t>À la fin du cours tu seras capable de : </a:t>
            </a:r>
          </a:p>
          <a:p>
            <a:pPr marL="0" indent="0">
              <a:buNone/>
            </a:pPr>
            <a:r>
              <a:rPr lang="fr-CA" dirty="0"/>
              <a:t>décrire les lieux d’origines des immigrants accueillis au Canada depuis 1920 et expliquer les variations observes.</a:t>
            </a:r>
          </a:p>
          <a:p>
            <a:pPr marL="0" indent="0">
              <a:buNone/>
            </a:pPr>
            <a:endParaRPr lang="fr-CA" dirty="0"/>
          </a:p>
          <a:p>
            <a:pPr marL="0" indent="0">
              <a:buNone/>
            </a:pPr>
            <a:endParaRPr lang="fr-CA" dirty="0"/>
          </a:p>
          <a:p>
            <a:pPr lvl="1"/>
            <a:endParaRPr lang="fr-CA" dirty="0"/>
          </a:p>
        </p:txBody>
      </p:sp>
    </p:spTree>
    <p:extLst>
      <p:ext uri="{BB962C8B-B14F-4D97-AF65-F5344CB8AC3E}">
        <p14:creationId xmlns:p14="http://schemas.microsoft.com/office/powerpoint/2010/main" val="15126211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1F684-0E80-4F3D-9896-B7569CAE9449}"/>
              </a:ext>
            </a:extLst>
          </p:cNvPr>
          <p:cNvSpPr>
            <a:spLocks noGrp="1"/>
          </p:cNvSpPr>
          <p:nvPr>
            <p:ph type="title"/>
          </p:nvPr>
        </p:nvSpPr>
        <p:spPr/>
        <p:txBody>
          <a:bodyPr/>
          <a:lstStyle/>
          <a:p>
            <a:r>
              <a:rPr lang="fr-CA" dirty="0"/>
              <a:t>Le Canada Aujourd’hui</a:t>
            </a:r>
          </a:p>
        </p:txBody>
      </p:sp>
      <p:sp>
        <p:nvSpPr>
          <p:cNvPr id="3" name="Content Placeholder 2">
            <a:extLst>
              <a:ext uri="{FF2B5EF4-FFF2-40B4-BE49-F238E27FC236}">
                <a16:creationId xmlns:a16="http://schemas.microsoft.com/office/drawing/2014/main" id="{66F972CD-FFBA-421E-9C0E-BB98B426FCE1}"/>
              </a:ext>
            </a:extLst>
          </p:cNvPr>
          <p:cNvSpPr>
            <a:spLocks noGrp="1"/>
          </p:cNvSpPr>
          <p:nvPr>
            <p:ph idx="1"/>
          </p:nvPr>
        </p:nvSpPr>
        <p:spPr>
          <a:xfrm>
            <a:off x="589345" y="2669488"/>
            <a:ext cx="10336321" cy="3416300"/>
          </a:xfrm>
        </p:spPr>
        <p:txBody>
          <a:bodyPr>
            <a:normAutofit/>
          </a:bodyPr>
          <a:lstStyle/>
          <a:p>
            <a:pPr marL="0" lvl="0" indent="0" defTabSz="914400" eaLnBrk="0" fontAlgn="base" hangingPunct="0">
              <a:spcBef>
                <a:spcPct val="0"/>
              </a:spcBef>
              <a:spcAft>
                <a:spcPct val="0"/>
              </a:spcAft>
              <a:buClrTx/>
              <a:buSzTx/>
              <a:buNone/>
            </a:pPr>
            <a:r>
              <a:rPr lang="fr-FR" altLang="fr-FR" sz="2000" dirty="0">
                <a:solidFill>
                  <a:srgbClr val="212121"/>
                </a:solidFill>
                <a:latin typeface="inherit"/>
              </a:rPr>
              <a:t>En 1971, le Canada a été le premier pays au monde à adopter le </a:t>
            </a:r>
            <a:r>
              <a:rPr lang="fr-FR" altLang="fr-FR" sz="2800" b="1" u="sng" dirty="0">
                <a:solidFill>
                  <a:srgbClr val="212121"/>
                </a:solidFill>
                <a:latin typeface="inherit"/>
              </a:rPr>
              <a:t>multiculturalisme</a:t>
            </a:r>
            <a:r>
              <a:rPr lang="fr-FR" altLang="fr-FR" sz="2000" dirty="0">
                <a:solidFill>
                  <a:srgbClr val="212121"/>
                </a:solidFill>
                <a:latin typeface="inherit"/>
              </a:rPr>
              <a:t> comme politique officielle. Ce faisant, le Canada a affirmé </a:t>
            </a:r>
            <a:r>
              <a:rPr lang="fr-FR" altLang="fr-FR" sz="2400" b="1" dirty="0">
                <a:solidFill>
                  <a:srgbClr val="212121"/>
                </a:solidFill>
                <a:latin typeface="inherit"/>
              </a:rPr>
              <a:t>la valeur et la dignité de tous les citoyens canadiens, indépendamment de leurs origines raciales ou ethniques, de leur langue ou de leur affiliation religieuse. </a:t>
            </a:r>
          </a:p>
          <a:p>
            <a:pPr marL="0" lvl="0" indent="0" defTabSz="914400" eaLnBrk="0" fontAlgn="base" hangingPunct="0">
              <a:spcBef>
                <a:spcPct val="0"/>
              </a:spcBef>
              <a:spcAft>
                <a:spcPct val="0"/>
              </a:spcAft>
              <a:buClrTx/>
              <a:buSzTx/>
              <a:buNone/>
            </a:pPr>
            <a:endParaRPr lang="fr-FR" altLang="fr-FR" sz="2000" b="1" dirty="0">
              <a:solidFill>
                <a:srgbClr val="212121"/>
              </a:solidFill>
              <a:latin typeface="inherit"/>
            </a:endParaRPr>
          </a:p>
          <a:p>
            <a:pPr marL="0" lvl="0" indent="0" defTabSz="914400" eaLnBrk="0" fontAlgn="base" hangingPunct="0">
              <a:spcBef>
                <a:spcPct val="0"/>
              </a:spcBef>
              <a:spcAft>
                <a:spcPct val="0"/>
              </a:spcAft>
              <a:buClrTx/>
              <a:buSzTx/>
              <a:buNone/>
            </a:pPr>
            <a:endParaRPr lang="fr-FR" altLang="fr-FR" sz="2000" b="1" dirty="0">
              <a:solidFill>
                <a:srgbClr val="212121"/>
              </a:solidFill>
              <a:latin typeface="inherit"/>
            </a:endParaRPr>
          </a:p>
          <a:p>
            <a:pPr marL="0" lvl="0" indent="0" defTabSz="914400" eaLnBrk="0" fontAlgn="base" hangingPunct="0">
              <a:spcBef>
                <a:spcPct val="0"/>
              </a:spcBef>
              <a:spcAft>
                <a:spcPct val="0"/>
              </a:spcAft>
              <a:buClrTx/>
              <a:buSzTx/>
              <a:buNone/>
            </a:pPr>
            <a:r>
              <a:rPr lang="fr-FR" altLang="fr-FR" sz="2000" b="1" dirty="0">
                <a:solidFill>
                  <a:srgbClr val="212121"/>
                </a:solidFill>
                <a:latin typeface="inherit"/>
              </a:rPr>
              <a:t>Canada aujourd’hui:</a:t>
            </a:r>
          </a:p>
          <a:p>
            <a:pPr marL="0" lvl="0" indent="0" defTabSz="914400" eaLnBrk="0" fontAlgn="base" hangingPunct="0">
              <a:spcBef>
                <a:spcPct val="0"/>
              </a:spcBef>
              <a:spcAft>
                <a:spcPct val="0"/>
              </a:spcAft>
              <a:buClrTx/>
              <a:buSzTx/>
              <a:buNone/>
            </a:pPr>
            <a:r>
              <a:rPr lang="fr-FR" altLang="fr-FR" sz="1600" dirty="0">
                <a:solidFill>
                  <a:srgbClr val="212121"/>
                </a:solidFill>
                <a:latin typeface="inherit"/>
                <a:hlinkClick r:id="rId3"/>
              </a:rPr>
              <a:t>www.statcan.gc.ca/fra/rb/video/recensement2016-immigration</a:t>
            </a:r>
            <a:r>
              <a:rPr lang="fr-FR" altLang="fr-FR" sz="1600" dirty="0">
                <a:solidFill>
                  <a:srgbClr val="212121"/>
                </a:solidFill>
                <a:latin typeface="inherit"/>
              </a:rPr>
              <a:t> </a:t>
            </a:r>
          </a:p>
        </p:txBody>
      </p:sp>
    </p:spTree>
    <p:extLst>
      <p:ext uri="{BB962C8B-B14F-4D97-AF65-F5344CB8AC3E}">
        <p14:creationId xmlns:p14="http://schemas.microsoft.com/office/powerpoint/2010/main" val="7453122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C55ED-1BE4-461E-ADDA-209FC818CB69}"/>
              </a:ext>
            </a:extLst>
          </p:cNvPr>
          <p:cNvSpPr>
            <a:spLocks noGrp="1"/>
          </p:cNvSpPr>
          <p:nvPr>
            <p:ph type="title"/>
          </p:nvPr>
        </p:nvSpPr>
        <p:spPr/>
        <p:txBody>
          <a:bodyPr/>
          <a:lstStyle/>
          <a:p>
            <a:r>
              <a:rPr lang="fr-CA" dirty="0"/>
              <a:t>Le Canada</a:t>
            </a:r>
          </a:p>
        </p:txBody>
      </p:sp>
      <p:sp>
        <p:nvSpPr>
          <p:cNvPr id="3" name="Content Placeholder 2">
            <a:extLst>
              <a:ext uri="{FF2B5EF4-FFF2-40B4-BE49-F238E27FC236}">
                <a16:creationId xmlns:a16="http://schemas.microsoft.com/office/drawing/2014/main" id="{D14E7396-8ACA-4763-8140-ABDEC5DE6DD6}"/>
              </a:ext>
            </a:extLst>
          </p:cNvPr>
          <p:cNvSpPr>
            <a:spLocks noGrp="1"/>
          </p:cNvSpPr>
          <p:nvPr>
            <p:ph idx="1"/>
          </p:nvPr>
        </p:nvSpPr>
        <p:spPr>
          <a:xfrm>
            <a:off x="705904" y="2662608"/>
            <a:ext cx="10243974" cy="3719704"/>
          </a:xfrm>
        </p:spPr>
        <p:txBody>
          <a:bodyPr>
            <a:normAutofit/>
          </a:bodyPr>
          <a:lstStyle/>
          <a:p>
            <a:pPr marL="0" indent="0" defTabSz="914400" eaLnBrk="0" fontAlgn="base" hangingPunct="0">
              <a:spcBef>
                <a:spcPct val="0"/>
              </a:spcBef>
              <a:spcAft>
                <a:spcPct val="0"/>
              </a:spcAft>
              <a:buClrTx/>
              <a:buSzTx/>
              <a:buNone/>
            </a:pPr>
            <a:r>
              <a:rPr lang="fr-FR" altLang="fr-FR" sz="2000" dirty="0">
                <a:solidFill>
                  <a:srgbClr val="212121"/>
                </a:solidFill>
                <a:latin typeface="inherit"/>
              </a:rPr>
              <a:t>Même si nous sommes fiers de notre sentiment d'acceptation, nous n'avons jamais été aussi accueillants.</a:t>
            </a:r>
            <a:r>
              <a:rPr lang="fr-FR" altLang="fr-FR" dirty="0">
                <a:solidFill>
                  <a:schemeClr val="tx1"/>
                </a:solidFill>
              </a:rPr>
              <a:t> </a:t>
            </a:r>
          </a:p>
          <a:p>
            <a:pPr marL="0" lvl="0" indent="0" defTabSz="914400" eaLnBrk="0" fontAlgn="base" hangingPunct="0">
              <a:spcBef>
                <a:spcPct val="0"/>
              </a:spcBef>
              <a:spcAft>
                <a:spcPct val="0"/>
              </a:spcAft>
              <a:buClrTx/>
              <a:buSzTx/>
              <a:buNone/>
            </a:pPr>
            <a:endParaRPr lang="fr-FR" altLang="fr-FR" sz="2000" dirty="0">
              <a:solidFill>
                <a:srgbClr val="212121"/>
              </a:solidFill>
              <a:latin typeface="inherit"/>
            </a:endParaRPr>
          </a:p>
          <a:p>
            <a:pPr marL="0" lvl="0" indent="0" defTabSz="914400" eaLnBrk="0" fontAlgn="base" hangingPunct="0">
              <a:spcBef>
                <a:spcPct val="0"/>
              </a:spcBef>
              <a:spcAft>
                <a:spcPct val="0"/>
              </a:spcAft>
              <a:buClrTx/>
              <a:buSzTx/>
              <a:buNone/>
            </a:pPr>
            <a:endParaRPr lang="fr-FR" altLang="fr-FR" sz="2000" dirty="0">
              <a:solidFill>
                <a:srgbClr val="212121"/>
              </a:solidFill>
              <a:latin typeface="inherit"/>
            </a:endParaRPr>
          </a:p>
          <a:p>
            <a:pPr marL="0" lvl="0" indent="0" defTabSz="914400" eaLnBrk="0" fontAlgn="base" hangingPunct="0">
              <a:spcBef>
                <a:spcPct val="0"/>
              </a:spcBef>
              <a:spcAft>
                <a:spcPct val="0"/>
              </a:spcAft>
              <a:buClrTx/>
              <a:buSzTx/>
              <a:buNone/>
            </a:pPr>
            <a:r>
              <a:rPr lang="fr-FR" altLang="fr-FR" sz="2000" dirty="0">
                <a:solidFill>
                  <a:srgbClr val="212121"/>
                </a:solidFill>
                <a:latin typeface="inherit"/>
              </a:rPr>
              <a:t>Dans le passé, il était typique que les Canadiens soient plus </a:t>
            </a:r>
            <a:r>
              <a:rPr lang="fr-FR" altLang="fr-FR" sz="2800" b="1" dirty="0">
                <a:solidFill>
                  <a:srgbClr val="212121"/>
                </a:solidFill>
                <a:latin typeface="inherit"/>
              </a:rPr>
              <a:t>ethnocentriques</a:t>
            </a:r>
            <a:r>
              <a:rPr lang="fr-FR" altLang="fr-FR" sz="2000" dirty="0">
                <a:solidFill>
                  <a:srgbClr val="212121"/>
                </a:solidFill>
                <a:latin typeface="inherit"/>
              </a:rPr>
              <a:t> que nous le sommes aujourd'hui. </a:t>
            </a:r>
            <a:r>
              <a:rPr lang="fr-FR" altLang="fr-FR" sz="2400" b="1" dirty="0">
                <a:solidFill>
                  <a:srgbClr val="212121"/>
                </a:solidFill>
                <a:latin typeface="inherit"/>
              </a:rPr>
              <a:t>Cette croyance que notre mode de vie est supérieur aux autres </a:t>
            </a:r>
            <a:r>
              <a:rPr lang="fr-FR" altLang="fr-FR" sz="2000" dirty="0">
                <a:solidFill>
                  <a:srgbClr val="212121"/>
                </a:solidFill>
                <a:latin typeface="inherit"/>
              </a:rPr>
              <a:t>a établie un gouvernement politique influencée par les préjugés. </a:t>
            </a:r>
          </a:p>
          <a:p>
            <a:pPr marL="0" lvl="0" indent="0" defTabSz="914400" eaLnBrk="0" fontAlgn="base" hangingPunct="0">
              <a:spcBef>
                <a:spcPct val="0"/>
              </a:spcBef>
              <a:spcAft>
                <a:spcPct val="0"/>
              </a:spcAft>
              <a:buClrTx/>
              <a:buSzTx/>
              <a:buNone/>
            </a:pPr>
            <a:endParaRPr lang="fr-FR" altLang="fr-FR" dirty="0">
              <a:solidFill>
                <a:srgbClr val="212121"/>
              </a:solidFill>
              <a:latin typeface="inherit"/>
            </a:endParaRPr>
          </a:p>
          <a:p>
            <a:pPr marL="0" indent="0">
              <a:buNone/>
            </a:pPr>
            <a:endParaRPr lang="fr-CA" dirty="0"/>
          </a:p>
        </p:txBody>
      </p:sp>
    </p:spTree>
    <p:extLst>
      <p:ext uri="{BB962C8B-B14F-4D97-AF65-F5344CB8AC3E}">
        <p14:creationId xmlns:p14="http://schemas.microsoft.com/office/powerpoint/2010/main" val="15405074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1E0C82-D1CD-4AB3-B6B0-982619A819B2}"/>
              </a:ext>
            </a:extLst>
          </p:cNvPr>
          <p:cNvSpPr>
            <a:spLocks noGrp="1"/>
          </p:cNvSpPr>
          <p:nvPr>
            <p:ph idx="1"/>
          </p:nvPr>
        </p:nvSpPr>
        <p:spPr>
          <a:xfrm>
            <a:off x="512190" y="2311268"/>
            <a:ext cx="10703966" cy="3335387"/>
          </a:xfrm>
        </p:spPr>
        <p:txBody>
          <a:bodyPr/>
          <a:lstStyle/>
          <a:p>
            <a:pPr marL="0" lvl="0" indent="0" defTabSz="914400" eaLnBrk="0" fontAlgn="base" hangingPunct="0">
              <a:spcBef>
                <a:spcPct val="0"/>
              </a:spcBef>
              <a:spcAft>
                <a:spcPct val="0"/>
              </a:spcAft>
              <a:buClrTx/>
              <a:buSzTx/>
              <a:buNone/>
            </a:pPr>
            <a:r>
              <a:rPr lang="fr-FR" altLang="fr-FR" sz="2000" dirty="0">
                <a:solidFill>
                  <a:srgbClr val="212121"/>
                </a:solidFill>
                <a:latin typeface="inherit"/>
              </a:rPr>
              <a:t>Le gouvernement canadien fixe les critères d’acceptation des immigrants et le nombre d’immigrants à accueillir. </a:t>
            </a:r>
          </a:p>
          <a:p>
            <a:pPr marL="0" lvl="0" indent="0" defTabSz="914400" eaLnBrk="0" fontAlgn="base" hangingPunct="0">
              <a:spcBef>
                <a:spcPct val="0"/>
              </a:spcBef>
              <a:spcAft>
                <a:spcPct val="0"/>
              </a:spcAft>
              <a:buClrTx/>
              <a:buSzTx/>
              <a:buNone/>
            </a:pPr>
            <a:endParaRPr lang="fr-FR" altLang="fr-FR" sz="2000" dirty="0">
              <a:solidFill>
                <a:srgbClr val="212121"/>
              </a:solidFill>
              <a:latin typeface="inherit"/>
            </a:endParaRPr>
          </a:p>
          <a:p>
            <a:pPr marL="0" lvl="0" indent="0" defTabSz="914400" eaLnBrk="0" fontAlgn="base" hangingPunct="0">
              <a:spcBef>
                <a:spcPct val="0"/>
              </a:spcBef>
              <a:spcAft>
                <a:spcPct val="0"/>
              </a:spcAft>
              <a:buClrTx/>
              <a:buSzTx/>
              <a:buNone/>
            </a:pPr>
            <a:r>
              <a:rPr lang="fr-FR" altLang="fr-FR" sz="2000" dirty="0">
                <a:solidFill>
                  <a:srgbClr val="212121"/>
                </a:solidFill>
                <a:latin typeface="inherit"/>
              </a:rPr>
              <a:t>On pensait que les meilleures immigrants étaient ceux qui </a:t>
            </a:r>
            <a:r>
              <a:rPr lang="fr-FR" altLang="fr-FR" sz="2000" b="1" dirty="0">
                <a:solidFill>
                  <a:srgbClr val="212121"/>
                </a:solidFill>
                <a:latin typeface="inherit"/>
              </a:rPr>
              <a:t>avaient une culture semblable</a:t>
            </a:r>
            <a:r>
              <a:rPr lang="fr-FR" altLang="fr-FR" sz="2000" dirty="0">
                <a:solidFill>
                  <a:srgbClr val="212121"/>
                </a:solidFill>
                <a:latin typeface="inherit"/>
              </a:rPr>
              <a:t> à la culture canadienne dominante. </a:t>
            </a:r>
          </a:p>
          <a:p>
            <a:pPr marL="0" lvl="0" indent="0" defTabSz="914400" eaLnBrk="0" fontAlgn="base" hangingPunct="0">
              <a:spcBef>
                <a:spcPct val="0"/>
              </a:spcBef>
              <a:spcAft>
                <a:spcPct val="0"/>
              </a:spcAft>
              <a:buClrTx/>
              <a:buSzTx/>
              <a:buNone/>
            </a:pPr>
            <a:endParaRPr lang="fr-FR" altLang="fr-FR" sz="2000" dirty="0">
              <a:solidFill>
                <a:srgbClr val="212121"/>
              </a:solidFill>
              <a:latin typeface="inherit"/>
            </a:endParaRPr>
          </a:p>
          <a:p>
            <a:pPr marL="0" lvl="0" indent="0" defTabSz="914400" eaLnBrk="0" fontAlgn="base" hangingPunct="0">
              <a:spcBef>
                <a:spcPct val="0"/>
              </a:spcBef>
              <a:spcAft>
                <a:spcPct val="0"/>
              </a:spcAft>
              <a:buClrTx/>
              <a:buSzTx/>
              <a:buNone/>
            </a:pPr>
            <a:r>
              <a:rPr lang="fr-FR" altLang="fr-FR" sz="2000" dirty="0">
                <a:solidFill>
                  <a:srgbClr val="212121"/>
                </a:solidFill>
                <a:latin typeface="inherit"/>
              </a:rPr>
              <a:t>Qui pensez-vous étaient les préférés?</a:t>
            </a:r>
            <a:endParaRPr lang="fr-FR" altLang="fr-FR" sz="3200" dirty="0">
              <a:solidFill>
                <a:schemeClr val="tx1"/>
              </a:solidFill>
              <a:latin typeface="Arial" panose="020B0604020202020204" pitchFamily="34" charset="0"/>
            </a:endParaRPr>
          </a:p>
          <a:p>
            <a:endParaRPr lang="fr-CA" dirty="0"/>
          </a:p>
        </p:txBody>
      </p:sp>
      <p:sp>
        <p:nvSpPr>
          <p:cNvPr id="4" name="Rectangle 3">
            <a:extLst>
              <a:ext uri="{FF2B5EF4-FFF2-40B4-BE49-F238E27FC236}">
                <a16:creationId xmlns:a16="http://schemas.microsoft.com/office/drawing/2014/main" id="{48A0F850-DBFB-4E29-B141-A492A18014FA}"/>
              </a:ext>
            </a:extLst>
          </p:cNvPr>
          <p:cNvSpPr/>
          <p:nvPr/>
        </p:nvSpPr>
        <p:spPr>
          <a:xfrm>
            <a:off x="975844" y="4649846"/>
            <a:ext cx="11099892" cy="1477328"/>
          </a:xfrm>
          <a:prstGeom prst="rect">
            <a:avLst/>
          </a:prstGeom>
        </p:spPr>
        <p:txBody>
          <a:bodyPr wrap="square">
            <a:spAutoFit/>
          </a:bodyPr>
          <a:lstStyle/>
          <a:p>
            <a:r>
              <a:rPr lang="fr-CA" dirty="0">
                <a:latin typeface="inherit"/>
              </a:rPr>
              <a:t>Les immigrants acceptées : les pays qui partagent les mêmes cultures/religions/races/modes de vie comme: </a:t>
            </a:r>
          </a:p>
          <a:p>
            <a:r>
              <a:rPr lang="fr-CA" dirty="0">
                <a:latin typeface="inherit"/>
              </a:rPr>
              <a:t>Grande-Bretagne, des États-Unis, l’Europe du Nord et de l’Ouest </a:t>
            </a:r>
          </a:p>
          <a:p>
            <a:endParaRPr lang="fr-CA" dirty="0">
              <a:latin typeface="inherit"/>
            </a:endParaRPr>
          </a:p>
          <a:p>
            <a:r>
              <a:rPr lang="fr-CA" dirty="0">
                <a:latin typeface="inherit"/>
              </a:rPr>
              <a:t>Les immigrants discriminées : les cultures différentes/religions/raciales et ethniques divers</a:t>
            </a:r>
          </a:p>
          <a:p>
            <a:r>
              <a:rPr lang="fr-CA" dirty="0">
                <a:latin typeface="inherit"/>
              </a:rPr>
              <a:t>Europe du Sud et de l’Est, d’Asie et d’Afrique</a:t>
            </a:r>
          </a:p>
        </p:txBody>
      </p:sp>
    </p:spTree>
    <p:extLst>
      <p:ext uri="{BB962C8B-B14F-4D97-AF65-F5344CB8AC3E}">
        <p14:creationId xmlns:p14="http://schemas.microsoft.com/office/powerpoint/2010/main" val="30225688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E652E-5876-47A0-967B-D0073B06A798}"/>
              </a:ext>
            </a:extLst>
          </p:cNvPr>
          <p:cNvSpPr>
            <a:spLocks noGrp="1"/>
          </p:cNvSpPr>
          <p:nvPr>
            <p:ph type="title"/>
          </p:nvPr>
        </p:nvSpPr>
        <p:spPr/>
        <p:txBody>
          <a:bodyPr/>
          <a:lstStyle/>
          <a:p>
            <a:r>
              <a:rPr lang="fr-CA" dirty="0"/>
              <a:t>Révision</a:t>
            </a:r>
          </a:p>
        </p:txBody>
      </p:sp>
      <p:sp>
        <p:nvSpPr>
          <p:cNvPr id="3" name="Content Placeholder 2">
            <a:extLst>
              <a:ext uri="{FF2B5EF4-FFF2-40B4-BE49-F238E27FC236}">
                <a16:creationId xmlns:a16="http://schemas.microsoft.com/office/drawing/2014/main" id="{AA253CD6-7BE1-474C-912F-B2C48534E861}"/>
              </a:ext>
            </a:extLst>
          </p:cNvPr>
          <p:cNvSpPr>
            <a:spLocks noGrp="1"/>
          </p:cNvSpPr>
          <p:nvPr>
            <p:ph idx="1"/>
          </p:nvPr>
        </p:nvSpPr>
        <p:spPr>
          <a:xfrm>
            <a:off x="894846" y="2744902"/>
            <a:ext cx="10402308" cy="3416300"/>
          </a:xfrm>
        </p:spPr>
        <p:txBody>
          <a:bodyPr>
            <a:normAutofit/>
          </a:bodyPr>
          <a:lstStyle/>
          <a:p>
            <a:r>
              <a:rPr lang="fr-CA" sz="2000" dirty="0">
                <a:latin typeface="inherit"/>
              </a:rPr>
              <a:t>Le Canada aujourd’hui est multiculturelle</a:t>
            </a:r>
          </a:p>
          <a:p>
            <a:r>
              <a:rPr lang="fr-CA" sz="2000" dirty="0">
                <a:latin typeface="inherit"/>
              </a:rPr>
              <a:t>Mais.. ce n’était pas toujours le cas</a:t>
            </a:r>
          </a:p>
          <a:p>
            <a:r>
              <a:rPr lang="fr-CA" sz="2000" dirty="0">
                <a:latin typeface="inherit"/>
              </a:rPr>
              <a:t>Le Canada avait invité les immigrants seulement de certaines cultures (semblable à le canada)</a:t>
            </a:r>
          </a:p>
          <a:p>
            <a:r>
              <a:rPr lang="fr-CA" sz="2000" dirty="0">
                <a:latin typeface="inherit"/>
              </a:rPr>
              <a:t>Le Canada avait un histoire « noire » par rapport au immigration</a:t>
            </a:r>
          </a:p>
          <a:p>
            <a:pPr lvl="1"/>
            <a:r>
              <a:rPr lang="fr-CA" sz="1800" dirty="0">
                <a:latin typeface="inherit"/>
              </a:rPr>
              <a:t>Nous allons explorer l’évolution de cette histoire, et comment le Canada à changé</a:t>
            </a:r>
          </a:p>
        </p:txBody>
      </p:sp>
    </p:spTree>
    <p:extLst>
      <p:ext uri="{BB962C8B-B14F-4D97-AF65-F5344CB8AC3E}">
        <p14:creationId xmlns:p14="http://schemas.microsoft.com/office/powerpoint/2010/main" val="1675530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D39327-3B87-48DF-A0F7-F09C5072BAE8}"/>
              </a:ext>
            </a:extLst>
          </p:cNvPr>
          <p:cNvSpPr>
            <a:spLocks noGrp="1"/>
          </p:cNvSpPr>
          <p:nvPr>
            <p:ph type="title"/>
          </p:nvPr>
        </p:nvSpPr>
        <p:spPr>
          <a:xfrm>
            <a:off x="883106" y="840259"/>
            <a:ext cx="3865134" cy="5338119"/>
          </a:xfrm>
        </p:spPr>
        <p:txBody>
          <a:bodyPr>
            <a:normAutofit/>
          </a:bodyPr>
          <a:lstStyle/>
          <a:p>
            <a:r>
              <a:rPr lang="fr-CA" sz="3100" b="1" dirty="0">
                <a:solidFill>
                  <a:schemeClr val="bg1">
                    <a:lumMod val="95000"/>
                  </a:schemeClr>
                </a:solidFill>
              </a:rPr>
              <a:t>Activité:</a:t>
            </a:r>
            <a:br>
              <a:rPr lang="fr-CA" sz="3100" b="1" dirty="0">
                <a:solidFill>
                  <a:schemeClr val="bg1">
                    <a:lumMod val="95000"/>
                  </a:schemeClr>
                </a:solidFill>
              </a:rPr>
            </a:br>
            <a:r>
              <a:rPr lang="fr-CA" sz="3100" b="1" dirty="0">
                <a:solidFill>
                  <a:schemeClr val="bg1">
                    <a:lumMod val="95000"/>
                  </a:schemeClr>
                </a:solidFill>
              </a:rPr>
              <a:t>LIGNE DE TEMPS</a:t>
            </a:r>
            <a:br>
              <a:rPr lang="fr-CA" sz="3100" b="1" dirty="0">
                <a:solidFill>
                  <a:schemeClr val="bg1">
                    <a:lumMod val="95000"/>
                  </a:schemeClr>
                </a:solidFill>
              </a:rPr>
            </a:br>
            <a:br>
              <a:rPr lang="fr-CA" sz="3100" b="1" dirty="0">
                <a:solidFill>
                  <a:schemeClr val="bg1">
                    <a:lumMod val="95000"/>
                  </a:schemeClr>
                </a:solidFill>
              </a:rPr>
            </a:br>
            <a:r>
              <a:rPr lang="fr-CA" sz="2200" dirty="0">
                <a:solidFill>
                  <a:schemeClr val="bg1">
                    <a:lumMod val="95000"/>
                  </a:schemeClr>
                </a:solidFill>
              </a:rPr>
              <a:t>Histoire d’immigration au Canada</a:t>
            </a:r>
            <a:br>
              <a:rPr lang="fr-CA" sz="2200" dirty="0">
                <a:solidFill>
                  <a:schemeClr val="bg1">
                    <a:lumMod val="95000"/>
                  </a:schemeClr>
                </a:solidFill>
              </a:rPr>
            </a:br>
            <a:br>
              <a:rPr lang="fr-CA" sz="2200" dirty="0">
                <a:solidFill>
                  <a:schemeClr val="bg1">
                    <a:lumMod val="95000"/>
                  </a:schemeClr>
                </a:solidFill>
              </a:rPr>
            </a:br>
            <a:r>
              <a:rPr lang="fr-CA" sz="2200" dirty="0">
                <a:solidFill>
                  <a:schemeClr val="bg1">
                    <a:lumMod val="95000"/>
                  </a:schemeClr>
                </a:solidFill>
              </a:rPr>
              <a:t>Activité: 20 minutes</a:t>
            </a:r>
            <a:br>
              <a:rPr lang="fr-CA" sz="2200" dirty="0">
                <a:solidFill>
                  <a:schemeClr val="bg1">
                    <a:lumMod val="95000"/>
                  </a:schemeClr>
                </a:solidFill>
              </a:rPr>
            </a:br>
            <a:r>
              <a:rPr lang="fr-CA" sz="2200" dirty="0">
                <a:solidFill>
                  <a:schemeClr val="bg1">
                    <a:lumMod val="95000"/>
                  </a:schemeClr>
                </a:solidFill>
              </a:rPr>
              <a:t>Groupes: 2 personnes</a:t>
            </a:r>
            <a:br>
              <a:rPr lang="fr-CA" sz="2200" dirty="0">
                <a:solidFill>
                  <a:schemeClr val="bg1">
                    <a:lumMod val="95000"/>
                  </a:schemeClr>
                </a:solidFill>
              </a:rPr>
            </a:br>
            <a:br>
              <a:rPr lang="fr-CA" sz="2200" dirty="0">
                <a:solidFill>
                  <a:schemeClr val="bg1">
                    <a:lumMod val="95000"/>
                  </a:schemeClr>
                </a:solidFill>
              </a:rPr>
            </a:br>
            <a:r>
              <a:rPr lang="fr-CA" sz="2200" dirty="0">
                <a:solidFill>
                  <a:schemeClr val="bg1">
                    <a:lumMod val="95000"/>
                  </a:schemeClr>
                </a:solidFill>
              </a:rPr>
              <a:t>Après: discussion en classe entière</a:t>
            </a:r>
            <a:br>
              <a:rPr lang="fr-CA" sz="2200" dirty="0">
                <a:solidFill>
                  <a:schemeClr val="bg1">
                    <a:lumMod val="95000"/>
                  </a:schemeClr>
                </a:solidFill>
              </a:rPr>
            </a:br>
            <a:br>
              <a:rPr lang="en-US" dirty="0"/>
            </a:br>
            <a:endParaRPr lang="fr-CA" dirty="0"/>
          </a:p>
        </p:txBody>
      </p:sp>
      <p:sp>
        <p:nvSpPr>
          <p:cNvPr id="8" name="Title 8">
            <a:extLst>
              <a:ext uri="{FF2B5EF4-FFF2-40B4-BE49-F238E27FC236}">
                <a16:creationId xmlns:a16="http://schemas.microsoft.com/office/drawing/2014/main" id="{4716639F-69D0-4339-9B12-C89BF9E5A3B1}"/>
              </a:ext>
            </a:extLst>
          </p:cNvPr>
          <p:cNvSpPr txBox="1">
            <a:spLocks/>
          </p:cNvSpPr>
          <p:nvPr/>
        </p:nvSpPr>
        <p:spPr bwMode="gray">
          <a:xfrm>
            <a:off x="5972787" y="936495"/>
            <a:ext cx="4889813" cy="715552"/>
          </a:xfrm>
          <a:prstGeom prst="rect">
            <a:avLst/>
          </a:prstGeom>
        </p:spPr>
        <p:txBody>
          <a:bodyPr vert="horz" lIns="91440" tIns="45720" rIns="91440" bIns="45720" rtlCol="0" anchor="b">
            <a:norm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CA" dirty="0">
                <a:ln w="0"/>
                <a:solidFill>
                  <a:schemeClr val="tx1"/>
                </a:solidFill>
                <a:effectLst>
                  <a:outerShdw blurRad="38100" dist="19050" dir="2700000" algn="tl" rotWithShape="0">
                    <a:schemeClr val="dk1">
                      <a:alpha val="40000"/>
                    </a:schemeClr>
                  </a:outerShdw>
                </a:effectLst>
              </a:rPr>
              <a:t>Dans vos groups…</a:t>
            </a:r>
          </a:p>
        </p:txBody>
      </p:sp>
      <p:sp>
        <p:nvSpPr>
          <p:cNvPr id="9" name="Rectangle 8">
            <a:extLst>
              <a:ext uri="{FF2B5EF4-FFF2-40B4-BE49-F238E27FC236}">
                <a16:creationId xmlns:a16="http://schemas.microsoft.com/office/drawing/2014/main" id="{2AFD8695-666F-4459-A680-E907D4501B7C}"/>
              </a:ext>
            </a:extLst>
          </p:cNvPr>
          <p:cNvSpPr/>
          <p:nvPr/>
        </p:nvSpPr>
        <p:spPr>
          <a:xfrm>
            <a:off x="6262226" y="1872160"/>
            <a:ext cx="5929774" cy="2862322"/>
          </a:xfrm>
          <a:prstGeom prst="rect">
            <a:avLst/>
          </a:prstGeom>
        </p:spPr>
        <p:txBody>
          <a:bodyPr wrap="square">
            <a:spAutoFit/>
          </a:bodyPr>
          <a:lstStyle/>
          <a:p>
            <a:r>
              <a:rPr lang="fr-CA" dirty="0"/>
              <a:t>Lisez chaque paragraphe, </a:t>
            </a:r>
          </a:p>
          <a:p>
            <a:r>
              <a:rPr lang="fr-CA" dirty="0"/>
              <a:t>*souligner des mots qui vous aide a comprendre.</a:t>
            </a:r>
            <a:endParaRPr lang="fr-CA" b="1" dirty="0"/>
          </a:p>
          <a:p>
            <a:endParaRPr lang="fr-CA" dirty="0"/>
          </a:p>
          <a:p>
            <a:r>
              <a:rPr lang="fr-CA" dirty="0"/>
              <a:t>Mettez chaque pièce en ordre chronologique avec ton partenaire.</a:t>
            </a:r>
          </a:p>
          <a:p>
            <a:endParaRPr lang="fr-CA" dirty="0"/>
          </a:p>
          <a:p>
            <a:r>
              <a:rPr lang="fr-CA" dirty="0"/>
              <a:t>Construire le ligne de temps collaborative en classe.</a:t>
            </a:r>
          </a:p>
          <a:p>
            <a:endParaRPr lang="fr-CA" dirty="0"/>
          </a:p>
          <a:p>
            <a:r>
              <a:rPr lang="fr-CA" dirty="0"/>
              <a:t>Discussion en classe.</a:t>
            </a:r>
          </a:p>
        </p:txBody>
      </p:sp>
    </p:spTree>
    <p:extLst>
      <p:ext uri="{BB962C8B-B14F-4D97-AF65-F5344CB8AC3E}">
        <p14:creationId xmlns:p14="http://schemas.microsoft.com/office/powerpoint/2010/main" val="14626168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47631-1A35-4AFC-9054-B0E8E97215D2}"/>
              </a:ext>
            </a:extLst>
          </p:cNvPr>
          <p:cNvSpPr>
            <a:spLocks noGrp="1"/>
          </p:cNvSpPr>
          <p:nvPr>
            <p:ph type="title"/>
          </p:nvPr>
        </p:nvSpPr>
        <p:spPr>
          <a:xfrm>
            <a:off x="617627" y="3060219"/>
            <a:ext cx="5208137" cy="2774972"/>
          </a:xfrm>
        </p:spPr>
        <p:txBody>
          <a:bodyPr>
            <a:normAutofit fontScale="90000"/>
          </a:bodyPr>
          <a:lstStyle/>
          <a:p>
            <a:r>
              <a:rPr lang="fr-CA" sz="3100" b="1" dirty="0"/>
              <a:t>AVANT PARTIR : ECRIRE</a:t>
            </a:r>
            <a:br>
              <a:rPr lang="fr-CA" sz="2200" b="1" dirty="0"/>
            </a:br>
            <a:br>
              <a:rPr lang="fr-CA" sz="2200" dirty="0"/>
            </a:br>
            <a:r>
              <a:rPr lang="fr-CA" sz="2200" dirty="0"/>
              <a:t>1. Donnez quelques (2-3)exemples de comment le Canada a changé depuis le début du 20</a:t>
            </a:r>
            <a:r>
              <a:rPr lang="fr-CA" sz="2200" baseline="30000" dirty="0"/>
              <a:t>e</a:t>
            </a:r>
            <a:r>
              <a:rPr lang="fr-CA" sz="2200" dirty="0"/>
              <a:t> siècle par rapport à l’immigration, en utilisant le ligne de temps si nécessaire.</a:t>
            </a:r>
            <a:br>
              <a:rPr lang="fr-CA" sz="2200" dirty="0"/>
            </a:br>
            <a:br>
              <a:rPr lang="fr-CA" sz="2200" dirty="0"/>
            </a:br>
            <a:r>
              <a:rPr lang="fr-CA" sz="2200" dirty="0"/>
              <a:t>2. Est-ce que cette information t’a surpris? Comment est-ce que tes opinions ont changé d’avant cette classe?</a:t>
            </a:r>
            <a:br>
              <a:rPr lang="fr-CA" sz="2200" dirty="0"/>
            </a:br>
            <a:br>
              <a:rPr lang="fr-CA" dirty="0"/>
            </a:br>
            <a:endParaRPr lang="fr-CA" dirty="0"/>
          </a:p>
        </p:txBody>
      </p:sp>
    </p:spTree>
    <p:extLst>
      <p:ext uri="{BB962C8B-B14F-4D97-AF65-F5344CB8AC3E}">
        <p14:creationId xmlns:p14="http://schemas.microsoft.com/office/powerpoint/2010/main" val="27634793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F16815-8CA5-45CC-B2E9-41C7ABC20926}"/>
              </a:ext>
            </a:extLst>
          </p:cNvPr>
          <p:cNvSpPr>
            <a:spLocks noGrp="1"/>
          </p:cNvSpPr>
          <p:nvPr>
            <p:ph type="title"/>
          </p:nvPr>
        </p:nvSpPr>
        <p:spPr/>
        <p:txBody>
          <a:bodyPr/>
          <a:lstStyle/>
          <a:p>
            <a:r>
              <a:rPr lang="fr-CA" dirty="0"/>
              <a:t>Demain??</a:t>
            </a:r>
          </a:p>
        </p:txBody>
      </p:sp>
      <p:sp>
        <p:nvSpPr>
          <p:cNvPr id="6" name="Content Placeholder 5">
            <a:extLst>
              <a:ext uri="{FF2B5EF4-FFF2-40B4-BE49-F238E27FC236}">
                <a16:creationId xmlns:a16="http://schemas.microsoft.com/office/drawing/2014/main" id="{9204FFFD-14F8-4EDE-A86D-B408D3BCB2EB}"/>
              </a:ext>
            </a:extLst>
          </p:cNvPr>
          <p:cNvSpPr>
            <a:spLocks noGrp="1"/>
          </p:cNvSpPr>
          <p:nvPr>
            <p:ph idx="1"/>
          </p:nvPr>
        </p:nvSpPr>
        <p:spPr>
          <a:xfrm>
            <a:off x="767584" y="2594073"/>
            <a:ext cx="10656832" cy="3391947"/>
          </a:xfrm>
        </p:spPr>
        <p:txBody>
          <a:bodyPr/>
          <a:lstStyle/>
          <a:p>
            <a:r>
              <a:rPr lang="fr-CA" dirty="0"/>
              <a:t>Pourquoi est-ce que le Canada a changé?</a:t>
            </a:r>
          </a:p>
          <a:p>
            <a:r>
              <a:rPr lang="fr-CA" dirty="0"/>
              <a:t>Quelques exemples qui montre cette changement au Canada. </a:t>
            </a:r>
          </a:p>
          <a:p>
            <a:endParaRPr lang="fr-CA" dirty="0"/>
          </a:p>
          <a:p>
            <a:endParaRPr lang="fr-CA" dirty="0"/>
          </a:p>
          <a:p>
            <a:endParaRPr lang="fr-CA" dirty="0"/>
          </a:p>
          <a:p>
            <a:r>
              <a:rPr lang="fr-CA" b="1" dirty="0"/>
              <a:t>N'oubliez pas, demain votre « récit d’un immigrant » est à remettre</a:t>
            </a:r>
          </a:p>
          <a:p>
            <a:r>
              <a:rPr lang="fr-CA" b="1" dirty="0"/>
              <a:t>Venez me voir dans AIT pour l’aide supplémentaire ou pour travailler sur un ordinateur. </a:t>
            </a:r>
          </a:p>
        </p:txBody>
      </p:sp>
    </p:spTree>
    <p:extLst>
      <p:ext uri="{BB962C8B-B14F-4D97-AF65-F5344CB8AC3E}">
        <p14:creationId xmlns:p14="http://schemas.microsoft.com/office/powerpoint/2010/main" val="7304215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292C0A-2EC7-4535-BA33-30F29F7C049F}"/>
              </a:ext>
            </a:extLst>
          </p:cNvPr>
          <p:cNvSpPr>
            <a:spLocks noGrp="1"/>
          </p:cNvSpPr>
          <p:nvPr>
            <p:ph type="ctrTitle"/>
          </p:nvPr>
        </p:nvSpPr>
        <p:spPr/>
        <p:txBody>
          <a:bodyPr/>
          <a:lstStyle/>
          <a:p>
            <a:r>
              <a:rPr lang="fr-CA" dirty="0"/>
              <a:t>Jour 6</a:t>
            </a:r>
          </a:p>
        </p:txBody>
      </p:sp>
      <p:sp>
        <p:nvSpPr>
          <p:cNvPr id="5" name="Subtitle 4">
            <a:extLst>
              <a:ext uri="{FF2B5EF4-FFF2-40B4-BE49-F238E27FC236}">
                <a16:creationId xmlns:a16="http://schemas.microsoft.com/office/drawing/2014/main" id="{4AB0C366-5D50-4E97-9279-DB2F98DDB695}"/>
              </a:ext>
            </a:extLst>
          </p:cNvPr>
          <p:cNvSpPr>
            <a:spLocks noGrp="1"/>
          </p:cNvSpPr>
          <p:nvPr>
            <p:ph type="subTitle" idx="1"/>
          </p:nvPr>
        </p:nvSpPr>
        <p:spPr/>
        <p:txBody>
          <a:bodyPr>
            <a:normAutofit/>
          </a:bodyPr>
          <a:lstStyle/>
          <a:p>
            <a:r>
              <a:rPr lang="fr-CA" sz="2000" dirty="0"/>
              <a:t>Évolution d’immigration au Canada</a:t>
            </a:r>
          </a:p>
        </p:txBody>
      </p:sp>
    </p:spTree>
    <p:extLst>
      <p:ext uri="{BB962C8B-B14F-4D97-AF65-F5344CB8AC3E}">
        <p14:creationId xmlns:p14="http://schemas.microsoft.com/office/powerpoint/2010/main" val="21943331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12456-6944-4F44-AA05-4C4CA5C20AA4}"/>
              </a:ext>
            </a:extLst>
          </p:cNvPr>
          <p:cNvSpPr>
            <a:spLocks noGrp="1"/>
          </p:cNvSpPr>
          <p:nvPr>
            <p:ph type="title"/>
          </p:nvPr>
        </p:nvSpPr>
        <p:spPr/>
        <p:txBody>
          <a:bodyPr/>
          <a:lstStyle/>
          <a:p>
            <a:r>
              <a:rPr lang="fr-CA" dirty="0"/>
              <a:t>Démarreur *NOTES à copier*</a:t>
            </a:r>
          </a:p>
        </p:txBody>
      </p:sp>
      <p:sp>
        <p:nvSpPr>
          <p:cNvPr id="3" name="Content Placeholder 2">
            <a:extLst>
              <a:ext uri="{FF2B5EF4-FFF2-40B4-BE49-F238E27FC236}">
                <a16:creationId xmlns:a16="http://schemas.microsoft.com/office/drawing/2014/main" id="{054C27A3-D65C-4A0E-AB05-91D3079ECD34}"/>
              </a:ext>
            </a:extLst>
          </p:cNvPr>
          <p:cNvSpPr>
            <a:spLocks noGrp="1"/>
          </p:cNvSpPr>
          <p:nvPr>
            <p:ph idx="1"/>
          </p:nvPr>
        </p:nvSpPr>
        <p:spPr/>
        <p:txBody>
          <a:bodyPr/>
          <a:lstStyle/>
          <a:p>
            <a:r>
              <a:rPr lang="fr-CA" b="1" dirty="0"/>
              <a:t>Multiculturalisme: </a:t>
            </a:r>
            <a:r>
              <a:rPr lang="fr-CA" dirty="0"/>
              <a:t>Cohabitation de nombreuses cultures à l’</a:t>
            </a:r>
            <a:r>
              <a:rPr lang="fr-CA" dirty="0" err="1"/>
              <a:t>interieur</a:t>
            </a:r>
            <a:r>
              <a:rPr lang="fr-CA" dirty="0"/>
              <a:t> d’une société unifiée. Politique officielle qui reconnait et respect les traditions et les identités des différents groupes culturels. </a:t>
            </a:r>
          </a:p>
          <a:p>
            <a:r>
              <a:rPr lang="fr-CA" b="1" dirty="0"/>
              <a:t>Ethnocentrique: </a:t>
            </a:r>
            <a:r>
              <a:rPr lang="fr-CA" dirty="0"/>
              <a:t>Qui croit que sa culture est supérieure à celle des autres</a:t>
            </a:r>
          </a:p>
          <a:p>
            <a:r>
              <a:rPr lang="fr-CA" b="1" dirty="0"/>
              <a:t>Préjuge: </a:t>
            </a:r>
            <a:r>
              <a:rPr lang="fr-CA" dirty="0"/>
              <a:t>opinion toute faite et négative basée souvent sur des facteurs comme la race, ou le sexe ou la religion. </a:t>
            </a:r>
          </a:p>
          <a:p>
            <a:r>
              <a:rPr lang="fr-CA" b="1" dirty="0"/>
              <a:t>Discrimination: </a:t>
            </a:r>
            <a:r>
              <a:rPr lang="fr-CA" dirty="0"/>
              <a:t>Traitement injuste des autres en fonction de leur race, de leur langue, de leur culture, de leur religion ou d’autres facteurs. </a:t>
            </a:r>
          </a:p>
        </p:txBody>
      </p:sp>
    </p:spTree>
    <p:extLst>
      <p:ext uri="{BB962C8B-B14F-4D97-AF65-F5344CB8AC3E}">
        <p14:creationId xmlns:p14="http://schemas.microsoft.com/office/powerpoint/2010/main" val="580794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B44A232-7D80-4DF9-81F8-854F5DB71654}"/>
              </a:ext>
            </a:extLst>
          </p:cNvPr>
          <p:cNvPicPr>
            <a:picLocks noChangeAspect="1"/>
          </p:cNvPicPr>
          <p:nvPr/>
        </p:nvPicPr>
        <p:blipFill>
          <a:blip r:embed="rId3"/>
          <a:stretch>
            <a:fillRect/>
          </a:stretch>
        </p:blipFill>
        <p:spPr>
          <a:xfrm>
            <a:off x="5005424" y="0"/>
            <a:ext cx="7667625" cy="6838950"/>
          </a:xfrm>
          <a:prstGeom prst="rect">
            <a:avLst/>
          </a:prstGeom>
        </p:spPr>
      </p:pic>
      <p:sp>
        <p:nvSpPr>
          <p:cNvPr id="5" name="TextBox 4">
            <a:extLst>
              <a:ext uri="{FF2B5EF4-FFF2-40B4-BE49-F238E27FC236}">
                <a16:creationId xmlns:a16="http://schemas.microsoft.com/office/drawing/2014/main" id="{A290A650-055E-4173-A5BA-1DC8E3172E24}"/>
              </a:ext>
            </a:extLst>
          </p:cNvPr>
          <p:cNvSpPr txBox="1"/>
          <p:nvPr/>
        </p:nvSpPr>
        <p:spPr>
          <a:xfrm>
            <a:off x="7815312" y="3069193"/>
            <a:ext cx="1515158" cy="369332"/>
          </a:xfrm>
          <a:prstGeom prst="rect">
            <a:avLst/>
          </a:prstGeom>
          <a:noFill/>
        </p:spPr>
        <p:txBody>
          <a:bodyPr wrap="none" rtlCol="0">
            <a:spAutoFit/>
          </a:bodyPr>
          <a:lstStyle/>
          <a:p>
            <a:r>
              <a:rPr lang="fr-CA" b="1" dirty="0">
                <a:solidFill>
                  <a:schemeClr val="bg1"/>
                </a:solidFill>
              </a:rPr>
              <a:t>Immigration</a:t>
            </a:r>
            <a:endParaRPr lang="en-US" b="1" dirty="0">
              <a:solidFill>
                <a:schemeClr val="bg1"/>
              </a:solidFill>
            </a:endParaRPr>
          </a:p>
        </p:txBody>
      </p:sp>
      <p:sp>
        <p:nvSpPr>
          <p:cNvPr id="19" name="TextBox 18">
            <a:extLst>
              <a:ext uri="{FF2B5EF4-FFF2-40B4-BE49-F238E27FC236}">
                <a16:creationId xmlns:a16="http://schemas.microsoft.com/office/drawing/2014/main" id="{A3A35A9A-E7BF-4A38-B5CD-EFFC712DF282}"/>
              </a:ext>
            </a:extLst>
          </p:cNvPr>
          <p:cNvSpPr txBox="1"/>
          <p:nvPr/>
        </p:nvSpPr>
        <p:spPr>
          <a:xfrm rot="728914">
            <a:off x="8417971" y="1493073"/>
            <a:ext cx="1426994" cy="646331"/>
          </a:xfrm>
          <a:prstGeom prst="rect">
            <a:avLst/>
          </a:prstGeom>
          <a:noFill/>
        </p:spPr>
        <p:txBody>
          <a:bodyPr wrap="none" rtlCol="0">
            <a:spAutoFit/>
          </a:bodyPr>
          <a:lstStyle/>
          <a:p>
            <a:pPr algn="ctr"/>
            <a:r>
              <a:rPr lang="fr-CA" b="1" dirty="0">
                <a:solidFill>
                  <a:schemeClr val="bg1"/>
                </a:solidFill>
              </a:rPr>
              <a:t>Raison</a:t>
            </a:r>
          </a:p>
          <a:p>
            <a:pPr algn="ctr"/>
            <a:r>
              <a:rPr lang="fr-CA" b="1" dirty="0">
                <a:solidFill>
                  <a:schemeClr val="bg1"/>
                </a:solidFill>
              </a:rPr>
              <a:t>Pourquoi??</a:t>
            </a:r>
            <a:endParaRPr lang="en-US" b="1" dirty="0">
              <a:solidFill>
                <a:schemeClr val="bg1"/>
              </a:solidFill>
            </a:endParaRPr>
          </a:p>
        </p:txBody>
      </p:sp>
      <p:sp>
        <p:nvSpPr>
          <p:cNvPr id="20" name="TextBox 19">
            <a:extLst>
              <a:ext uri="{FF2B5EF4-FFF2-40B4-BE49-F238E27FC236}">
                <a16:creationId xmlns:a16="http://schemas.microsoft.com/office/drawing/2014/main" id="{0BAFCCA9-50F4-498D-933D-65743F7696C3}"/>
              </a:ext>
            </a:extLst>
          </p:cNvPr>
          <p:cNvSpPr txBox="1"/>
          <p:nvPr/>
        </p:nvSpPr>
        <p:spPr>
          <a:xfrm rot="728914">
            <a:off x="8285883" y="664377"/>
            <a:ext cx="2963568" cy="738664"/>
          </a:xfrm>
          <a:prstGeom prst="rect">
            <a:avLst/>
          </a:prstGeom>
          <a:noFill/>
        </p:spPr>
        <p:txBody>
          <a:bodyPr wrap="square" rtlCol="0">
            <a:spAutoFit/>
          </a:bodyPr>
          <a:lstStyle/>
          <a:p>
            <a:r>
              <a:rPr lang="fr-CA" sz="1400" b="1" dirty="0">
                <a:solidFill>
                  <a:schemeClr val="bg1"/>
                </a:solidFill>
              </a:rPr>
              <a:t>Explication, Implication</a:t>
            </a:r>
          </a:p>
          <a:p>
            <a:r>
              <a:rPr lang="fr-CA" sz="1400" b="1" dirty="0">
                <a:solidFill>
                  <a:schemeClr val="bg1"/>
                </a:solidFill>
              </a:rPr>
              <a:t>Facteurs d’emplacement, </a:t>
            </a:r>
          </a:p>
          <a:p>
            <a:r>
              <a:rPr lang="fr-CA" sz="1400" b="1" dirty="0">
                <a:solidFill>
                  <a:schemeClr val="bg1"/>
                </a:solidFill>
              </a:rPr>
              <a:t>Facteurs de situation</a:t>
            </a:r>
            <a:endParaRPr lang="en-US" sz="1400" b="1" dirty="0">
              <a:solidFill>
                <a:schemeClr val="bg1"/>
              </a:solidFill>
            </a:endParaRPr>
          </a:p>
        </p:txBody>
      </p:sp>
      <p:sp>
        <p:nvSpPr>
          <p:cNvPr id="13" name="TextBox 12">
            <a:extLst>
              <a:ext uri="{FF2B5EF4-FFF2-40B4-BE49-F238E27FC236}">
                <a16:creationId xmlns:a16="http://schemas.microsoft.com/office/drawing/2014/main" id="{846ED41B-B704-4832-B39D-6C9EE6374B24}"/>
              </a:ext>
            </a:extLst>
          </p:cNvPr>
          <p:cNvSpPr txBox="1"/>
          <p:nvPr/>
        </p:nvSpPr>
        <p:spPr>
          <a:xfrm rot="18613390">
            <a:off x="6424961" y="1913278"/>
            <a:ext cx="1780448" cy="830997"/>
          </a:xfrm>
          <a:prstGeom prst="rect">
            <a:avLst/>
          </a:prstGeom>
          <a:noFill/>
        </p:spPr>
        <p:txBody>
          <a:bodyPr wrap="square" rtlCol="0">
            <a:spAutoFit/>
          </a:bodyPr>
          <a:lstStyle/>
          <a:p>
            <a:r>
              <a:rPr lang="fr-CA" sz="1200" dirty="0">
                <a:solidFill>
                  <a:schemeClr val="bg1"/>
                </a:solidFill>
              </a:rPr>
              <a:t>Exemple:</a:t>
            </a:r>
          </a:p>
          <a:p>
            <a:r>
              <a:rPr lang="fr-CA" sz="1200" dirty="0">
                <a:solidFill>
                  <a:schemeClr val="bg1"/>
                </a:solidFill>
              </a:rPr>
              <a:t>Les gens démangent pour trouver un emploi </a:t>
            </a:r>
            <a:endParaRPr lang="en-US" sz="1200" dirty="0">
              <a:solidFill>
                <a:schemeClr val="bg1"/>
              </a:solidFill>
            </a:endParaRPr>
          </a:p>
        </p:txBody>
      </p:sp>
      <p:sp>
        <p:nvSpPr>
          <p:cNvPr id="15" name="TextBox 14">
            <a:extLst>
              <a:ext uri="{FF2B5EF4-FFF2-40B4-BE49-F238E27FC236}">
                <a16:creationId xmlns:a16="http://schemas.microsoft.com/office/drawing/2014/main" id="{AB383040-7765-42A3-9EEF-0DDA4B9F51EA}"/>
              </a:ext>
            </a:extLst>
          </p:cNvPr>
          <p:cNvSpPr txBox="1"/>
          <p:nvPr/>
        </p:nvSpPr>
        <p:spPr>
          <a:xfrm rot="18613390">
            <a:off x="5074811" y="1493073"/>
            <a:ext cx="3004657" cy="646331"/>
          </a:xfrm>
          <a:prstGeom prst="rect">
            <a:avLst/>
          </a:prstGeom>
          <a:noFill/>
        </p:spPr>
        <p:txBody>
          <a:bodyPr wrap="square" rtlCol="0">
            <a:spAutoFit/>
          </a:bodyPr>
          <a:lstStyle/>
          <a:p>
            <a:r>
              <a:rPr lang="fr-CA" sz="1200" dirty="0">
                <a:solidFill>
                  <a:schemeClr val="bg1"/>
                </a:solidFill>
              </a:rPr>
              <a:t>Si l’économie ne supporte pas beaucoup d’emplois ils déménagent où sont les emplois. </a:t>
            </a:r>
          </a:p>
        </p:txBody>
      </p:sp>
      <p:sp>
        <p:nvSpPr>
          <p:cNvPr id="25" name="Text Placeholder 24">
            <a:extLst>
              <a:ext uri="{FF2B5EF4-FFF2-40B4-BE49-F238E27FC236}">
                <a16:creationId xmlns:a16="http://schemas.microsoft.com/office/drawing/2014/main" id="{D9D01B46-B2CF-4221-9DEE-0C56F40A9E28}"/>
              </a:ext>
            </a:extLst>
          </p:cNvPr>
          <p:cNvSpPr>
            <a:spLocks noGrp="1"/>
          </p:cNvSpPr>
          <p:nvPr>
            <p:ph type="body" idx="4294967295"/>
          </p:nvPr>
        </p:nvSpPr>
        <p:spPr>
          <a:xfrm>
            <a:off x="416198" y="674825"/>
            <a:ext cx="4589226" cy="5188647"/>
          </a:xfrm>
        </p:spPr>
        <p:txBody>
          <a:bodyPr>
            <a:normAutofit/>
          </a:bodyPr>
          <a:lstStyle/>
          <a:p>
            <a:pPr marL="0" indent="0">
              <a:buNone/>
            </a:pPr>
            <a:r>
              <a:rPr lang="fr-CA" sz="2400" b="1" dirty="0">
                <a:solidFill>
                  <a:schemeClr val="bg1"/>
                </a:solidFill>
              </a:rPr>
              <a:t>Démarreur:</a:t>
            </a:r>
          </a:p>
          <a:p>
            <a:pPr marL="0" indent="0">
              <a:buNone/>
            </a:pPr>
            <a:r>
              <a:rPr lang="fr-CA" sz="2400" b="1" dirty="0">
                <a:solidFill>
                  <a:schemeClr val="bg1"/>
                </a:solidFill>
              </a:rPr>
              <a:t>Remue-méninge</a:t>
            </a:r>
          </a:p>
          <a:p>
            <a:pPr marL="0" indent="0">
              <a:buNone/>
            </a:pPr>
            <a:r>
              <a:rPr lang="fr-CA" dirty="0">
                <a:solidFill>
                  <a:schemeClr val="bg1"/>
                </a:solidFill>
              </a:rPr>
              <a:t>Avant de commencer cette unité, nous allons évaluer nos connaissances. </a:t>
            </a:r>
          </a:p>
          <a:p>
            <a:pPr marL="0" indent="0">
              <a:buNone/>
            </a:pPr>
            <a:endParaRPr lang="fr-CA" dirty="0">
              <a:solidFill>
                <a:schemeClr val="bg1"/>
              </a:solidFill>
            </a:endParaRPr>
          </a:p>
          <a:p>
            <a:pPr marL="0" indent="0">
              <a:buNone/>
            </a:pPr>
            <a:r>
              <a:rPr lang="fr-CA" dirty="0">
                <a:solidFill>
                  <a:schemeClr val="bg1"/>
                </a:solidFill>
              </a:rPr>
              <a:t>Activité: 5 minutes</a:t>
            </a:r>
          </a:p>
          <a:p>
            <a:pPr marL="0" indent="0">
              <a:buNone/>
            </a:pPr>
            <a:r>
              <a:rPr lang="fr-CA" dirty="0">
                <a:solidFill>
                  <a:schemeClr val="bg1"/>
                </a:solidFill>
              </a:rPr>
              <a:t>Partagez après avec ton partenaire.</a:t>
            </a:r>
          </a:p>
          <a:p>
            <a:pPr marL="0" indent="0">
              <a:buNone/>
            </a:pPr>
            <a:endParaRPr lang="fr-CA" dirty="0">
              <a:solidFill>
                <a:schemeClr val="bg1"/>
              </a:solidFill>
            </a:endParaRPr>
          </a:p>
          <a:p>
            <a:pPr marL="0" indent="0">
              <a:buNone/>
            </a:pPr>
            <a:r>
              <a:rPr lang="fr-CA" sz="2400" b="1" dirty="0">
                <a:solidFill>
                  <a:schemeClr val="bg1"/>
                </a:solidFill>
              </a:rPr>
              <a:t>QUESTION:</a:t>
            </a:r>
          </a:p>
          <a:p>
            <a:pPr marL="0" indent="0">
              <a:buNone/>
            </a:pPr>
            <a:r>
              <a:rPr lang="fr-CA" sz="2400" dirty="0">
                <a:solidFill>
                  <a:schemeClr val="bg1"/>
                </a:solidFill>
              </a:rPr>
              <a:t>Pourquoi les gens migrant-ils?</a:t>
            </a:r>
          </a:p>
          <a:p>
            <a:endParaRPr lang="fr-CA" dirty="0"/>
          </a:p>
        </p:txBody>
      </p:sp>
    </p:spTree>
    <p:extLst>
      <p:ext uri="{BB962C8B-B14F-4D97-AF65-F5344CB8AC3E}">
        <p14:creationId xmlns:p14="http://schemas.microsoft.com/office/powerpoint/2010/main" val="200715834"/>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386176-5C68-4256-B80B-CDF7E1A836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2495" y="134331"/>
            <a:ext cx="7933948" cy="6589337"/>
          </a:xfrm>
          <a:prstGeom prst="rect">
            <a:avLst/>
          </a:prstGeom>
        </p:spPr>
      </p:pic>
    </p:spTree>
    <p:extLst>
      <p:ext uri="{BB962C8B-B14F-4D97-AF65-F5344CB8AC3E}">
        <p14:creationId xmlns:p14="http://schemas.microsoft.com/office/powerpoint/2010/main" val="14383261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3017F-CB1B-4A18-86C0-A52D81B1F5A6}"/>
              </a:ext>
            </a:extLst>
          </p:cNvPr>
          <p:cNvSpPr>
            <a:spLocks noGrp="1"/>
          </p:cNvSpPr>
          <p:nvPr>
            <p:ph type="title"/>
          </p:nvPr>
        </p:nvSpPr>
        <p:spPr>
          <a:xfrm>
            <a:off x="1154954" y="926534"/>
            <a:ext cx="8761413" cy="706964"/>
          </a:xfrm>
        </p:spPr>
        <p:txBody>
          <a:bodyPr/>
          <a:lstStyle/>
          <a:p>
            <a:r>
              <a:rPr lang="fr-CA" dirty="0"/>
              <a:t>AVANT 1945</a:t>
            </a:r>
          </a:p>
        </p:txBody>
      </p:sp>
      <p:sp>
        <p:nvSpPr>
          <p:cNvPr id="3" name="Content Placeholder 2">
            <a:extLst>
              <a:ext uri="{FF2B5EF4-FFF2-40B4-BE49-F238E27FC236}">
                <a16:creationId xmlns:a16="http://schemas.microsoft.com/office/drawing/2014/main" id="{AEF90A9E-E272-492E-8B7B-2F3C6D30BA8C}"/>
              </a:ext>
            </a:extLst>
          </p:cNvPr>
          <p:cNvSpPr>
            <a:spLocks noGrp="1"/>
          </p:cNvSpPr>
          <p:nvPr>
            <p:ph idx="1"/>
          </p:nvPr>
        </p:nvSpPr>
        <p:spPr/>
        <p:txBody>
          <a:bodyPr/>
          <a:lstStyle/>
          <a:p>
            <a:r>
              <a:rPr lang="fr-CA" dirty="0"/>
              <a:t>Après la Confédération: </a:t>
            </a:r>
          </a:p>
          <a:p>
            <a:pPr marL="457200" lvl="1" indent="0">
              <a:buNone/>
            </a:pPr>
            <a:r>
              <a:rPr lang="fr-CA" dirty="0"/>
              <a:t>Le gouvernement a fortement encouragé l’immigration en offrant gratuitement des terres aux immigrants (les terres des Premières Nations – après qu’ils les avaient déplacées dans des réserves…) pour les immigrants de Grande-Bretagne et États-Unis. </a:t>
            </a:r>
          </a:p>
          <a:p>
            <a:r>
              <a:rPr lang="fr-CA" dirty="0"/>
              <a:t>CRISE ÉCONOMIQUE des années 1930</a:t>
            </a:r>
          </a:p>
          <a:p>
            <a:pPr marL="457200" lvl="1" indent="0">
              <a:buNone/>
            </a:pPr>
            <a:r>
              <a:rPr lang="fr-CA" dirty="0"/>
              <a:t>La crise économique a fait augmenter le taux de chômage.  La politique du gouvernement a changé, elle a alors découragé l’immigration. Il n’y avait pas assez d’emplois pour la population, et beaucoup de Canadiens devaient se battre pour gagner leur vie. La plupart des Canadiens s’opposaient à l’immigration, car ils craignaient de perdre les quelques emplois disponibles.</a:t>
            </a:r>
          </a:p>
          <a:p>
            <a:pPr marL="457200" lvl="1" indent="0">
              <a:buNone/>
            </a:pPr>
            <a:endParaRPr lang="fr-CA" dirty="0"/>
          </a:p>
          <a:p>
            <a:endParaRPr lang="fr-CA" dirty="0"/>
          </a:p>
        </p:txBody>
      </p:sp>
    </p:spTree>
    <p:extLst>
      <p:ext uri="{BB962C8B-B14F-4D97-AF65-F5344CB8AC3E}">
        <p14:creationId xmlns:p14="http://schemas.microsoft.com/office/powerpoint/2010/main" val="6646884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32EC7-BB4F-469E-9E70-BB429D92DE53}"/>
              </a:ext>
            </a:extLst>
          </p:cNvPr>
          <p:cNvSpPr>
            <a:spLocks noGrp="1"/>
          </p:cNvSpPr>
          <p:nvPr>
            <p:ph type="title"/>
          </p:nvPr>
        </p:nvSpPr>
        <p:spPr/>
        <p:txBody>
          <a:bodyPr/>
          <a:lstStyle/>
          <a:p>
            <a:r>
              <a:rPr lang="fr-CA" dirty="0"/>
              <a:t>Qu’est qui a changé?</a:t>
            </a:r>
            <a:br>
              <a:rPr lang="fr-CA" dirty="0"/>
            </a:br>
            <a:r>
              <a:rPr lang="fr-CA" dirty="0"/>
              <a:t>APRES 1945</a:t>
            </a:r>
          </a:p>
        </p:txBody>
      </p:sp>
      <p:sp>
        <p:nvSpPr>
          <p:cNvPr id="3" name="Content Placeholder 2">
            <a:extLst>
              <a:ext uri="{FF2B5EF4-FFF2-40B4-BE49-F238E27FC236}">
                <a16:creationId xmlns:a16="http://schemas.microsoft.com/office/drawing/2014/main" id="{FC984448-A34E-47ED-B5BA-D03866079838}"/>
              </a:ext>
            </a:extLst>
          </p:cNvPr>
          <p:cNvSpPr>
            <a:spLocks noGrp="1"/>
          </p:cNvSpPr>
          <p:nvPr>
            <p:ph idx="1"/>
          </p:nvPr>
        </p:nvSpPr>
        <p:spPr/>
        <p:txBody>
          <a:bodyPr/>
          <a:lstStyle/>
          <a:p>
            <a:r>
              <a:rPr lang="fr-CA" dirty="0"/>
              <a:t>Après 1945 (La Seconde Guerre mondiale 1939-1945)</a:t>
            </a:r>
          </a:p>
          <a:p>
            <a:pPr lvl="1"/>
            <a:r>
              <a:rPr lang="fr-CA" dirty="0"/>
              <a:t>Beaucoup de changements au Canada.</a:t>
            </a:r>
          </a:p>
          <a:p>
            <a:pPr lvl="1"/>
            <a:r>
              <a:rPr lang="fr-CA" dirty="0"/>
              <a:t>Les images et les témoignages de guerre ont rendu les Canadiens plus sensibles aux souffrances </a:t>
            </a:r>
          </a:p>
          <a:p>
            <a:pPr lvl="1"/>
            <a:r>
              <a:rPr lang="fr-CA" dirty="0"/>
              <a:t>Après la guerre, le Canada est devenu plus accueillant envers ceux qui lui demandaient refuge. </a:t>
            </a:r>
          </a:p>
          <a:p>
            <a:r>
              <a:rPr lang="fr-CA" dirty="0"/>
              <a:t>En 1947, le Canada a commencé à accueillir des réfugiés pour des raisons humanitaires. </a:t>
            </a:r>
          </a:p>
        </p:txBody>
      </p:sp>
    </p:spTree>
    <p:extLst>
      <p:ext uri="{BB962C8B-B14F-4D97-AF65-F5344CB8AC3E}">
        <p14:creationId xmlns:p14="http://schemas.microsoft.com/office/powerpoint/2010/main" val="34380110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5B2A1-9D32-47D0-B25E-69609FEFC607}"/>
              </a:ext>
            </a:extLst>
          </p:cNvPr>
          <p:cNvSpPr>
            <a:spLocks noGrp="1"/>
          </p:cNvSpPr>
          <p:nvPr>
            <p:ph type="title"/>
          </p:nvPr>
        </p:nvSpPr>
        <p:spPr/>
        <p:txBody>
          <a:bodyPr/>
          <a:lstStyle/>
          <a:p>
            <a:r>
              <a:rPr lang="fr-CA" dirty="0"/>
              <a:t>Des exemples</a:t>
            </a:r>
          </a:p>
        </p:txBody>
      </p:sp>
      <p:sp>
        <p:nvSpPr>
          <p:cNvPr id="3" name="Content Placeholder 2">
            <a:extLst>
              <a:ext uri="{FF2B5EF4-FFF2-40B4-BE49-F238E27FC236}">
                <a16:creationId xmlns:a16="http://schemas.microsoft.com/office/drawing/2014/main" id="{E2C3268A-1806-4BE1-8F80-B4FCF19D6E26}"/>
              </a:ext>
            </a:extLst>
          </p:cNvPr>
          <p:cNvSpPr>
            <a:spLocks noGrp="1"/>
          </p:cNvSpPr>
          <p:nvPr>
            <p:ph idx="1"/>
          </p:nvPr>
        </p:nvSpPr>
        <p:spPr>
          <a:xfrm>
            <a:off x="508409" y="2307936"/>
            <a:ext cx="8825659" cy="3416300"/>
          </a:xfrm>
        </p:spPr>
        <p:txBody>
          <a:bodyPr/>
          <a:lstStyle/>
          <a:p>
            <a:r>
              <a:rPr lang="fr-CA" dirty="0"/>
              <a:t>1956: réfugiés d’Hongrois</a:t>
            </a:r>
          </a:p>
        </p:txBody>
      </p:sp>
      <p:pic>
        <p:nvPicPr>
          <p:cNvPr id="4" name="Picture 4" descr="Image result for chilean refugees to canada">
            <a:extLst>
              <a:ext uri="{FF2B5EF4-FFF2-40B4-BE49-F238E27FC236}">
                <a16:creationId xmlns:a16="http://schemas.microsoft.com/office/drawing/2014/main" id="{099E0161-AD74-4C6E-BB60-941A10D9D2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5546" y="1327150"/>
            <a:ext cx="5150999" cy="504368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Image result for chilean refugees to canada">
            <a:extLst>
              <a:ext uri="{FF2B5EF4-FFF2-40B4-BE49-F238E27FC236}">
                <a16:creationId xmlns:a16="http://schemas.microsoft.com/office/drawing/2014/main" id="{26843EA1-3B98-47E2-B906-E46B6351CB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4954" y="2944858"/>
            <a:ext cx="4146419" cy="3225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57734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5B2A1-9D32-47D0-B25E-69609FEFC607}"/>
              </a:ext>
            </a:extLst>
          </p:cNvPr>
          <p:cNvSpPr>
            <a:spLocks noGrp="1"/>
          </p:cNvSpPr>
          <p:nvPr>
            <p:ph type="title"/>
          </p:nvPr>
        </p:nvSpPr>
        <p:spPr/>
        <p:txBody>
          <a:bodyPr/>
          <a:lstStyle/>
          <a:p>
            <a:r>
              <a:rPr lang="fr-CA" dirty="0"/>
              <a:t>Des exemples</a:t>
            </a:r>
          </a:p>
        </p:txBody>
      </p:sp>
      <p:sp>
        <p:nvSpPr>
          <p:cNvPr id="3" name="Content Placeholder 2">
            <a:extLst>
              <a:ext uri="{FF2B5EF4-FFF2-40B4-BE49-F238E27FC236}">
                <a16:creationId xmlns:a16="http://schemas.microsoft.com/office/drawing/2014/main" id="{E2C3268A-1806-4BE1-8F80-B4FCF19D6E26}"/>
              </a:ext>
            </a:extLst>
          </p:cNvPr>
          <p:cNvSpPr>
            <a:spLocks noGrp="1"/>
          </p:cNvSpPr>
          <p:nvPr>
            <p:ph idx="1"/>
          </p:nvPr>
        </p:nvSpPr>
        <p:spPr>
          <a:xfrm>
            <a:off x="720846" y="2468032"/>
            <a:ext cx="8825659" cy="3416300"/>
          </a:xfrm>
        </p:spPr>
        <p:txBody>
          <a:bodyPr/>
          <a:lstStyle/>
          <a:p>
            <a:r>
              <a:rPr lang="en-US" dirty="0"/>
              <a:t>1968-1969: </a:t>
            </a:r>
            <a:r>
              <a:rPr lang="en-US" dirty="0" err="1"/>
              <a:t>réfugiés</a:t>
            </a:r>
            <a:r>
              <a:rPr lang="en-US" dirty="0"/>
              <a:t> </a:t>
            </a:r>
            <a:r>
              <a:rPr lang="en-US" dirty="0" err="1"/>
              <a:t>tchécoslovaques</a:t>
            </a:r>
            <a:endParaRPr lang="fr-CA" dirty="0"/>
          </a:p>
        </p:txBody>
      </p:sp>
      <p:pic>
        <p:nvPicPr>
          <p:cNvPr id="6" name="Picture 2" descr="Image result for Czechoslovakian refugees in canada 1968">
            <a:extLst>
              <a:ext uri="{FF2B5EF4-FFF2-40B4-BE49-F238E27FC236}">
                <a16:creationId xmlns:a16="http://schemas.microsoft.com/office/drawing/2014/main" id="{63ED1764-3F1A-4D02-AC2C-1AAC6CAB6E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6649" y="284584"/>
            <a:ext cx="4455735" cy="6413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12176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5B2A1-9D32-47D0-B25E-69609FEFC607}"/>
              </a:ext>
            </a:extLst>
          </p:cNvPr>
          <p:cNvSpPr>
            <a:spLocks noGrp="1"/>
          </p:cNvSpPr>
          <p:nvPr>
            <p:ph type="title"/>
          </p:nvPr>
        </p:nvSpPr>
        <p:spPr/>
        <p:txBody>
          <a:bodyPr/>
          <a:lstStyle/>
          <a:p>
            <a:r>
              <a:rPr lang="fr-CA" dirty="0"/>
              <a:t>Des exemples</a:t>
            </a:r>
          </a:p>
        </p:txBody>
      </p:sp>
      <p:sp>
        <p:nvSpPr>
          <p:cNvPr id="3" name="Content Placeholder 2">
            <a:extLst>
              <a:ext uri="{FF2B5EF4-FFF2-40B4-BE49-F238E27FC236}">
                <a16:creationId xmlns:a16="http://schemas.microsoft.com/office/drawing/2014/main" id="{E2C3268A-1806-4BE1-8F80-B4FCF19D6E26}"/>
              </a:ext>
            </a:extLst>
          </p:cNvPr>
          <p:cNvSpPr>
            <a:spLocks noGrp="1"/>
          </p:cNvSpPr>
          <p:nvPr>
            <p:ph idx="1"/>
          </p:nvPr>
        </p:nvSpPr>
        <p:spPr>
          <a:xfrm>
            <a:off x="5789097" y="5733412"/>
            <a:ext cx="8825659" cy="3416300"/>
          </a:xfrm>
        </p:spPr>
        <p:txBody>
          <a:bodyPr/>
          <a:lstStyle/>
          <a:p>
            <a:r>
              <a:rPr lang="en-US" dirty="0"/>
              <a:t>1971-1980: </a:t>
            </a:r>
            <a:r>
              <a:rPr lang="fr-CA" dirty="0"/>
              <a:t>réfugiés ougandais</a:t>
            </a:r>
            <a:endParaRPr lang="en-CA" dirty="0"/>
          </a:p>
          <a:p>
            <a:pPr marL="0" indent="0">
              <a:buNone/>
            </a:pPr>
            <a:endParaRPr lang="fr-CA" dirty="0"/>
          </a:p>
        </p:txBody>
      </p:sp>
      <p:pic>
        <p:nvPicPr>
          <p:cNvPr id="6" name="Picture 2" descr="Image result for 1972: Chilean refugees">
            <a:extLst>
              <a:ext uri="{FF2B5EF4-FFF2-40B4-BE49-F238E27FC236}">
                <a16:creationId xmlns:a16="http://schemas.microsoft.com/office/drawing/2014/main" id="{41EF3100-945F-4659-A7B9-41E1DD6C1F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023" y="1439371"/>
            <a:ext cx="6197240" cy="4164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2382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5B2A1-9D32-47D0-B25E-69609FEFC607}"/>
              </a:ext>
            </a:extLst>
          </p:cNvPr>
          <p:cNvSpPr>
            <a:spLocks noGrp="1"/>
          </p:cNvSpPr>
          <p:nvPr>
            <p:ph type="title"/>
          </p:nvPr>
        </p:nvSpPr>
        <p:spPr/>
        <p:txBody>
          <a:bodyPr/>
          <a:lstStyle/>
          <a:p>
            <a:r>
              <a:rPr lang="fr-CA" dirty="0"/>
              <a:t>Des exemples</a:t>
            </a:r>
          </a:p>
        </p:txBody>
      </p:sp>
      <p:pic>
        <p:nvPicPr>
          <p:cNvPr id="5" name="Picture 4" descr="https://i0.wp.com/www.mcclatchydc.com/incoming/ahb1o2/picture23480178/ALTERNATES/FREE_960/4sBCo.So.91.jpeg">
            <a:extLst>
              <a:ext uri="{FF2B5EF4-FFF2-40B4-BE49-F238E27FC236}">
                <a16:creationId xmlns:a16="http://schemas.microsoft.com/office/drawing/2014/main" id="{FD46653F-4579-49FC-A3A6-71BBB28392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631" y="2472408"/>
            <a:ext cx="6215660" cy="4020756"/>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AB983177-4731-4481-B901-F1BD278C607F}"/>
              </a:ext>
            </a:extLst>
          </p:cNvPr>
          <p:cNvSpPr txBox="1">
            <a:spLocks/>
          </p:cNvSpPr>
          <p:nvPr/>
        </p:nvSpPr>
        <p:spPr>
          <a:xfrm>
            <a:off x="7053539" y="3636757"/>
            <a:ext cx="8825659" cy="34163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dirty="0"/>
              <a:t>1972: </a:t>
            </a:r>
            <a:r>
              <a:rPr lang="fr-CA" dirty="0"/>
              <a:t>réfugiés chiliens</a:t>
            </a:r>
            <a:endParaRPr lang="en-CA" dirty="0"/>
          </a:p>
          <a:p>
            <a:pPr marL="0" indent="0">
              <a:buFont typeface="Wingdings 3" charset="2"/>
              <a:buNone/>
            </a:pPr>
            <a:endParaRPr lang="fr-CA" dirty="0"/>
          </a:p>
        </p:txBody>
      </p:sp>
    </p:spTree>
    <p:extLst>
      <p:ext uri="{BB962C8B-B14F-4D97-AF65-F5344CB8AC3E}">
        <p14:creationId xmlns:p14="http://schemas.microsoft.com/office/powerpoint/2010/main" val="41106227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5B2A1-9D32-47D0-B25E-69609FEFC607}"/>
              </a:ext>
            </a:extLst>
          </p:cNvPr>
          <p:cNvSpPr>
            <a:spLocks noGrp="1"/>
          </p:cNvSpPr>
          <p:nvPr>
            <p:ph type="title"/>
          </p:nvPr>
        </p:nvSpPr>
        <p:spPr/>
        <p:txBody>
          <a:bodyPr/>
          <a:lstStyle/>
          <a:p>
            <a:r>
              <a:rPr lang="fr-CA" dirty="0"/>
              <a:t>Des exemples</a:t>
            </a:r>
          </a:p>
        </p:txBody>
      </p:sp>
      <p:sp>
        <p:nvSpPr>
          <p:cNvPr id="7" name="Content Placeholder 2">
            <a:extLst>
              <a:ext uri="{FF2B5EF4-FFF2-40B4-BE49-F238E27FC236}">
                <a16:creationId xmlns:a16="http://schemas.microsoft.com/office/drawing/2014/main" id="{AB983177-4731-4481-B901-F1BD278C607F}"/>
              </a:ext>
            </a:extLst>
          </p:cNvPr>
          <p:cNvSpPr txBox="1">
            <a:spLocks/>
          </p:cNvSpPr>
          <p:nvPr/>
        </p:nvSpPr>
        <p:spPr>
          <a:xfrm>
            <a:off x="589025" y="2468032"/>
            <a:ext cx="8825659" cy="34163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dirty="0"/>
              <a:t>1975-1981: </a:t>
            </a:r>
            <a:r>
              <a:rPr lang="en-US" dirty="0" err="1"/>
              <a:t>réfugiés</a:t>
            </a:r>
            <a:r>
              <a:rPr lang="en-US" dirty="0"/>
              <a:t> </a:t>
            </a:r>
            <a:r>
              <a:rPr lang="en-US" dirty="0" err="1"/>
              <a:t>indochinois</a:t>
            </a:r>
            <a:r>
              <a:rPr lang="en-US" dirty="0"/>
              <a:t> (boat people)</a:t>
            </a:r>
          </a:p>
          <a:p>
            <a:pPr marL="0" indent="0">
              <a:buFont typeface="Wingdings 3" charset="2"/>
              <a:buNone/>
            </a:pPr>
            <a:endParaRPr lang="fr-CA" dirty="0"/>
          </a:p>
        </p:txBody>
      </p:sp>
      <p:pic>
        <p:nvPicPr>
          <p:cNvPr id="6" name="Picture 2" descr="Image result for 1975-1981: Indo-Chinese refugees (boat people) canada">
            <a:extLst>
              <a:ext uri="{FF2B5EF4-FFF2-40B4-BE49-F238E27FC236}">
                <a16:creationId xmlns:a16="http://schemas.microsoft.com/office/drawing/2014/main" id="{70DB091E-EE86-44D8-8F26-F923F37FA3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5776" y="798944"/>
            <a:ext cx="3616325" cy="526011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Related image">
            <a:extLst>
              <a:ext uri="{FF2B5EF4-FFF2-40B4-BE49-F238E27FC236}">
                <a16:creationId xmlns:a16="http://schemas.microsoft.com/office/drawing/2014/main" id="{82DCA741-4806-4EEE-AEF9-01CFF98041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4042" y="3025409"/>
            <a:ext cx="4528297" cy="304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9015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5B2A1-9D32-47D0-B25E-69609FEFC607}"/>
              </a:ext>
            </a:extLst>
          </p:cNvPr>
          <p:cNvSpPr>
            <a:spLocks noGrp="1"/>
          </p:cNvSpPr>
          <p:nvPr>
            <p:ph type="title"/>
          </p:nvPr>
        </p:nvSpPr>
        <p:spPr/>
        <p:txBody>
          <a:bodyPr/>
          <a:lstStyle/>
          <a:p>
            <a:r>
              <a:rPr lang="fr-CA" dirty="0"/>
              <a:t>Des exemples</a:t>
            </a:r>
          </a:p>
        </p:txBody>
      </p:sp>
      <p:sp>
        <p:nvSpPr>
          <p:cNvPr id="7" name="Content Placeholder 2">
            <a:extLst>
              <a:ext uri="{FF2B5EF4-FFF2-40B4-BE49-F238E27FC236}">
                <a16:creationId xmlns:a16="http://schemas.microsoft.com/office/drawing/2014/main" id="{AB983177-4731-4481-B901-F1BD278C607F}"/>
              </a:ext>
            </a:extLst>
          </p:cNvPr>
          <p:cNvSpPr txBox="1">
            <a:spLocks/>
          </p:cNvSpPr>
          <p:nvPr/>
        </p:nvSpPr>
        <p:spPr>
          <a:xfrm>
            <a:off x="589025" y="2468032"/>
            <a:ext cx="8825659" cy="34163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fr-CA" dirty="0"/>
              <a:t>1999: Réfugiés du Kosovo</a:t>
            </a:r>
          </a:p>
        </p:txBody>
      </p:sp>
      <p:pic>
        <p:nvPicPr>
          <p:cNvPr id="9" name="Picture 2" descr="Image result for 1999: refugees from Kosovo">
            <a:extLst>
              <a:ext uri="{FF2B5EF4-FFF2-40B4-BE49-F238E27FC236}">
                <a16:creationId xmlns:a16="http://schemas.microsoft.com/office/drawing/2014/main" id="{F89887DE-DDE2-4A94-A4E7-1A565A03B4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4812" y="1494446"/>
            <a:ext cx="6712074" cy="4631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2524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9B6E7F-CE39-4022-BF45-FA40F856A5FE}"/>
              </a:ext>
            </a:extLst>
          </p:cNvPr>
          <p:cNvSpPr>
            <a:spLocks noGrp="1"/>
          </p:cNvSpPr>
          <p:nvPr>
            <p:ph type="title"/>
          </p:nvPr>
        </p:nvSpPr>
        <p:spPr>
          <a:xfrm>
            <a:off x="1561864" y="2705925"/>
            <a:ext cx="4351025" cy="2283824"/>
          </a:xfrm>
        </p:spPr>
        <p:txBody>
          <a:bodyPr/>
          <a:lstStyle/>
          <a:p>
            <a:r>
              <a:rPr lang="fr-CA" sz="2800" dirty="0" err="1"/>
              <a:t>Komagata</a:t>
            </a:r>
            <a:r>
              <a:rPr lang="fr-CA" sz="2800" dirty="0"/>
              <a:t> </a:t>
            </a:r>
            <a:r>
              <a:rPr lang="fr-CA" sz="2800" dirty="0" err="1"/>
              <a:t>Maru</a:t>
            </a:r>
            <a:br>
              <a:rPr lang="fr-CA" sz="2800" dirty="0"/>
            </a:br>
            <a:br>
              <a:rPr lang="fr-CA" sz="2800" dirty="0"/>
            </a:br>
            <a:r>
              <a:rPr lang="fr-CA" sz="2800" dirty="0"/>
              <a:t>SS Saint-Louis </a:t>
            </a:r>
            <a:br>
              <a:rPr lang="fr-CA" sz="2800" dirty="0"/>
            </a:br>
            <a:r>
              <a:rPr lang="fr-CA" sz="2800" dirty="0"/>
              <a:t>	</a:t>
            </a:r>
            <a:br>
              <a:rPr lang="fr-CA" sz="2800" dirty="0"/>
            </a:br>
            <a:r>
              <a:rPr lang="fr-CA" sz="2800" dirty="0"/>
              <a:t>Le </a:t>
            </a:r>
            <a:r>
              <a:rPr lang="fr-CA" sz="2800" dirty="0" err="1"/>
              <a:t>Walnut</a:t>
            </a:r>
            <a:br>
              <a:rPr lang="fr-CA" sz="3600" dirty="0"/>
            </a:br>
            <a:br>
              <a:rPr lang="fr-CA" sz="3600" dirty="0"/>
            </a:br>
            <a:endParaRPr lang="fr-CA" sz="3600" dirty="0"/>
          </a:p>
        </p:txBody>
      </p:sp>
      <p:sp>
        <p:nvSpPr>
          <p:cNvPr id="5" name="Text Placeholder 4">
            <a:extLst>
              <a:ext uri="{FF2B5EF4-FFF2-40B4-BE49-F238E27FC236}">
                <a16:creationId xmlns:a16="http://schemas.microsoft.com/office/drawing/2014/main" id="{80010850-52B0-4434-B9AB-CA02CB2BC205}"/>
              </a:ext>
            </a:extLst>
          </p:cNvPr>
          <p:cNvSpPr>
            <a:spLocks noGrp="1"/>
          </p:cNvSpPr>
          <p:nvPr>
            <p:ph type="body" idx="1"/>
          </p:nvPr>
        </p:nvSpPr>
        <p:spPr>
          <a:xfrm>
            <a:off x="6471354" y="1327759"/>
            <a:ext cx="5557248" cy="5040155"/>
          </a:xfrm>
        </p:spPr>
        <p:txBody>
          <a:bodyPr/>
          <a:lstStyle/>
          <a:p>
            <a:r>
              <a:rPr lang="fr-CA" dirty="0">
                <a:solidFill>
                  <a:schemeClr val="tx1"/>
                </a:solidFill>
              </a:rPr>
              <a:t>Quand est-ce que c’est passé?</a:t>
            </a:r>
          </a:p>
          <a:p>
            <a:r>
              <a:rPr lang="fr-CA" dirty="0">
                <a:solidFill>
                  <a:schemeClr val="tx1"/>
                </a:solidFill>
              </a:rPr>
              <a:t>Qui étaient les personnes effectuées?</a:t>
            </a:r>
          </a:p>
          <a:p>
            <a:r>
              <a:rPr lang="fr-CA" dirty="0">
                <a:solidFill>
                  <a:schemeClr val="tx1"/>
                </a:solidFill>
              </a:rPr>
              <a:t>(combien, de quel origine, pourquoi est-ce ils essaient de se déplacés?)</a:t>
            </a:r>
          </a:p>
          <a:p>
            <a:r>
              <a:rPr lang="fr-CA" dirty="0">
                <a:solidFill>
                  <a:schemeClr val="tx1"/>
                </a:solidFill>
              </a:rPr>
              <a:t>Quel était le résultat?</a:t>
            </a:r>
          </a:p>
          <a:p>
            <a:r>
              <a:rPr lang="fr-CA" dirty="0">
                <a:solidFill>
                  <a:schemeClr val="tx1"/>
                </a:solidFill>
              </a:rPr>
              <a:t>Quelle est la relation entre les idéologies sociales et politiques. </a:t>
            </a:r>
          </a:p>
          <a:p>
            <a:endParaRPr lang="fr-CA" dirty="0"/>
          </a:p>
        </p:txBody>
      </p:sp>
      <p:sp>
        <p:nvSpPr>
          <p:cNvPr id="6" name="TextBox 5">
            <a:extLst>
              <a:ext uri="{FF2B5EF4-FFF2-40B4-BE49-F238E27FC236}">
                <a16:creationId xmlns:a16="http://schemas.microsoft.com/office/drawing/2014/main" id="{DE415D91-B6EB-4516-AB55-6FC900B567DF}"/>
              </a:ext>
            </a:extLst>
          </p:cNvPr>
          <p:cNvSpPr txBox="1"/>
          <p:nvPr/>
        </p:nvSpPr>
        <p:spPr>
          <a:xfrm>
            <a:off x="886119" y="876691"/>
            <a:ext cx="4468306" cy="707886"/>
          </a:xfrm>
          <a:prstGeom prst="rect">
            <a:avLst/>
          </a:prstGeom>
          <a:noFill/>
        </p:spPr>
        <p:txBody>
          <a:bodyPr wrap="square" rtlCol="0">
            <a:spAutoFit/>
          </a:bodyPr>
          <a:lstStyle/>
          <a:p>
            <a:r>
              <a:rPr lang="fr-CA" sz="4000" dirty="0">
                <a:solidFill>
                  <a:schemeClr val="accent2">
                    <a:lumMod val="40000"/>
                    <a:lumOff val="60000"/>
                  </a:schemeClr>
                </a:solidFill>
                <a:latin typeface="Algerian" panose="04020705040A02060702" pitchFamily="82" charset="0"/>
              </a:rPr>
              <a:t>Les voyages</a:t>
            </a:r>
          </a:p>
        </p:txBody>
      </p:sp>
    </p:spTree>
    <p:extLst>
      <p:ext uri="{BB962C8B-B14F-4D97-AF65-F5344CB8AC3E}">
        <p14:creationId xmlns:p14="http://schemas.microsoft.com/office/powerpoint/2010/main" val="2433507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503EB0F-2257-4A3E-A73B-E1DE769B45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77012B2A-0D78-433A-8C68-8889D3DCD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Freeform 5">
              <a:extLst>
                <a:ext uri="{FF2B5EF4-FFF2-40B4-BE49-F238E27FC236}">
                  <a16:creationId xmlns:a16="http://schemas.microsoft.com/office/drawing/2014/main" id="{119D0202-ED3F-47CC-90E9-4E963BCDAB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4" name="Rectangle 13">
            <a:extLst>
              <a:ext uri="{FF2B5EF4-FFF2-40B4-BE49-F238E27FC236}">
                <a16:creationId xmlns:a16="http://schemas.microsoft.com/office/drawing/2014/main" id="{670D6F2B-93AF-47D6-9378-5E54BE0AC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2668F1A4-6DBB-4F0B-A679-6EE548363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5">
            <a:extLst>
              <a:ext uri="{FF2B5EF4-FFF2-40B4-BE49-F238E27FC236}">
                <a16:creationId xmlns:a16="http://schemas.microsoft.com/office/drawing/2014/main" id="{B8DBF1C0-B8F1-4AAC-8704-256BA0E9D6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pic>
        <p:nvPicPr>
          <p:cNvPr id="5" name="Picture 4">
            <a:extLst>
              <a:ext uri="{FF2B5EF4-FFF2-40B4-BE49-F238E27FC236}">
                <a16:creationId xmlns:a16="http://schemas.microsoft.com/office/drawing/2014/main" id="{2D328CE9-250B-492E-9470-8CB1D567276D}"/>
              </a:ext>
            </a:extLst>
          </p:cNvPr>
          <p:cNvPicPr>
            <a:picLocks noChangeAspect="1"/>
          </p:cNvPicPr>
          <p:nvPr/>
        </p:nvPicPr>
        <p:blipFill rotWithShape="1">
          <a:blip r:embed="rId4">
            <a:alphaModFix amt="35000"/>
            <a:extLst/>
          </a:blip>
          <a:srcRect l="2969" r="-1" b="-1"/>
          <a:stretch/>
        </p:blipFill>
        <p:spPr>
          <a:xfrm>
            <a:off x="474133" y="474133"/>
            <a:ext cx="11243734" cy="5909733"/>
          </a:xfrm>
          <a:prstGeom prst="rect">
            <a:avLst/>
          </a:prstGeom>
        </p:spPr>
      </p:pic>
      <p:sp>
        <p:nvSpPr>
          <p:cNvPr id="2" name="Title 1">
            <a:extLst>
              <a:ext uri="{FF2B5EF4-FFF2-40B4-BE49-F238E27FC236}">
                <a16:creationId xmlns:a16="http://schemas.microsoft.com/office/drawing/2014/main" id="{676ABE97-7440-46DC-BE04-25E31D1E564B}"/>
              </a:ext>
            </a:extLst>
          </p:cNvPr>
          <p:cNvSpPr>
            <a:spLocks noGrp="1"/>
          </p:cNvSpPr>
          <p:nvPr>
            <p:ph type="title"/>
          </p:nvPr>
        </p:nvSpPr>
        <p:spPr>
          <a:xfrm>
            <a:off x="1154954" y="2099733"/>
            <a:ext cx="8827245" cy="2677648"/>
          </a:xfrm>
        </p:spPr>
        <p:txBody>
          <a:bodyPr vert="horz" lIns="91440" tIns="45720" rIns="91440" bIns="45720" rtlCol="0" anchor="b">
            <a:normAutofit/>
          </a:bodyPr>
          <a:lstStyle/>
          <a:p>
            <a:r>
              <a:rPr lang="fr-CA" sz="5400" dirty="0">
                <a:solidFill>
                  <a:srgbClr val="FFFFFF"/>
                </a:solidFill>
              </a:rPr>
              <a:t>The Canadian </a:t>
            </a:r>
            <a:r>
              <a:rPr lang="fr-CA" sz="5400" dirty="0" err="1">
                <a:solidFill>
                  <a:srgbClr val="FFFFFF"/>
                </a:solidFill>
              </a:rPr>
              <a:t>Dream</a:t>
            </a:r>
            <a:br>
              <a:rPr lang="fr-CA" sz="5400" dirty="0">
                <a:solidFill>
                  <a:srgbClr val="FFFFFF"/>
                </a:solidFill>
              </a:rPr>
            </a:br>
            <a:r>
              <a:rPr lang="fr-CA" sz="5400" dirty="0">
                <a:solidFill>
                  <a:srgbClr val="FFFFFF"/>
                </a:solidFill>
              </a:rPr>
              <a:t>La rêve canadienne</a:t>
            </a:r>
          </a:p>
        </p:txBody>
      </p:sp>
      <p:sp>
        <p:nvSpPr>
          <p:cNvPr id="3" name="Content Placeholder 2">
            <a:extLst>
              <a:ext uri="{FF2B5EF4-FFF2-40B4-BE49-F238E27FC236}">
                <a16:creationId xmlns:a16="http://schemas.microsoft.com/office/drawing/2014/main" id="{CB44876E-32B9-4BA8-A7A7-4279EB840CA3}"/>
              </a:ext>
            </a:extLst>
          </p:cNvPr>
          <p:cNvSpPr>
            <a:spLocks noGrp="1"/>
          </p:cNvSpPr>
          <p:nvPr>
            <p:ph idx="1"/>
          </p:nvPr>
        </p:nvSpPr>
        <p:spPr>
          <a:xfrm>
            <a:off x="1154954" y="4777380"/>
            <a:ext cx="8827245" cy="861420"/>
          </a:xfrm>
        </p:spPr>
        <p:txBody>
          <a:bodyPr vert="horz" lIns="91440" tIns="45720" rIns="91440" bIns="45720" rtlCol="0" anchor="t">
            <a:normAutofit/>
          </a:bodyPr>
          <a:lstStyle/>
          <a:p>
            <a:pPr marL="0" indent="0">
              <a:buNone/>
            </a:pPr>
            <a:r>
              <a:rPr lang="en-US" cap="all" dirty="0">
                <a:solidFill>
                  <a:srgbClr val="FFFFFF"/>
                </a:solidFill>
                <a:hlinkClick r:id="rId5"/>
              </a:rPr>
              <a:t>https://www.youtube.com/watch?v=ds6fjfpOUYo&amp;t=140s</a:t>
            </a:r>
            <a:r>
              <a:rPr lang="en-US" cap="all" dirty="0">
                <a:solidFill>
                  <a:srgbClr val="FFFFFF"/>
                </a:solidFill>
              </a:rPr>
              <a:t> </a:t>
            </a:r>
          </a:p>
        </p:txBody>
      </p:sp>
      <p:sp>
        <p:nvSpPr>
          <p:cNvPr id="20" name="Rectangle 19">
            <a:extLst>
              <a:ext uri="{FF2B5EF4-FFF2-40B4-BE49-F238E27FC236}">
                <a16:creationId xmlns:a16="http://schemas.microsoft.com/office/drawing/2014/main" id="{B70F7E59-C971-4F55-8E3A-1E583B65F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2895527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2E6658-F20C-4F4C-B6FD-0DAB494801F7}"/>
              </a:ext>
            </a:extLst>
          </p:cNvPr>
          <p:cNvSpPr>
            <a:spLocks noGrp="1"/>
          </p:cNvSpPr>
          <p:nvPr>
            <p:ph type="ctrTitle"/>
          </p:nvPr>
        </p:nvSpPr>
        <p:spPr/>
        <p:txBody>
          <a:bodyPr/>
          <a:lstStyle/>
          <a:p>
            <a:r>
              <a:rPr lang="fr-CA" dirty="0"/>
              <a:t>Jour 7</a:t>
            </a:r>
          </a:p>
        </p:txBody>
      </p:sp>
      <p:sp>
        <p:nvSpPr>
          <p:cNvPr id="5" name="Subtitle 4">
            <a:extLst>
              <a:ext uri="{FF2B5EF4-FFF2-40B4-BE49-F238E27FC236}">
                <a16:creationId xmlns:a16="http://schemas.microsoft.com/office/drawing/2014/main" id="{494B83A7-4277-41E3-BFC1-C6CE6946FBEA}"/>
              </a:ext>
            </a:extLst>
          </p:cNvPr>
          <p:cNvSpPr>
            <a:spLocks noGrp="1"/>
          </p:cNvSpPr>
          <p:nvPr>
            <p:ph type="subTitle" idx="1"/>
          </p:nvPr>
        </p:nvSpPr>
        <p:spPr/>
        <p:txBody>
          <a:bodyPr/>
          <a:lstStyle/>
          <a:p>
            <a:r>
              <a:rPr lang="fr-CA" dirty="0"/>
              <a:t>Politiques d’Immigration</a:t>
            </a:r>
          </a:p>
        </p:txBody>
      </p:sp>
    </p:spTree>
    <p:extLst>
      <p:ext uri="{BB962C8B-B14F-4D97-AF65-F5344CB8AC3E}">
        <p14:creationId xmlns:p14="http://schemas.microsoft.com/office/powerpoint/2010/main" val="26487699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31087-C81C-4A99-BA05-88F2EDAF0343}"/>
              </a:ext>
            </a:extLst>
          </p:cNvPr>
          <p:cNvSpPr>
            <a:spLocks noGrp="1"/>
          </p:cNvSpPr>
          <p:nvPr>
            <p:ph type="title"/>
          </p:nvPr>
        </p:nvSpPr>
        <p:spPr/>
        <p:txBody>
          <a:bodyPr/>
          <a:lstStyle/>
          <a:p>
            <a:r>
              <a:rPr lang="fr-CA" dirty="0"/>
              <a:t>Aujourd’hui</a:t>
            </a:r>
          </a:p>
        </p:txBody>
      </p:sp>
      <p:sp>
        <p:nvSpPr>
          <p:cNvPr id="3" name="Content Placeholder 2">
            <a:extLst>
              <a:ext uri="{FF2B5EF4-FFF2-40B4-BE49-F238E27FC236}">
                <a16:creationId xmlns:a16="http://schemas.microsoft.com/office/drawing/2014/main" id="{4396FCD4-241D-4F00-A6A8-345C312E4605}"/>
              </a:ext>
            </a:extLst>
          </p:cNvPr>
          <p:cNvSpPr>
            <a:spLocks noGrp="1"/>
          </p:cNvSpPr>
          <p:nvPr>
            <p:ph idx="1"/>
          </p:nvPr>
        </p:nvSpPr>
        <p:spPr/>
        <p:txBody>
          <a:bodyPr/>
          <a:lstStyle/>
          <a:p>
            <a:r>
              <a:rPr lang="fr-CA" dirty="0"/>
              <a:t>Démarreur</a:t>
            </a:r>
          </a:p>
          <a:p>
            <a:endParaRPr lang="fr-CA" dirty="0"/>
          </a:p>
          <a:p>
            <a:r>
              <a:rPr lang="fr-CA" dirty="0"/>
              <a:t>Travaillez dans vos groups pour 5 minutes</a:t>
            </a:r>
          </a:p>
          <a:p>
            <a:r>
              <a:rPr lang="fr-CA" dirty="0"/>
              <a:t>Partagez en classe</a:t>
            </a:r>
          </a:p>
          <a:p>
            <a:endParaRPr lang="fr-CA" dirty="0"/>
          </a:p>
          <a:p>
            <a:r>
              <a:rPr lang="fr-CA" dirty="0"/>
              <a:t>Enquête – politiques d’immigration</a:t>
            </a:r>
          </a:p>
        </p:txBody>
      </p:sp>
    </p:spTree>
    <p:extLst>
      <p:ext uri="{BB962C8B-B14F-4D97-AF65-F5344CB8AC3E}">
        <p14:creationId xmlns:p14="http://schemas.microsoft.com/office/powerpoint/2010/main" val="6966381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8850F-AC33-4294-8426-AF4F7104F5C9}"/>
              </a:ext>
            </a:extLst>
          </p:cNvPr>
          <p:cNvSpPr>
            <a:spLocks noGrp="1"/>
          </p:cNvSpPr>
          <p:nvPr>
            <p:ph type="title"/>
          </p:nvPr>
        </p:nvSpPr>
        <p:spPr/>
        <p:txBody>
          <a:bodyPr/>
          <a:lstStyle/>
          <a:p>
            <a:r>
              <a:rPr lang="fr-CA" dirty="0"/>
              <a:t>Enquête</a:t>
            </a:r>
          </a:p>
        </p:txBody>
      </p:sp>
      <p:sp>
        <p:nvSpPr>
          <p:cNvPr id="3" name="Content Placeholder 2">
            <a:extLst>
              <a:ext uri="{FF2B5EF4-FFF2-40B4-BE49-F238E27FC236}">
                <a16:creationId xmlns:a16="http://schemas.microsoft.com/office/drawing/2014/main" id="{D297D186-7823-49B0-88EE-B1C69B2EA7EF}"/>
              </a:ext>
            </a:extLst>
          </p:cNvPr>
          <p:cNvSpPr>
            <a:spLocks noGrp="1"/>
          </p:cNvSpPr>
          <p:nvPr>
            <p:ph idx="1"/>
          </p:nvPr>
        </p:nvSpPr>
        <p:spPr/>
        <p:txBody>
          <a:bodyPr/>
          <a:lstStyle/>
          <a:p>
            <a:r>
              <a:rPr lang="fr-CA" dirty="0"/>
              <a:t>Travaillez, en utilisant le texte </a:t>
            </a:r>
            <a:r>
              <a:rPr lang="fr-CA" i="1" dirty="0"/>
              <a:t>Identité Canadienne </a:t>
            </a:r>
            <a:r>
              <a:rPr lang="fr-CA" dirty="0"/>
              <a:t>ou le site-web du </a:t>
            </a:r>
            <a:r>
              <a:rPr lang="fr-CA" i="1" dirty="0"/>
              <a:t>Stats Canada </a:t>
            </a:r>
            <a:r>
              <a:rPr lang="fr-CA" dirty="0"/>
              <a:t>répondre aux questions.</a:t>
            </a:r>
            <a:endParaRPr lang="fr-CA" i="1" dirty="0"/>
          </a:p>
          <a:p>
            <a:r>
              <a:rPr lang="fr-CA" i="1" dirty="0"/>
              <a:t>À remettre demain</a:t>
            </a:r>
          </a:p>
          <a:p>
            <a:pPr marL="0" indent="0">
              <a:buNone/>
            </a:pPr>
            <a:endParaRPr lang="fr-CA" dirty="0"/>
          </a:p>
        </p:txBody>
      </p:sp>
    </p:spTree>
    <p:extLst>
      <p:ext uri="{BB962C8B-B14F-4D97-AF65-F5344CB8AC3E}">
        <p14:creationId xmlns:p14="http://schemas.microsoft.com/office/powerpoint/2010/main" val="35613378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659354-0AA4-41C5-9B83-47B9AE692A41}"/>
              </a:ext>
            </a:extLst>
          </p:cNvPr>
          <p:cNvSpPr>
            <a:spLocks noGrp="1"/>
          </p:cNvSpPr>
          <p:nvPr>
            <p:ph type="ctrTitle"/>
          </p:nvPr>
        </p:nvSpPr>
        <p:spPr/>
        <p:txBody>
          <a:bodyPr/>
          <a:lstStyle/>
          <a:p>
            <a:r>
              <a:rPr lang="fr-CA" dirty="0"/>
              <a:t>Jour 8</a:t>
            </a:r>
          </a:p>
        </p:txBody>
      </p:sp>
      <p:sp>
        <p:nvSpPr>
          <p:cNvPr id="6" name="Subtitle 5">
            <a:extLst>
              <a:ext uri="{FF2B5EF4-FFF2-40B4-BE49-F238E27FC236}">
                <a16:creationId xmlns:a16="http://schemas.microsoft.com/office/drawing/2014/main" id="{ABBF1306-768A-4AD8-ADAD-590910C31B18}"/>
              </a:ext>
            </a:extLst>
          </p:cNvPr>
          <p:cNvSpPr>
            <a:spLocks noGrp="1"/>
          </p:cNvSpPr>
          <p:nvPr>
            <p:ph type="subTitle" idx="1"/>
          </p:nvPr>
        </p:nvSpPr>
        <p:spPr/>
        <p:txBody>
          <a:bodyPr/>
          <a:lstStyle/>
          <a:p>
            <a:r>
              <a:rPr lang="fr-CA" dirty="0"/>
              <a:t>Politiques d’immigration</a:t>
            </a:r>
          </a:p>
          <a:p>
            <a:endParaRPr lang="fr-CA" dirty="0"/>
          </a:p>
          <a:p>
            <a:endParaRPr lang="fr-CA" dirty="0"/>
          </a:p>
        </p:txBody>
      </p:sp>
    </p:spTree>
    <p:extLst>
      <p:ext uri="{BB962C8B-B14F-4D97-AF65-F5344CB8AC3E}">
        <p14:creationId xmlns:p14="http://schemas.microsoft.com/office/powerpoint/2010/main" val="19372345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D26F3-D681-4D7C-A793-D486F479CC22}"/>
              </a:ext>
            </a:extLst>
          </p:cNvPr>
          <p:cNvSpPr>
            <a:spLocks noGrp="1"/>
          </p:cNvSpPr>
          <p:nvPr>
            <p:ph type="title"/>
          </p:nvPr>
        </p:nvSpPr>
        <p:spPr/>
        <p:txBody>
          <a:bodyPr/>
          <a:lstStyle/>
          <a:p>
            <a:r>
              <a:rPr lang="fr-CA" dirty="0"/>
              <a:t>Aujourd’hui</a:t>
            </a:r>
          </a:p>
        </p:txBody>
      </p:sp>
      <p:sp>
        <p:nvSpPr>
          <p:cNvPr id="3" name="Content Placeholder 2">
            <a:extLst>
              <a:ext uri="{FF2B5EF4-FFF2-40B4-BE49-F238E27FC236}">
                <a16:creationId xmlns:a16="http://schemas.microsoft.com/office/drawing/2014/main" id="{626749D7-237F-4087-871C-D937D30E8AA4}"/>
              </a:ext>
            </a:extLst>
          </p:cNvPr>
          <p:cNvSpPr>
            <a:spLocks noGrp="1"/>
          </p:cNvSpPr>
          <p:nvPr>
            <p:ph idx="1"/>
          </p:nvPr>
        </p:nvSpPr>
        <p:spPr/>
        <p:txBody>
          <a:bodyPr/>
          <a:lstStyle/>
          <a:p>
            <a:pPr marL="171450" lvl="0" indent="-171450" defTabSz="914400">
              <a:spcBef>
                <a:spcPts val="0"/>
              </a:spcBef>
              <a:buClrTx/>
              <a:buSzTx/>
              <a:buFontTx/>
              <a:buChar char="-"/>
              <a:defRPr/>
            </a:pPr>
            <a:r>
              <a:rPr lang="fr-CA" sz="2400" dirty="0"/>
              <a:t>Vous serez capable de décrivez votre compréhension du débat sur la politique d’immigration depuis 1920</a:t>
            </a:r>
          </a:p>
          <a:p>
            <a:pPr marL="0" indent="0">
              <a:buNone/>
            </a:pPr>
            <a:endParaRPr lang="fr-CA" dirty="0"/>
          </a:p>
        </p:txBody>
      </p:sp>
    </p:spTree>
    <p:extLst>
      <p:ext uri="{BB962C8B-B14F-4D97-AF65-F5344CB8AC3E}">
        <p14:creationId xmlns:p14="http://schemas.microsoft.com/office/powerpoint/2010/main" val="12641969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3CD7F5-F895-4D1B-A761-D5BB4F71C79B}"/>
              </a:ext>
            </a:extLst>
          </p:cNvPr>
          <p:cNvSpPr>
            <a:spLocks noGrp="1"/>
          </p:cNvSpPr>
          <p:nvPr>
            <p:ph type="title"/>
          </p:nvPr>
        </p:nvSpPr>
        <p:spPr>
          <a:xfrm>
            <a:off x="1117246" y="2677644"/>
            <a:ext cx="4351025" cy="2283824"/>
          </a:xfrm>
        </p:spPr>
        <p:txBody>
          <a:bodyPr/>
          <a:lstStyle/>
          <a:p>
            <a:r>
              <a:rPr lang="fr-CA" sz="2400" b="1" dirty="0"/>
              <a:t>ACTIVITÉ:</a:t>
            </a:r>
            <a:br>
              <a:rPr lang="fr-CA" sz="2400" b="1" dirty="0"/>
            </a:br>
            <a:r>
              <a:rPr lang="fr-CA" sz="2400" b="1" dirty="0"/>
              <a:t>Deviner les dates des citations</a:t>
            </a:r>
            <a:br>
              <a:rPr lang="fr-CA" sz="2400" b="1" dirty="0"/>
            </a:br>
            <a:br>
              <a:rPr lang="fr-CA" sz="2400" b="1" dirty="0"/>
            </a:br>
            <a:r>
              <a:rPr lang="fr-CA" sz="1600" dirty="0"/>
              <a:t>sujet: débat sur la politique d’immigration</a:t>
            </a:r>
            <a:br>
              <a:rPr lang="fr-CA" sz="1600" dirty="0"/>
            </a:br>
            <a:br>
              <a:rPr lang="fr-CA" sz="1600" dirty="0"/>
            </a:br>
            <a:r>
              <a:rPr lang="fr-CA" sz="1600" dirty="0"/>
              <a:t>temps:10 minutes</a:t>
            </a:r>
            <a:br>
              <a:rPr lang="fr-CA" sz="1600" dirty="0"/>
            </a:br>
            <a:br>
              <a:rPr lang="fr-CA" sz="1600" dirty="0"/>
            </a:br>
            <a:r>
              <a:rPr lang="fr-CA" sz="1600" dirty="0"/>
              <a:t>groupes: 2 personnes</a:t>
            </a:r>
            <a:br>
              <a:rPr lang="fr-CA" sz="1600" dirty="0"/>
            </a:br>
            <a:br>
              <a:rPr lang="fr-CA" sz="1600" dirty="0"/>
            </a:br>
            <a:br>
              <a:rPr lang="fr-CA" sz="2000" dirty="0"/>
            </a:br>
            <a:br>
              <a:rPr lang="fr-CA" dirty="0"/>
            </a:br>
            <a:endParaRPr lang="fr-CA" dirty="0"/>
          </a:p>
        </p:txBody>
      </p:sp>
      <p:sp>
        <p:nvSpPr>
          <p:cNvPr id="5" name="Text Placeholder 4">
            <a:extLst>
              <a:ext uri="{FF2B5EF4-FFF2-40B4-BE49-F238E27FC236}">
                <a16:creationId xmlns:a16="http://schemas.microsoft.com/office/drawing/2014/main" id="{ED3BA132-D90A-4D68-A06D-F2627C31AA7B}"/>
              </a:ext>
            </a:extLst>
          </p:cNvPr>
          <p:cNvSpPr>
            <a:spLocks noGrp="1"/>
          </p:cNvSpPr>
          <p:nvPr>
            <p:ph type="body" idx="1"/>
          </p:nvPr>
        </p:nvSpPr>
        <p:spPr>
          <a:xfrm>
            <a:off x="6895559" y="2033868"/>
            <a:ext cx="4718264" cy="3641068"/>
          </a:xfrm>
        </p:spPr>
        <p:txBody>
          <a:bodyPr>
            <a:normAutofit/>
          </a:bodyPr>
          <a:lstStyle/>
          <a:p>
            <a:r>
              <a:rPr lang="fr-CA" cap="none" dirty="0"/>
              <a:t>Avec ton partenaire, lisez la citation. </a:t>
            </a:r>
          </a:p>
          <a:p>
            <a:r>
              <a:rPr lang="fr-CA" cap="none" dirty="0"/>
              <a:t>Devinez la date des citations qui sur ton tableau. </a:t>
            </a:r>
          </a:p>
          <a:p>
            <a:r>
              <a:rPr lang="fr-CA" cap="none" dirty="0"/>
              <a:t>Vous aurez 20 seconds pour discuter chaque question.</a:t>
            </a:r>
          </a:p>
          <a:p>
            <a:r>
              <a:rPr lang="fr-CA" cap="none" dirty="0"/>
              <a:t>Montrez, dans 3…2….1…</a:t>
            </a:r>
          </a:p>
          <a:p>
            <a:endParaRPr lang="fr-CA" cap="none" dirty="0"/>
          </a:p>
          <a:p>
            <a:r>
              <a:rPr lang="fr-CA" cap="none" dirty="0"/>
              <a:t>Comptez vos points, honnêtement. </a:t>
            </a:r>
            <a:r>
              <a:rPr lang="fr-CA" cap="none" dirty="0">
                <a:sym typeface="Wingdings" panose="05000000000000000000" pitchFamily="2" charset="2"/>
              </a:rPr>
              <a:t></a:t>
            </a:r>
            <a:endParaRPr lang="fr-CA" cap="none" dirty="0"/>
          </a:p>
          <a:p>
            <a:endParaRPr lang="fr-CA" dirty="0"/>
          </a:p>
          <a:p>
            <a:endParaRPr lang="fr-CA" dirty="0"/>
          </a:p>
        </p:txBody>
      </p:sp>
      <p:sp>
        <p:nvSpPr>
          <p:cNvPr id="6" name="Rectangle 5">
            <a:extLst>
              <a:ext uri="{FF2B5EF4-FFF2-40B4-BE49-F238E27FC236}">
                <a16:creationId xmlns:a16="http://schemas.microsoft.com/office/drawing/2014/main" id="{91D29525-070C-4369-B4D5-EAEE9BA00A28}"/>
              </a:ext>
            </a:extLst>
          </p:cNvPr>
          <p:cNvSpPr/>
          <p:nvPr/>
        </p:nvSpPr>
        <p:spPr>
          <a:xfrm>
            <a:off x="6449126" y="802790"/>
            <a:ext cx="3797809" cy="584775"/>
          </a:xfrm>
          <a:prstGeom prst="rect">
            <a:avLst/>
          </a:prstGeom>
        </p:spPr>
        <p:txBody>
          <a:bodyPr wrap="square">
            <a:spAutoFit/>
          </a:bodyPr>
          <a:lstStyle/>
          <a:p>
            <a:r>
              <a:rPr lang="fr-CA" sz="3200" dirty="0">
                <a:ln w="0"/>
                <a:effectLst>
                  <a:outerShdw blurRad="38100" dist="19050" dir="2700000" algn="tl" rotWithShape="0">
                    <a:schemeClr val="dk1">
                      <a:alpha val="40000"/>
                    </a:schemeClr>
                  </a:outerShdw>
                </a:effectLst>
              </a:rPr>
              <a:t>Dans vos groups…</a:t>
            </a:r>
          </a:p>
        </p:txBody>
      </p:sp>
    </p:spTree>
    <p:extLst>
      <p:ext uri="{BB962C8B-B14F-4D97-AF65-F5344CB8AC3E}">
        <p14:creationId xmlns:p14="http://schemas.microsoft.com/office/powerpoint/2010/main" val="5434486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EC13317-1333-4082-8520-6C83EDEA0A8F}"/>
              </a:ext>
            </a:extLst>
          </p:cNvPr>
          <p:cNvSpPr>
            <a:spLocks noGrp="1"/>
          </p:cNvSpPr>
          <p:nvPr>
            <p:ph type="title"/>
          </p:nvPr>
        </p:nvSpPr>
        <p:spPr/>
        <p:txBody>
          <a:bodyPr/>
          <a:lstStyle/>
          <a:p>
            <a:endParaRPr lang="fr-CA"/>
          </a:p>
        </p:txBody>
      </p:sp>
      <p:sp>
        <p:nvSpPr>
          <p:cNvPr id="6" name="Content Placeholder 5">
            <a:extLst>
              <a:ext uri="{FF2B5EF4-FFF2-40B4-BE49-F238E27FC236}">
                <a16:creationId xmlns:a16="http://schemas.microsoft.com/office/drawing/2014/main" id="{7A0144A0-8944-46A5-A62D-B6E9B6F03CE8}"/>
              </a:ext>
            </a:extLst>
          </p:cNvPr>
          <p:cNvSpPr>
            <a:spLocks noGrp="1"/>
          </p:cNvSpPr>
          <p:nvPr>
            <p:ph idx="1"/>
          </p:nvPr>
        </p:nvSpPr>
        <p:spPr/>
        <p:txBody>
          <a:bodyPr>
            <a:normAutofit/>
          </a:bodyPr>
          <a:lstStyle/>
          <a:p>
            <a:pPr marL="0" indent="0">
              <a:buNone/>
            </a:pPr>
            <a:r>
              <a:rPr lang="fr-CA" sz="2800" dirty="0"/>
              <a:t>« Nous ne ferons rien pour aider ou encourager l’immigration italienne au Canada…. Vous comprendrez, bien sûr, que ce sera fait sans offenser qui que ce soit. »</a:t>
            </a:r>
          </a:p>
        </p:txBody>
      </p:sp>
      <p:sp>
        <p:nvSpPr>
          <p:cNvPr id="7" name="TextBox 6">
            <a:extLst>
              <a:ext uri="{FF2B5EF4-FFF2-40B4-BE49-F238E27FC236}">
                <a16:creationId xmlns:a16="http://schemas.microsoft.com/office/drawing/2014/main" id="{A0A3DFEC-82EA-454F-A3E4-4BA4325F2A43}"/>
              </a:ext>
            </a:extLst>
          </p:cNvPr>
          <p:cNvSpPr txBox="1"/>
          <p:nvPr/>
        </p:nvSpPr>
        <p:spPr>
          <a:xfrm>
            <a:off x="1913641" y="5515000"/>
            <a:ext cx="9861995" cy="369332"/>
          </a:xfrm>
          <a:prstGeom prst="rect">
            <a:avLst/>
          </a:prstGeom>
          <a:noFill/>
        </p:spPr>
        <p:txBody>
          <a:bodyPr wrap="none" rtlCol="0">
            <a:spAutoFit/>
          </a:bodyPr>
          <a:lstStyle/>
          <a:p>
            <a:r>
              <a:rPr lang="fr-CA" dirty="0">
                <a:solidFill>
                  <a:srgbClr val="FF0000"/>
                </a:solidFill>
              </a:rPr>
              <a:t>Clifford </a:t>
            </a:r>
            <a:r>
              <a:rPr lang="fr-CA" dirty="0" err="1">
                <a:solidFill>
                  <a:srgbClr val="FF0000"/>
                </a:solidFill>
              </a:rPr>
              <a:t>Sifton</a:t>
            </a:r>
            <a:r>
              <a:rPr lang="fr-CA" dirty="0">
                <a:solidFill>
                  <a:srgbClr val="FF0000"/>
                </a:solidFill>
              </a:rPr>
              <a:t>, ministre de l’</a:t>
            </a:r>
            <a:r>
              <a:rPr lang="fr-CA" dirty="0" err="1">
                <a:solidFill>
                  <a:srgbClr val="FF0000"/>
                </a:solidFill>
              </a:rPr>
              <a:t>interieur</a:t>
            </a:r>
            <a:r>
              <a:rPr lang="fr-CA" dirty="0">
                <a:solidFill>
                  <a:srgbClr val="FF0000"/>
                </a:solidFill>
              </a:rPr>
              <a:t> (1896-1905) dans le gouvernement de Wilfrid Laurier</a:t>
            </a:r>
          </a:p>
        </p:txBody>
      </p:sp>
    </p:spTree>
    <p:extLst>
      <p:ext uri="{BB962C8B-B14F-4D97-AF65-F5344CB8AC3E}">
        <p14:creationId xmlns:p14="http://schemas.microsoft.com/office/powerpoint/2010/main" val="793727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EC13317-1333-4082-8520-6C83EDEA0A8F}"/>
              </a:ext>
            </a:extLst>
          </p:cNvPr>
          <p:cNvSpPr>
            <a:spLocks noGrp="1"/>
          </p:cNvSpPr>
          <p:nvPr>
            <p:ph type="title"/>
          </p:nvPr>
        </p:nvSpPr>
        <p:spPr/>
        <p:txBody>
          <a:bodyPr/>
          <a:lstStyle/>
          <a:p>
            <a:endParaRPr lang="fr-CA"/>
          </a:p>
        </p:txBody>
      </p:sp>
      <p:sp>
        <p:nvSpPr>
          <p:cNvPr id="6" name="Content Placeholder 5">
            <a:extLst>
              <a:ext uri="{FF2B5EF4-FFF2-40B4-BE49-F238E27FC236}">
                <a16:creationId xmlns:a16="http://schemas.microsoft.com/office/drawing/2014/main" id="{7A0144A0-8944-46A5-A62D-B6E9B6F03CE8}"/>
              </a:ext>
            </a:extLst>
          </p:cNvPr>
          <p:cNvSpPr>
            <a:spLocks noGrp="1"/>
          </p:cNvSpPr>
          <p:nvPr>
            <p:ph idx="1"/>
          </p:nvPr>
        </p:nvSpPr>
        <p:spPr/>
        <p:txBody>
          <a:bodyPr>
            <a:normAutofit/>
          </a:bodyPr>
          <a:lstStyle/>
          <a:p>
            <a:pPr marL="0" indent="0">
              <a:buNone/>
            </a:pPr>
            <a:r>
              <a:rPr lang="fr-CA" sz="2800" dirty="0"/>
              <a:t>« …. Prendre toutes les mesures nécessaires pour empêcher l’arrivée prévue de Noirs. »</a:t>
            </a:r>
          </a:p>
        </p:txBody>
      </p:sp>
      <p:sp>
        <p:nvSpPr>
          <p:cNvPr id="7" name="TextBox 6">
            <a:extLst>
              <a:ext uri="{FF2B5EF4-FFF2-40B4-BE49-F238E27FC236}">
                <a16:creationId xmlns:a16="http://schemas.microsoft.com/office/drawing/2014/main" id="{A0A3DFEC-82EA-454F-A3E4-4BA4325F2A43}"/>
              </a:ext>
            </a:extLst>
          </p:cNvPr>
          <p:cNvSpPr txBox="1"/>
          <p:nvPr/>
        </p:nvSpPr>
        <p:spPr>
          <a:xfrm>
            <a:off x="2211387" y="5515000"/>
            <a:ext cx="8456161" cy="369332"/>
          </a:xfrm>
          <a:prstGeom prst="rect">
            <a:avLst/>
          </a:prstGeom>
          <a:noFill/>
        </p:spPr>
        <p:txBody>
          <a:bodyPr wrap="none" rtlCol="0">
            <a:spAutoFit/>
          </a:bodyPr>
          <a:lstStyle/>
          <a:p>
            <a:r>
              <a:rPr lang="fr-CA" dirty="0">
                <a:solidFill>
                  <a:srgbClr val="FF0000"/>
                </a:solidFill>
              </a:rPr>
              <a:t>Pétition du conseil municipal d’Edmonton au gouvernement fédéral, 1910</a:t>
            </a:r>
          </a:p>
        </p:txBody>
      </p:sp>
    </p:spTree>
    <p:extLst>
      <p:ext uri="{BB962C8B-B14F-4D97-AF65-F5344CB8AC3E}">
        <p14:creationId xmlns:p14="http://schemas.microsoft.com/office/powerpoint/2010/main" val="3037755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EC13317-1333-4082-8520-6C83EDEA0A8F}"/>
              </a:ext>
            </a:extLst>
          </p:cNvPr>
          <p:cNvSpPr>
            <a:spLocks noGrp="1"/>
          </p:cNvSpPr>
          <p:nvPr>
            <p:ph type="title"/>
          </p:nvPr>
        </p:nvSpPr>
        <p:spPr/>
        <p:txBody>
          <a:bodyPr/>
          <a:lstStyle/>
          <a:p>
            <a:endParaRPr lang="fr-CA"/>
          </a:p>
        </p:txBody>
      </p:sp>
      <p:sp>
        <p:nvSpPr>
          <p:cNvPr id="6" name="Content Placeholder 5">
            <a:extLst>
              <a:ext uri="{FF2B5EF4-FFF2-40B4-BE49-F238E27FC236}">
                <a16:creationId xmlns:a16="http://schemas.microsoft.com/office/drawing/2014/main" id="{7A0144A0-8944-46A5-A62D-B6E9B6F03CE8}"/>
              </a:ext>
            </a:extLst>
          </p:cNvPr>
          <p:cNvSpPr>
            <a:spLocks noGrp="1"/>
          </p:cNvSpPr>
          <p:nvPr>
            <p:ph idx="1"/>
          </p:nvPr>
        </p:nvSpPr>
        <p:spPr/>
        <p:txBody>
          <a:bodyPr>
            <a:normAutofit/>
          </a:bodyPr>
          <a:lstStyle/>
          <a:p>
            <a:pPr marL="0" indent="0">
              <a:buNone/>
            </a:pPr>
            <a:r>
              <a:rPr lang="fr-CA" sz="2800" dirty="0"/>
              <a:t>« Dans un monde assombri par les conflits ethniques, qui déchirent des pays, le Canada constitue un pays modèle, ou des gens de cultures diverses peuvent vivre et travailler ensemble dans la paix, la prospérité et la compréhension. »</a:t>
            </a:r>
          </a:p>
        </p:txBody>
      </p:sp>
      <p:sp>
        <p:nvSpPr>
          <p:cNvPr id="7" name="TextBox 6">
            <a:extLst>
              <a:ext uri="{FF2B5EF4-FFF2-40B4-BE49-F238E27FC236}">
                <a16:creationId xmlns:a16="http://schemas.microsoft.com/office/drawing/2014/main" id="{A0A3DFEC-82EA-454F-A3E4-4BA4325F2A43}"/>
              </a:ext>
            </a:extLst>
          </p:cNvPr>
          <p:cNvSpPr txBox="1"/>
          <p:nvPr/>
        </p:nvSpPr>
        <p:spPr>
          <a:xfrm>
            <a:off x="2211387" y="5515000"/>
            <a:ext cx="5936240" cy="369332"/>
          </a:xfrm>
          <a:prstGeom prst="rect">
            <a:avLst/>
          </a:prstGeom>
          <a:noFill/>
        </p:spPr>
        <p:txBody>
          <a:bodyPr wrap="none" rtlCol="0">
            <a:spAutoFit/>
          </a:bodyPr>
          <a:lstStyle/>
          <a:p>
            <a:r>
              <a:rPr lang="fr-CA" dirty="0">
                <a:solidFill>
                  <a:srgbClr val="FF0000"/>
                </a:solidFill>
              </a:rPr>
              <a:t>Bill Clinton, 1995 (président des États-Unis, 1993-2001</a:t>
            </a:r>
          </a:p>
        </p:txBody>
      </p:sp>
    </p:spTree>
    <p:extLst>
      <p:ext uri="{BB962C8B-B14F-4D97-AF65-F5344CB8AC3E}">
        <p14:creationId xmlns:p14="http://schemas.microsoft.com/office/powerpoint/2010/main" val="91740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EC13317-1333-4082-8520-6C83EDEA0A8F}"/>
              </a:ext>
            </a:extLst>
          </p:cNvPr>
          <p:cNvSpPr>
            <a:spLocks noGrp="1"/>
          </p:cNvSpPr>
          <p:nvPr>
            <p:ph type="title"/>
          </p:nvPr>
        </p:nvSpPr>
        <p:spPr/>
        <p:txBody>
          <a:bodyPr/>
          <a:lstStyle/>
          <a:p>
            <a:endParaRPr lang="fr-CA"/>
          </a:p>
        </p:txBody>
      </p:sp>
      <p:sp>
        <p:nvSpPr>
          <p:cNvPr id="6" name="Content Placeholder 5">
            <a:extLst>
              <a:ext uri="{FF2B5EF4-FFF2-40B4-BE49-F238E27FC236}">
                <a16:creationId xmlns:a16="http://schemas.microsoft.com/office/drawing/2014/main" id="{7A0144A0-8944-46A5-A62D-B6E9B6F03CE8}"/>
              </a:ext>
            </a:extLst>
          </p:cNvPr>
          <p:cNvSpPr>
            <a:spLocks noGrp="1"/>
          </p:cNvSpPr>
          <p:nvPr>
            <p:ph idx="1"/>
          </p:nvPr>
        </p:nvSpPr>
        <p:spPr>
          <a:xfrm>
            <a:off x="674186" y="2339927"/>
            <a:ext cx="11429830" cy="4334250"/>
          </a:xfrm>
        </p:spPr>
        <p:txBody>
          <a:bodyPr>
            <a:normAutofit/>
          </a:bodyPr>
          <a:lstStyle/>
          <a:p>
            <a:pPr marL="0" indent="0">
              <a:buNone/>
            </a:pPr>
            <a:r>
              <a:rPr lang="fr-CA" sz="2800" dirty="0"/>
              <a:t>« Le Canada est probablement le pays le plus libre du monde (…) ou l’on peut vivre, s’épanouir, penser en toute liberté, un pays à l’esprit aussi ouvert que ses frontières. Le Canada a crée l’harmonie et la coopération entre les groupes ethniques, et il doit transmettre cette expérience aux autres pays du monde, parce qu'il n’y a pas de meilleur exemple d’harmonie et de coopération entre les groupes ethniques. »</a:t>
            </a:r>
          </a:p>
        </p:txBody>
      </p:sp>
      <p:sp>
        <p:nvSpPr>
          <p:cNvPr id="7" name="TextBox 6">
            <a:extLst>
              <a:ext uri="{FF2B5EF4-FFF2-40B4-BE49-F238E27FC236}">
                <a16:creationId xmlns:a16="http://schemas.microsoft.com/office/drawing/2014/main" id="{A0A3DFEC-82EA-454F-A3E4-4BA4325F2A43}"/>
              </a:ext>
            </a:extLst>
          </p:cNvPr>
          <p:cNvSpPr txBox="1"/>
          <p:nvPr/>
        </p:nvSpPr>
        <p:spPr>
          <a:xfrm>
            <a:off x="4624649" y="5699666"/>
            <a:ext cx="4543231" cy="369332"/>
          </a:xfrm>
          <a:prstGeom prst="rect">
            <a:avLst/>
          </a:prstGeom>
          <a:noFill/>
        </p:spPr>
        <p:txBody>
          <a:bodyPr wrap="none" rtlCol="0">
            <a:spAutoFit/>
          </a:bodyPr>
          <a:lstStyle/>
          <a:p>
            <a:r>
              <a:rPr lang="fr-CA" dirty="0" err="1">
                <a:solidFill>
                  <a:srgbClr val="FF0000"/>
                </a:solidFill>
              </a:rPr>
              <a:t>Valentyn</a:t>
            </a:r>
            <a:r>
              <a:rPr lang="fr-CA" dirty="0">
                <a:solidFill>
                  <a:srgbClr val="FF0000"/>
                </a:solidFill>
              </a:rPr>
              <a:t> </a:t>
            </a:r>
            <a:r>
              <a:rPr lang="fr-CA" dirty="0" err="1">
                <a:solidFill>
                  <a:srgbClr val="FF0000"/>
                </a:solidFill>
              </a:rPr>
              <a:t>Moroz</a:t>
            </a:r>
            <a:r>
              <a:rPr lang="fr-CA" dirty="0">
                <a:solidFill>
                  <a:srgbClr val="FF0000"/>
                </a:solidFill>
              </a:rPr>
              <a:t>, dissident </a:t>
            </a:r>
            <a:r>
              <a:rPr lang="fr-CA" dirty="0" err="1">
                <a:solidFill>
                  <a:srgbClr val="FF0000"/>
                </a:solidFill>
              </a:rPr>
              <a:t>ukraien</a:t>
            </a:r>
            <a:r>
              <a:rPr lang="fr-CA" dirty="0">
                <a:solidFill>
                  <a:srgbClr val="FF0000"/>
                </a:solidFill>
              </a:rPr>
              <a:t>, 1979</a:t>
            </a:r>
          </a:p>
        </p:txBody>
      </p:sp>
    </p:spTree>
    <p:extLst>
      <p:ext uri="{BB962C8B-B14F-4D97-AF65-F5344CB8AC3E}">
        <p14:creationId xmlns:p14="http://schemas.microsoft.com/office/powerpoint/2010/main" val="1597076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F83DD-D283-4E52-B289-8DBA2F9D929C}"/>
              </a:ext>
            </a:extLst>
          </p:cNvPr>
          <p:cNvSpPr>
            <a:spLocks noGrp="1"/>
          </p:cNvSpPr>
          <p:nvPr>
            <p:ph type="title"/>
          </p:nvPr>
        </p:nvSpPr>
        <p:spPr/>
        <p:txBody>
          <a:bodyPr/>
          <a:lstStyle/>
          <a:p>
            <a:r>
              <a:rPr lang="fr-CA" b="1" dirty="0"/>
              <a:t>Migration: Chapitre 4</a:t>
            </a:r>
            <a:br>
              <a:rPr lang="fr-CA" dirty="0"/>
            </a:br>
            <a:r>
              <a:rPr lang="fr-CA" dirty="0"/>
              <a:t>des personnes en déplacement</a:t>
            </a:r>
            <a:endParaRPr lang="en-US" dirty="0"/>
          </a:p>
        </p:txBody>
      </p:sp>
      <p:sp>
        <p:nvSpPr>
          <p:cNvPr id="3" name="Text Placeholder 2">
            <a:extLst>
              <a:ext uri="{FF2B5EF4-FFF2-40B4-BE49-F238E27FC236}">
                <a16:creationId xmlns:a16="http://schemas.microsoft.com/office/drawing/2014/main" id="{035FFA00-312A-467B-B6F3-9420220A7082}"/>
              </a:ext>
            </a:extLst>
          </p:cNvPr>
          <p:cNvSpPr>
            <a:spLocks noGrp="1"/>
          </p:cNvSpPr>
          <p:nvPr>
            <p:ph type="body" idx="1"/>
          </p:nvPr>
        </p:nvSpPr>
        <p:spPr/>
        <p:txBody>
          <a:bodyPr/>
          <a:lstStyle/>
          <a:p>
            <a:r>
              <a:rPr lang="fr-CA" dirty="0"/>
              <a:t>Les facteurs de déplacement</a:t>
            </a:r>
            <a:endParaRPr lang="en-US" dirty="0"/>
          </a:p>
        </p:txBody>
      </p:sp>
      <p:sp>
        <p:nvSpPr>
          <p:cNvPr id="4" name="Text Placeholder 3">
            <a:extLst>
              <a:ext uri="{FF2B5EF4-FFF2-40B4-BE49-F238E27FC236}">
                <a16:creationId xmlns:a16="http://schemas.microsoft.com/office/drawing/2014/main" id="{FA82D553-E854-4A10-935A-C786165B8E18}"/>
              </a:ext>
            </a:extLst>
          </p:cNvPr>
          <p:cNvSpPr>
            <a:spLocks noGrp="1"/>
          </p:cNvSpPr>
          <p:nvPr>
            <p:ph type="body" sz="half" idx="15"/>
          </p:nvPr>
        </p:nvSpPr>
        <p:spPr/>
        <p:txBody>
          <a:bodyPr/>
          <a:lstStyle/>
          <a:p>
            <a:pPr marL="285750" indent="-285750">
              <a:buFont typeface="Arial" panose="020B0604020202020204" pitchFamily="34" charset="0"/>
              <a:buChar char="•"/>
            </a:pPr>
            <a:r>
              <a:rPr lang="fr-CA" dirty="0"/>
              <a:t>Adversité et attirance</a:t>
            </a:r>
          </a:p>
          <a:p>
            <a:pPr marL="285750" indent="-285750">
              <a:buFont typeface="Arial" panose="020B0604020202020204" pitchFamily="34" charset="0"/>
              <a:buChar char="•"/>
            </a:pPr>
            <a:r>
              <a:rPr lang="fr-CA" dirty="0"/>
              <a:t>Voire les vraies histoires des immigrants</a:t>
            </a:r>
          </a:p>
          <a:p>
            <a:pPr marL="285750" indent="-285750">
              <a:buFont typeface="Arial" panose="020B0604020202020204" pitchFamily="34" charset="0"/>
              <a:buChar char="•"/>
            </a:pPr>
            <a:r>
              <a:rPr lang="fr-CA" dirty="0"/>
              <a:t>Apprendre les différents types d’immigrants</a:t>
            </a:r>
          </a:p>
        </p:txBody>
      </p:sp>
      <p:sp>
        <p:nvSpPr>
          <p:cNvPr id="5" name="Text Placeholder 4">
            <a:extLst>
              <a:ext uri="{FF2B5EF4-FFF2-40B4-BE49-F238E27FC236}">
                <a16:creationId xmlns:a16="http://schemas.microsoft.com/office/drawing/2014/main" id="{52285236-B7B5-440F-AD2B-1295B0ACFF77}"/>
              </a:ext>
            </a:extLst>
          </p:cNvPr>
          <p:cNvSpPr>
            <a:spLocks noGrp="1"/>
          </p:cNvSpPr>
          <p:nvPr>
            <p:ph type="body" sz="quarter" idx="3"/>
          </p:nvPr>
        </p:nvSpPr>
        <p:spPr/>
        <p:txBody>
          <a:bodyPr/>
          <a:lstStyle/>
          <a:p>
            <a:r>
              <a:rPr lang="fr-CA" dirty="0"/>
              <a:t>Le Canada et l’immigration</a:t>
            </a:r>
            <a:endParaRPr lang="en-US" dirty="0"/>
          </a:p>
        </p:txBody>
      </p:sp>
      <p:sp>
        <p:nvSpPr>
          <p:cNvPr id="6" name="Text Placeholder 5">
            <a:extLst>
              <a:ext uri="{FF2B5EF4-FFF2-40B4-BE49-F238E27FC236}">
                <a16:creationId xmlns:a16="http://schemas.microsoft.com/office/drawing/2014/main" id="{AD72293A-901C-46BA-9C16-C30058E053F0}"/>
              </a:ext>
            </a:extLst>
          </p:cNvPr>
          <p:cNvSpPr>
            <a:spLocks noGrp="1"/>
          </p:cNvSpPr>
          <p:nvPr>
            <p:ph type="body" sz="half" idx="16"/>
          </p:nvPr>
        </p:nvSpPr>
        <p:spPr/>
        <p:txBody>
          <a:bodyPr/>
          <a:lstStyle/>
          <a:p>
            <a:pPr marL="285750" indent="-285750">
              <a:buFont typeface="Arial" panose="020B0604020202020204" pitchFamily="34" charset="0"/>
              <a:buChar char="•"/>
            </a:pPr>
            <a:r>
              <a:rPr lang="fr-CA" dirty="0"/>
              <a:t>Histoire « noire » du Canada</a:t>
            </a:r>
          </a:p>
          <a:p>
            <a:pPr marL="285750" indent="-285750">
              <a:buFont typeface="Arial" panose="020B0604020202020204" pitchFamily="34" charset="0"/>
              <a:buChar char="•"/>
            </a:pPr>
            <a:r>
              <a:rPr lang="fr-CA" dirty="0"/>
              <a:t>Ethnocentrisme</a:t>
            </a:r>
          </a:p>
          <a:p>
            <a:pPr marL="285750" indent="-285750">
              <a:buFont typeface="Arial" panose="020B0604020202020204" pitchFamily="34" charset="0"/>
              <a:buChar char="•"/>
            </a:pPr>
            <a:r>
              <a:rPr lang="fr-CA" dirty="0"/>
              <a:t>Discrimination</a:t>
            </a:r>
          </a:p>
          <a:p>
            <a:pPr marL="285750" indent="-285750">
              <a:buFont typeface="Arial" panose="020B0604020202020204" pitchFamily="34" charset="0"/>
              <a:buChar char="•"/>
            </a:pPr>
            <a:r>
              <a:rPr lang="fr-CA" dirty="0"/>
              <a:t>Le Canada maintenant et le multiculturalisme</a:t>
            </a:r>
          </a:p>
          <a:p>
            <a:endParaRPr lang="en-US" dirty="0"/>
          </a:p>
        </p:txBody>
      </p:sp>
      <p:sp>
        <p:nvSpPr>
          <p:cNvPr id="7" name="Text Placeholder 6">
            <a:extLst>
              <a:ext uri="{FF2B5EF4-FFF2-40B4-BE49-F238E27FC236}">
                <a16:creationId xmlns:a16="http://schemas.microsoft.com/office/drawing/2014/main" id="{2FF680BB-36EC-4519-82CC-92A6326E1CDF}"/>
              </a:ext>
            </a:extLst>
          </p:cNvPr>
          <p:cNvSpPr>
            <a:spLocks noGrp="1"/>
          </p:cNvSpPr>
          <p:nvPr>
            <p:ph type="body" sz="quarter" idx="13"/>
          </p:nvPr>
        </p:nvSpPr>
        <p:spPr/>
        <p:txBody>
          <a:bodyPr/>
          <a:lstStyle/>
          <a:p>
            <a:r>
              <a:rPr lang="fr-CA" dirty="0"/>
              <a:t>Le débat sur l’immigration</a:t>
            </a:r>
            <a:endParaRPr lang="en-US" dirty="0"/>
          </a:p>
        </p:txBody>
      </p:sp>
      <p:sp>
        <p:nvSpPr>
          <p:cNvPr id="8" name="Text Placeholder 7">
            <a:extLst>
              <a:ext uri="{FF2B5EF4-FFF2-40B4-BE49-F238E27FC236}">
                <a16:creationId xmlns:a16="http://schemas.microsoft.com/office/drawing/2014/main" id="{EAF93F23-A22E-4DC5-B1C9-30FDF2C3A4DF}"/>
              </a:ext>
            </a:extLst>
          </p:cNvPr>
          <p:cNvSpPr>
            <a:spLocks noGrp="1"/>
          </p:cNvSpPr>
          <p:nvPr>
            <p:ph type="body" sz="half" idx="17"/>
          </p:nvPr>
        </p:nvSpPr>
        <p:spPr/>
        <p:txBody>
          <a:bodyPr/>
          <a:lstStyle/>
          <a:p>
            <a:pPr marL="285750" indent="-285750">
              <a:buFont typeface="Arial" panose="020B0604020202020204" pitchFamily="34" charset="0"/>
              <a:buChar char="•"/>
            </a:pPr>
            <a:r>
              <a:rPr lang="fr-CA" dirty="0"/>
              <a:t>Attitudes et valeurs</a:t>
            </a:r>
          </a:p>
          <a:p>
            <a:pPr marL="285750" indent="-285750">
              <a:buFont typeface="Arial" panose="020B0604020202020204" pitchFamily="34" charset="0"/>
              <a:buChar char="•"/>
            </a:pPr>
            <a:r>
              <a:rPr lang="fr-CA" dirty="0"/>
              <a:t>Politique d’immigration</a:t>
            </a:r>
            <a:endParaRPr lang="en-US" dirty="0"/>
          </a:p>
          <a:p>
            <a:endParaRPr lang="en-US" dirty="0"/>
          </a:p>
        </p:txBody>
      </p:sp>
    </p:spTree>
    <p:extLst>
      <p:ext uri="{BB962C8B-B14F-4D97-AF65-F5344CB8AC3E}">
        <p14:creationId xmlns:p14="http://schemas.microsoft.com/office/powerpoint/2010/main" val="37400225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EC13317-1333-4082-8520-6C83EDEA0A8F}"/>
              </a:ext>
            </a:extLst>
          </p:cNvPr>
          <p:cNvSpPr>
            <a:spLocks noGrp="1"/>
          </p:cNvSpPr>
          <p:nvPr>
            <p:ph type="title"/>
          </p:nvPr>
        </p:nvSpPr>
        <p:spPr/>
        <p:txBody>
          <a:bodyPr/>
          <a:lstStyle/>
          <a:p>
            <a:endParaRPr lang="fr-CA"/>
          </a:p>
        </p:txBody>
      </p:sp>
      <p:sp>
        <p:nvSpPr>
          <p:cNvPr id="6" name="Content Placeholder 5">
            <a:extLst>
              <a:ext uri="{FF2B5EF4-FFF2-40B4-BE49-F238E27FC236}">
                <a16:creationId xmlns:a16="http://schemas.microsoft.com/office/drawing/2014/main" id="{7A0144A0-8944-46A5-A62D-B6E9B6F03CE8}"/>
              </a:ext>
            </a:extLst>
          </p:cNvPr>
          <p:cNvSpPr>
            <a:spLocks noGrp="1"/>
          </p:cNvSpPr>
          <p:nvPr>
            <p:ph idx="1"/>
          </p:nvPr>
        </p:nvSpPr>
        <p:spPr>
          <a:xfrm>
            <a:off x="1154954" y="2603500"/>
            <a:ext cx="10053516" cy="3280832"/>
          </a:xfrm>
        </p:spPr>
        <p:txBody>
          <a:bodyPr>
            <a:normAutofit/>
          </a:bodyPr>
          <a:lstStyle/>
          <a:p>
            <a:pPr marL="0" indent="0">
              <a:buNone/>
            </a:pPr>
            <a:r>
              <a:rPr lang="fr-CA" sz="2800" dirty="0"/>
              <a:t>« ….. Lorsque je suis arrivée au Canada, j’ai été traitée comme tout le monde. On respectait mes compétences intellectuelles et j’avais toutes les chances de réussir. Ma plus grande joie est que mon fils soit né Canadien. Je suis sûr qu'il ne vivra jamais ce que j’ai vécu et j’en suis heureuse et fière. »</a:t>
            </a:r>
          </a:p>
        </p:txBody>
      </p:sp>
      <p:sp>
        <p:nvSpPr>
          <p:cNvPr id="7" name="TextBox 6">
            <a:extLst>
              <a:ext uri="{FF2B5EF4-FFF2-40B4-BE49-F238E27FC236}">
                <a16:creationId xmlns:a16="http://schemas.microsoft.com/office/drawing/2014/main" id="{A0A3DFEC-82EA-454F-A3E4-4BA4325F2A43}"/>
              </a:ext>
            </a:extLst>
          </p:cNvPr>
          <p:cNvSpPr txBox="1"/>
          <p:nvPr/>
        </p:nvSpPr>
        <p:spPr>
          <a:xfrm>
            <a:off x="5802999" y="5884332"/>
            <a:ext cx="4259499" cy="369332"/>
          </a:xfrm>
          <a:prstGeom prst="rect">
            <a:avLst/>
          </a:prstGeom>
          <a:noFill/>
        </p:spPr>
        <p:txBody>
          <a:bodyPr wrap="none" rtlCol="0">
            <a:spAutoFit/>
          </a:bodyPr>
          <a:lstStyle/>
          <a:p>
            <a:r>
              <a:rPr lang="fr-CA" dirty="0">
                <a:solidFill>
                  <a:srgbClr val="FF0000"/>
                </a:solidFill>
              </a:rPr>
              <a:t>Hadia </a:t>
            </a:r>
            <a:r>
              <a:rPr lang="fr-CA" dirty="0" err="1">
                <a:solidFill>
                  <a:srgbClr val="FF0000"/>
                </a:solidFill>
              </a:rPr>
              <a:t>Joukhaji</a:t>
            </a:r>
            <a:r>
              <a:rPr lang="fr-CA" dirty="0">
                <a:solidFill>
                  <a:srgbClr val="FF0000"/>
                </a:solidFill>
              </a:rPr>
              <a:t>, nouvelle immigrante</a:t>
            </a:r>
          </a:p>
        </p:txBody>
      </p:sp>
    </p:spTree>
    <p:extLst>
      <p:ext uri="{BB962C8B-B14F-4D97-AF65-F5344CB8AC3E}">
        <p14:creationId xmlns:p14="http://schemas.microsoft.com/office/powerpoint/2010/main" val="3180958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30B27-BB7B-4467-B5B5-A57A8AA3038D}"/>
              </a:ext>
            </a:extLst>
          </p:cNvPr>
          <p:cNvSpPr>
            <a:spLocks noGrp="1"/>
          </p:cNvSpPr>
          <p:nvPr>
            <p:ph type="title"/>
          </p:nvPr>
        </p:nvSpPr>
        <p:spPr/>
        <p:txBody>
          <a:bodyPr/>
          <a:lstStyle/>
          <a:p>
            <a:r>
              <a:rPr lang="fr-CA"/>
              <a:t>Exit Slip:</a:t>
            </a:r>
            <a:endParaRPr lang="fr-CA" dirty="0"/>
          </a:p>
        </p:txBody>
      </p:sp>
      <p:sp>
        <p:nvSpPr>
          <p:cNvPr id="3" name="Content Placeholder 2">
            <a:extLst>
              <a:ext uri="{FF2B5EF4-FFF2-40B4-BE49-F238E27FC236}">
                <a16:creationId xmlns:a16="http://schemas.microsoft.com/office/drawing/2014/main" id="{32BBE8BE-7A99-44C6-BD2A-75092A467F46}"/>
              </a:ext>
            </a:extLst>
          </p:cNvPr>
          <p:cNvSpPr>
            <a:spLocks noGrp="1"/>
          </p:cNvSpPr>
          <p:nvPr>
            <p:ph idx="1"/>
          </p:nvPr>
        </p:nvSpPr>
        <p:spPr/>
        <p:txBody>
          <a:bodyPr/>
          <a:lstStyle/>
          <a:p>
            <a:r>
              <a:rPr lang="fr-CA" sz="2800" dirty="0"/>
              <a:t>Citation:</a:t>
            </a:r>
          </a:p>
          <a:p>
            <a:r>
              <a:rPr lang="fr-CA" sz="2800" dirty="0"/>
              <a:t>Date:</a:t>
            </a:r>
          </a:p>
          <a:p>
            <a:r>
              <a:rPr lang="fr-CA" sz="2800" dirty="0"/>
              <a:t>Attitudes et valeurs:</a:t>
            </a:r>
          </a:p>
          <a:p>
            <a:r>
              <a:rPr lang="fr-CA" sz="2800" dirty="0"/>
              <a:t>Politique d’immigration:</a:t>
            </a:r>
          </a:p>
          <a:p>
            <a:endParaRPr lang="fr-CA" dirty="0"/>
          </a:p>
        </p:txBody>
      </p:sp>
    </p:spTree>
    <p:extLst>
      <p:ext uri="{BB962C8B-B14F-4D97-AF65-F5344CB8AC3E}">
        <p14:creationId xmlns:p14="http://schemas.microsoft.com/office/powerpoint/2010/main" val="29167751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3C8F08-6F72-4903-BBAD-FD2BE35D04AA}"/>
              </a:ext>
            </a:extLst>
          </p:cNvPr>
          <p:cNvSpPr>
            <a:spLocks noGrp="1"/>
          </p:cNvSpPr>
          <p:nvPr>
            <p:ph type="ctrTitle"/>
          </p:nvPr>
        </p:nvSpPr>
        <p:spPr/>
        <p:txBody>
          <a:bodyPr/>
          <a:lstStyle/>
          <a:p>
            <a:r>
              <a:rPr lang="fr-CA" dirty="0"/>
              <a:t>Jour 9</a:t>
            </a:r>
          </a:p>
        </p:txBody>
      </p:sp>
      <p:sp>
        <p:nvSpPr>
          <p:cNvPr id="5" name="Subtitle 4">
            <a:extLst>
              <a:ext uri="{FF2B5EF4-FFF2-40B4-BE49-F238E27FC236}">
                <a16:creationId xmlns:a16="http://schemas.microsoft.com/office/drawing/2014/main" id="{143F66C4-C60C-4054-B74E-F09AC622A056}"/>
              </a:ext>
            </a:extLst>
          </p:cNvPr>
          <p:cNvSpPr>
            <a:spLocks noGrp="1"/>
          </p:cNvSpPr>
          <p:nvPr>
            <p:ph type="subTitle" idx="1"/>
          </p:nvPr>
        </p:nvSpPr>
        <p:spPr/>
        <p:txBody>
          <a:bodyPr/>
          <a:lstStyle/>
          <a:p>
            <a:r>
              <a:rPr lang="fr-CA" dirty="0"/>
              <a:t>Émigration, le débat politique sur l’immigration</a:t>
            </a:r>
          </a:p>
        </p:txBody>
      </p:sp>
    </p:spTree>
    <p:extLst>
      <p:ext uri="{BB962C8B-B14F-4D97-AF65-F5344CB8AC3E}">
        <p14:creationId xmlns:p14="http://schemas.microsoft.com/office/powerpoint/2010/main" val="40593474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BD783-9D65-487B-8D37-18CAED95EECC}"/>
              </a:ext>
            </a:extLst>
          </p:cNvPr>
          <p:cNvSpPr>
            <a:spLocks noGrp="1"/>
          </p:cNvSpPr>
          <p:nvPr>
            <p:ph type="title"/>
          </p:nvPr>
        </p:nvSpPr>
        <p:spPr/>
        <p:txBody>
          <a:bodyPr/>
          <a:lstStyle/>
          <a:p>
            <a:r>
              <a:rPr lang="fr-CA" dirty="0"/>
              <a:t>Démarreur</a:t>
            </a:r>
          </a:p>
        </p:txBody>
      </p:sp>
      <p:sp>
        <p:nvSpPr>
          <p:cNvPr id="3" name="Content Placeholder 2">
            <a:extLst>
              <a:ext uri="{FF2B5EF4-FFF2-40B4-BE49-F238E27FC236}">
                <a16:creationId xmlns:a16="http://schemas.microsoft.com/office/drawing/2014/main" id="{A01C829E-0574-4A3C-9F25-ED6DF534A1DA}"/>
              </a:ext>
            </a:extLst>
          </p:cNvPr>
          <p:cNvSpPr>
            <a:spLocks noGrp="1"/>
          </p:cNvSpPr>
          <p:nvPr>
            <p:ph idx="1"/>
          </p:nvPr>
        </p:nvSpPr>
        <p:spPr/>
        <p:txBody>
          <a:bodyPr/>
          <a:lstStyle/>
          <a:p>
            <a:r>
              <a:rPr lang="fr-CA" dirty="0">
                <a:hlinkClick r:id="rId2"/>
              </a:rPr>
              <a:t>https://www.youtube.com/watch?v=EE3ISzalVuo</a:t>
            </a:r>
            <a:r>
              <a:rPr lang="fr-CA" dirty="0"/>
              <a:t> </a:t>
            </a:r>
          </a:p>
        </p:txBody>
      </p:sp>
    </p:spTree>
    <p:extLst>
      <p:ext uri="{BB962C8B-B14F-4D97-AF65-F5344CB8AC3E}">
        <p14:creationId xmlns:p14="http://schemas.microsoft.com/office/powerpoint/2010/main" val="42911961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A5631-04B5-49FE-A0FC-37EF1F0FD1FF}"/>
              </a:ext>
            </a:extLst>
          </p:cNvPr>
          <p:cNvSpPr>
            <a:spLocks noGrp="1"/>
          </p:cNvSpPr>
          <p:nvPr>
            <p:ph type="title"/>
          </p:nvPr>
        </p:nvSpPr>
        <p:spPr/>
        <p:txBody>
          <a:bodyPr/>
          <a:lstStyle/>
          <a:p>
            <a:r>
              <a:rPr lang="fr-CA" dirty="0"/>
              <a:t>Aujourd’hui…</a:t>
            </a:r>
          </a:p>
        </p:txBody>
      </p:sp>
      <p:sp>
        <p:nvSpPr>
          <p:cNvPr id="3" name="Content Placeholder 2">
            <a:extLst>
              <a:ext uri="{FF2B5EF4-FFF2-40B4-BE49-F238E27FC236}">
                <a16:creationId xmlns:a16="http://schemas.microsoft.com/office/drawing/2014/main" id="{AC524462-FF34-450A-9AEF-CF7AC0D3A5CB}"/>
              </a:ext>
            </a:extLst>
          </p:cNvPr>
          <p:cNvSpPr>
            <a:spLocks noGrp="1"/>
          </p:cNvSpPr>
          <p:nvPr>
            <p:ph idx="1"/>
          </p:nvPr>
        </p:nvSpPr>
        <p:spPr>
          <a:xfrm>
            <a:off x="6703184" y="3587076"/>
            <a:ext cx="4941045" cy="3416300"/>
          </a:xfrm>
        </p:spPr>
        <p:txBody>
          <a:bodyPr>
            <a:normAutofit/>
          </a:bodyPr>
          <a:lstStyle/>
          <a:p>
            <a:pPr marL="0" indent="0">
              <a:buNone/>
            </a:pPr>
            <a:r>
              <a:rPr lang="fr-CA" b="1" dirty="0"/>
              <a:t>Vous serez capable de</a:t>
            </a:r>
          </a:p>
          <a:p>
            <a:pPr lvl="1"/>
            <a:r>
              <a:rPr lang="fr-CA" dirty="0"/>
              <a:t>décrivez votre compréhension du débat sur la politique d’immigration depuis 1920</a:t>
            </a:r>
          </a:p>
          <a:p>
            <a:pPr lvl="1"/>
            <a:r>
              <a:rPr lang="fr-CA" dirty="0"/>
              <a:t>décrivez les politiques d’émigration depuis 1920 au Canada</a:t>
            </a:r>
          </a:p>
          <a:p>
            <a:pPr marL="457200" lvl="1" indent="0">
              <a:buNone/>
            </a:pPr>
            <a:endParaRPr lang="fr-CA" dirty="0"/>
          </a:p>
          <a:p>
            <a:endParaRPr lang="fr-CA" dirty="0"/>
          </a:p>
        </p:txBody>
      </p:sp>
      <p:sp>
        <p:nvSpPr>
          <p:cNvPr id="4" name="Rectangle 3">
            <a:extLst>
              <a:ext uri="{FF2B5EF4-FFF2-40B4-BE49-F238E27FC236}">
                <a16:creationId xmlns:a16="http://schemas.microsoft.com/office/drawing/2014/main" id="{A1C81567-5256-43F8-958E-52AFB3357067}"/>
              </a:ext>
            </a:extLst>
          </p:cNvPr>
          <p:cNvSpPr/>
          <p:nvPr/>
        </p:nvSpPr>
        <p:spPr>
          <a:xfrm>
            <a:off x="779283" y="2792035"/>
            <a:ext cx="5637229" cy="2246769"/>
          </a:xfrm>
          <a:prstGeom prst="rect">
            <a:avLst/>
          </a:prstGeom>
        </p:spPr>
        <p:txBody>
          <a:bodyPr wrap="square">
            <a:spAutoFit/>
          </a:bodyPr>
          <a:lstStyle/>
          <a:p>
            <a:r>
              <a:rPr lang="fr-CA" sz="2800" b="1" dirty="0"/>
              <a:t>Plan du jour</a:t>
            </a:r>
            <a:r>
              <a:rPr lang="fr-CA" sz="2800" dirty="0"/>
              <a:t>:</a:t>
            </a:r>
          </a:p>
          <a:p>
            <a:pPr lvl="1"/>
            <a:r>
              <a:rPr lang="fr-CA" sz="2800" dirty="0"/>
              <a:t>1. Notes sur émigration</a:t>
            </a:r>
          </a:p>
          <a:p>
            <a:pPr lvl="1"/>
            <a:r>
              <a:rPr lang="fr-CA" sz="2800" dirty="0"/>
              <a:t>2. Discussion</a:t>
            </a:r>
          </a:p>
          <a:p>
            <a:pPr lvl="1"/>
            <a:r>
              <a:rPr lang="fr-CA" sz="2800" dirty="0"/>
              <a:t>3. Débat sur l’immigration </a:t>
            </a:r>
          </a:p>
          <a:p>
            <a:pPr lvl="1"/>
            <a:r>
              <a:rPr lang="fr-CA" sz="2800" dirty="0"/>
              <a:t>4. Lettres persuasive</a:t>
            </a:r>
          </a:p>
        </p:txBody>
      </p:sp>
    </p:spTree>
    <p:extLst>
      <p:ext uri="{BB962C8B-B14F-4D97-AF65-F5344CB8AC3E}">
        <p14:creationId xmlns:p14="http://schemas.microsoft.com/office/powerpoint/2010/main" val="29894988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33B78-A61E-4005-821D-02D7B5ED0B2C}"/>
              </a:ext>
            </a:extLst>
          </p:cNvPr>
          <p:cNvSpPr>
            <a:spLocks noGrp="1"/>
          </p:cNvSpPr>
          <p:nvPr>
            <p:ph type="title"/>
          </p:nvPr>
        </p:nvSpPr>
        <p:spPr/>
        <p:txBody>
          <a:bodyPr/>
          <a:lstStyle/>
          <a:p>
            <a:r>
              <a:rPr lang="fr-CA" dirty="0"/>
              <a:t>Émigration</a:t>
            </a:r>
          </a:p>
        </p:txBody>
      </p:sp>
      <p:sp>
        <p:nvSpPr>
          <p:cNvPr id="3" name="Content Placeholder 2">
            <a:extLst>
              <a:ext uri="{FF2B5EF4-FFF2-40B4-BE49-F238E27FC236}">
                <a16:creationId xmlns:a16="http://schemas.microsoft.com/office/drawing/2014/main" id="{82E98C5A-47DA-4DB1-A430-CB4D90807407}"/>
              </a:ext>
            </a:extLst>
          </p:cNvPr>
          <p:cNvSpPr>
            <a:spLocks noGrp="1"/>
          </p:cNvSpPr>
          <p:nvPr>
            <p:ph idx="1"/>
          </p:nvPr>
        </p:nvSpPr>
        <p:spPr>
          <a:xfrm>
            <a:off x="1154954" y="2330123"/>
            <a:ext cx="8825659" cy="3416300"/>
          </a:xfrm>
        </p:spPr>
        <p:txBody>
          <a:bodyPr>
            <a:normAutofit/>
          </a:bodyPr>
          <a:lstStyle/>
          <a:p>
            <a:pPr marL="0" indent="0">
              <a:buNone/>
            </a:pPr>
            <a:r>
              <a:rPr lang="fr-CA" dirty="0"/>
              <a:t>Mots clés: trouver dans le glossaire</a:t>
            </a:r>
          </a:p>
          <a:p>
            <a:pPr marL="0" indent="0">
              <a:buNone/>
            </a:pPr>
            <a:endParaRPr lang="fr-CA" dirty="0"/>
          </a:p>
          <a:p>
            <a:pPr marL="0" indent="0">
              <a:buNone/>
            </a:pPr>
            <a:r>
              <a:rPr lang="fr-CA" sz="2800" b="1" dirty="0"/>
              <a:t>Exode</a:t>
            </a:r>
            <a:r>
              <a:rPr lang="fr-CA" sz="2800" dirty="0"/>
              <a:t>: Migration de personnes d’une région a une autre ou à l’extérieur d’un pays</a:t>
            </a:r>
          </a:p>
          <a:p>
            <a:pPr marL="0" indent="0">
              <a:buNone/>
            </a:pPr>
            <a:r>
              <a:rPr lang="fr-CA" sz="2800" b="1" dirty="0"/>
              <a:t>Émigrer</a:t>
            </a:r>
            <a:r>
              <a:rPr lang="fr-CA" sz="2800" dirty="0"/>
              <a:t>: Quitter son pays ou sa région pour s’installer ailleurs</a:t>
            </a:r>
          </a:p>
          <a:p>
            <a:pPr marL="0" indent="0">
              <a:buNone/>
            </a:pPr>
            <a:endParaRPr lang="fr-CA" dirty="0"/>
          </a:p>
        </p:txBody>
      </p:sp>
    </p:spTree>
    <p:extLst>
      <p:ext uri="{BB962C8B-B14F-4D97-AF65-F5344CB8AC3E}">
        <p14:creationId xmlns:p14="http://schemas.microsoft.com/office/powerpoint/2010/main" val="38969161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4E779-9B2C-4409-97DB-DB2EA7988A6F}"/>
              </a:ext>
            </a:extLst>
          </p:cNvPr>
          <p:cNvSpPr>
            <a:spLocks noGrp="1"/>
          </p:cNvSpPr>
          <p:nvPr>
            <p:ph type="title"/>
          </p:nvPr>
        </p:nvSpPr>
        <p:spPr/>
        <p:txBody>
          <a:bodyPr/>
          <a:lstStyle/>
          <a:p>
            <a:r>
              <a:rPr lang="fr-CA" dirty="0"/>
              <a:t>Discussion</a:t>
            </a:r>
          </a:p>
        </p:txBody>
      </p:sp>
      <p:sp>
        <p:nvSpPr>
          <p:cNvPr id="3" name="Content Placeholder 2">
            <a:extLst>
              <a:ext uri="{FF2B5EF4-FFF2-40B4-BE49-F238E27FC236}">
                <a16:creationId xmlns:a16="http://schemas.microsoft.com/office/drawing/2014/main" id="{446372F6-4BBE-48BA-821C-2B66CA5AC431}"/>
              </a:ext>
            </a:extLst>
          </p:cNvPr>
          <p:cNvSpPr>
            <a:spLocks noGrp="1"/>
          </p:cNvSpPr>
          <p:nvPr>
            <p:ph idx="1"/>
          </p:nvPr>
        </p:nvSpPr>
        <p:spPr/>
        <p:txBody>
          <a:bodyPr/>
          <a:lstStyle/>
          <a:p>
            <a:r>
              <a:rPr lang="fr-CA" dirty="0"/>
              <a:t>Où va tu après école pour travailler?</a:t>
            </a:r>
          </a:p>
          <a:p>
            <a:r>
              <a:rPr lang="fr-CA" dirty="0"/>
              <a:t>Si je vous offre $60 000 pour travailler comme infermière au Nouveau Brunswick, et $80 000 pour travailler comme infermière aux états unis – ou travaillerez-vous?</a:t>
            </a:r>
          </a:p>
          <a:p>
            <a:r>
              <a:rPr lang="fr-CA" dirty="0"/>
              <a:t>Taux de chômage au Canada (2006) page 69</a:t>
            </a:r>
          </a:p>
        </p:txBody>
      </p:sp>
    </p:spTree>
    <p:extLst>
      <p:ext uri="{BB962C8B-B14F-4D97-AF65-F5344CB8AC3E}">
        <p14:creationId xmlns:p14="http://schemas.microsoft.com/office/powerpoint/2010/main" val="17472495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F47E4-D115-437B-9E33-048FBF476A3C}"/>
              </a:ext>
            </a:extLst>
          </p:cNvPr>
          <p:cNvSpPr>
            <a:spLocks noGrp="1"/>
          </p:cNvSpPr>
          <p:nvPr>
            <p:ph type="title"/>
          </p:nvPr>
        </p:nvSpPr>
        <p:spPr/>
        <p:txBody>
          <a:bodyPr/>
          <a:lstStyle/>
          <a:p>
            <a:r>
              <a:rPr lang="fr-CA" dirty="0"/>
              <a:t>Le Débat sur l’immigration</a:t>
            </a:r>
          </a:p>
        </p:txBody>
      </p:sp>
      <p:sp>
        <p:nvSpPr>
          <p:cNvPr id="3" name="Content Placeholder 2">
            <a:extLst>
              <a:ext uri="{FF2B5EF4-FFF2-40B4-BE49-F238E27FC236}">
                <a16:creationId xmlns:a16="http://schemas.microsoft.com/office/drawing/2014/main" id="{C09ED04B-EC86-4645-9129-8A194B574836}"/>
              </a:ext>
            </a:extLst>
          </p:cNvPr>
          <p:cNvSpPr>
            <a:spLocks noGrp="1"/>
          </p:cNvSpPr>
          <p:nvPr>
            <p:ph idx="1"/>
          </p:nvPr>
        </p:nvSpPr>
        <p:spPr/>
        <p:txBody>
          <a:bodyPr/>
          <a:lstStyle/>
          <a:p>
            <a:r>
              <a:rPr lang="fr-CA" dirty="0"/>
              <a:t>Lecture sur page: 66</a:t>
            </a:r>
          </a:p>
          <a:p>
            <a:pPr marL="0" indent="0">
              <a:buNone/>
            </a:pPr>
            <a:endParaRPr lang="fr-CA" dirty="0"/>
          </a:p>
          <a:p>
            <a:r>
              <a:rPr lang="fr-CA" dirty="0"/>
              <a:t>Lettres persuasives: 67</a:t>
            </a:r>
          </a:p>
          <a:p>
            <a:r>
              <a:rPr lang="fr-CA" dirty="0"/>
              <a:t>A commencer aujourd’hui avec </a:t>
            </a:r>
          </a:p>
          <a:p>
            <a:pPr marL="914400" lvl="2" indent="0">
              <a:buNone/>
            </a:pPr>
            <a:r>
              <a:rPr lang="fr-CA" dirty="0"/>
              <a:t>un remue-méninge (</a:t>
            </a:r>
            <a:r>
              <a:rPr lang="fr-CA" dirty="0" err="1"/>
              <a:t>brainstorm</a:t>
            </a:r>
            <a:r>
              <a:rPr lang="fr-CA" dirty="0"/>
              <a:t>)</a:t>
            </a:r>
          </a:p>
          <a:p>
            <a:pPr marL="914400" lvl="2" indent="0">
              <a:buNone/>
            </a:pPr>
            <a:r>
              <a:rPr lang="fr-CA" dirty="0"/>
              <a:t>discussion du rubrique</a:t>
            </a:r>
          </a:p>
          <a:p>
            <a:endParaRPr lang="fr-CA" dirty="0"/>
          </a:p>
        </p:txBody>
      </p:sp>
    </p:spTree>
    <p:extLst>
      <p:ext uri="{BB962C8B-B14F-4D97-AF65-F5344CB8AC3E}">
        <p14:creationId xmlns:p14="http://schemas.microsoft.com/office/powerpoint/2010/main" val="1622133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6692F23-54B2-45BD-9D08-98F6BED55BD5}"/>
              </a:ext>
            </a:extLst>
          </p:cNvPr>
          <p:cNvSpPr>
            <a:spLocks noGrp="1"/>
          </p:cNvSpPr>
          <p:nvPr>
            <p:ph type="title"/>
          </p:nvPr>
        </p:nvSpPr>
        <p:spPr>
          <a:xfrm>
            <a:off x="5328385" y="235308"/>
            <a:ext cx="4090823" cy="1412929"/>
          </a:xfrm>
        </p:spPr>
        <p:txBody>
          <a:bodyPr/>
          <a:lstStyle/>
          <a:p>
            <a:r>
              <a:rPr lang="fr-CA" sz="3600" dirty="0">
                <a:ln w="0"/>
                <a:solidFill>
                  <a:schemeClr val="tx1"/>
                </a:solidFill>
                <a:effectLst>
                  <a:outerShdw blurRad="38100" dist="19050" dir="2700000" algn="tl" rotWithShape="0">
                    <a:schemeClr val="dk1">
                      <a:alpha val="40000"/>
                    </a:schemeClr>
                  </a:outerShdw>
                </a:effectLst>
              </a:rPr>
              <a:t>Format du unité</a:t>
            </a:r>
            <a:endParaRPr lang="en-US" sz="3600" dirty="0">
              <a:ln w="0"/>
              <a:solidFill>
                <a:schemeClr val="tx1"/>
              </a:solidFill>
              <a:effectLst>
                <a:outerShdw blurRad="38100" dist="19050" dir="2700000" algn="tl" rotWithShape="0">
                  <a:schemeClr val="dk1">
                    <a:alpha val="40000"/>
                  </a:schemeClr>
                </a:outerShdw>
              </a:effectLst>
            </a:endParaRPr>
          </a:p>
        </p:txBody>
      </p:sp>
      <p:sp>
        <p:nvSpPr>
          <p:cNvPr id="10" name="Content Placeholder 9">
            <a:extLst>
              <a:ext uri="{FF2B5EF4-FFF2-40B4-BE49-F238E27FC236}">
                <a16:creationId xmlns:a16="http://schemas.microsoft.com/office/drawing/2014/main" id="{25625DEB-C95A-44F5-93D3-32AE49323C8D}"/>
              </a:ext>
            </a:extLst>
          </p:cNvPr>
          <p:cNvSpPr>
            <a:spLocks noGrp="1"/>
          </p:cNvSpPr>
          <p:nvPr>
            <p:ph idx="1"/>
          </p:nvPr>
        </p:nvSpPr>
        <p:spPr>
          <a:xfrm>
            <a:off x="5865592" y="1261369"/>
            <a:ext cx="5190066" cy="4572000"/>
          </a:xfrm>
        </p:spPr>
        <p:txBody>
          <a:bodyPr/>
          <a:lstStyle/>
          <a:p>
            <a:r>
              <a:rPr lang="fr-CA" dirty="0"/>
              <a:t>Activités et enquêtes</a:t>
            </a:r>
          </a:p>
          <a:p>
            <a:r>
              <a:rPr lang="fr-CA" dirty="0"/>
              <a:t>Travailles en groupes</a:t>
            </a:r>
          </a:p>
          <a:p>
            <a:r>
              <a:rPr lang="fr-CA" dirty="0"/>
              <a:t>Discussions en classe</a:t>
            </a:r>
          </a:p>
          <a:p>
            <a:r>
              <a:rPr lang="fr-CA" dirty="0"/>
              <a:t>Lecture du texte </a:t>
            </a:r>
            <a:r>
              <a:rPr lang="fr-CA" i="1" dirty="0"/>
              <a:t>Identité Canadienne </a:t>
            </a:r>
            <a:r>
              <a:rPr lang="fr-CA" dirty="0"/>
              <a:t>et d’autres sources</a:t>
            </a:r>
          </a:p>
          <a:p>
            <a:r>
              <a:rPr lang="fr-CA" dirty="0"/>
              <a:t>Temps en classe pour travailler sur vos projets</a:t>
            </a:r>
          </a:p>
          <a:p>
            <a:r>
              <a:rPr lang="fr-CA" dirty="0"/>
              <a:t>Revue en class pour le test </a:t>
            </a:r>
          </a:p>
        </p:txBody>
      </p:sp>
      <p:sp>
        <p:nvSpPr>
          <p:cNvPr id="13" name="TextBox 12">
            <a:extLst>
              <a:ext uri="{FF2B5EF4-FFF2-40B4-BE49-F238E27FC236}">
                <a16:creationId xmlns:a16="http://schemas.microsoft.com/office/drawing/2014/main" id="{11961961-84BE-431C-B4DB-03E11329355F}"/>
              </a:ext>
            </a:extLst>
          </p:cNvPr>
          <p:cNvSpPr txBox="1"/>
          <p:nvPr/>
        </p:nvSpPr>
        <p:spPr>
          <a:xfrm>
            <a:off x="1136342" y="2272683"/>
            <a:ext cx="3065263" cy="2585323"/>
          </a:xfrm>
          <a:prstGeom prst="rect">
            <a:avLst/>
          </a:prstGeom>
          <a:noFill/>
        </p:spPr>
        <p:txBody>
          <a:bodyPr wrap="none" rtlCol="0">
            <a:spAutoFit/>
          </a:bodyPr>
          <a:lstStyle/>
          <a:p>
            <a:r>
              <a:rPr lang="fr-CA" dirty="0">
                <a:solidFill>
                  <a:schemeClr val="bg1">
                    <a:lumMod val="85000"/>
                  </a:schemeClr>
                </a:solidFill>
              </a:rPr>
              <a:t>Deux (2) Évaluations</a:t>
            </a:r>
          </a:p>
          <a:p>
            <a:endParaRPr lang="fr-CA" dirty="0">
              <a:solidFill>
                <a:schemeClr val="bg1">
                  <a:lumMod val="85000"/>
                </a:schemeClr>
              </a:solidFill>
            </a:endParaRPr>
          </a:p>
          <a:p>
            <a:pPr marL="285750" indent="-285750">
              <a:buFont typeface="Arial" panose="020B0604020202020204" pitchFamily="34" charset="0"/>
              <a:buChar char="•"/>
            </a:pPr>
            <a:r>
              <a:rPr lang="fr-CA" dirty="0">
                <a:solidFill>
                  <a:schemeClr val="bg1">
                    <a:lumMod val="85000"/>
                  </a:schemeClr>
                </a:solidFill>
              </a:rPr>
              <a:t>Projet choix (individuel)</a:t>
            </a:r>
          </a:p>
          <a:p>
            <a:pPr marL="285750" indent="-285750">
              <a:buFont typeface="Arial" panose="020B0604020202020204" pitchFamily="34" charset="0"/>
              <a:buChar char="•"/>
            </a:pPr>
            <a:r>
              <a:rPr lang="fr-CA" dirty="0">
                <a:solidFill>
                  <a:schemeClr val="bg1">
                    <a:lumMod val="85000"/>
                  </a:schemeClr>
                </a:solidFill>
              </a:rPr>
              <a:t>Test</a:t>
            </a:r>
          </a:p>
          <a:p>
            <a:pPr marL="285750" indent="-285750">
              <a:buFont typeface="Arial" panose="020B0604020202020204" pitchFamily="34" charset="0"/>
              <a:buChar char="•"/>
            </a:pPr>
            <a:r>
              <a:rPr lang="fr-CA" dirty="0">
                <a:solidFill>
                  <a:schemeClr val="bg1">
                    <a:lumMod val="85000"/>
                  </a:schemeClr>
                </a:solidFill>
              </a:rPr>
              <a:t>Débat</a:t>
            </a:r>
          </a:p>
          <a:p>
            <a:endParaRPr lang="fr-CA" dirty="0">
              <a:solidFill>
                <a:schemeClr val="bg1">
                  <a:lumMod val="85000"/>
                </a:schemeClr>
              </a:solidFill>
            </a:endParaRPr>
          </a:p>
          <a:p>
            <a:endParaRPr lang="fr-CA" dirty="0">
              <a:solidFill>
                <a:schemeClr val="bg1">
                  <a:lumMod val="85000"/>
                </a:schemeClr>
              </a:solidFill>
            </a:endParaRPr>
          </a:p>
          <a:p>
            <a:endParaRPr lang="fr-CA" dirty="0">
              <a:solidFill>
                <a:schemeClr val="bg1">
                  <a:lumMod val="85000"/>
                </a:schemeClr>
              </a:solidFill>
            </a:endParaRPr>
          </a:p>
          <a:p>
            <a:endParaRPr lang="en-US" dirty="0">
              <a:solidFill>
                <a:schemeClr val="bg1">
                  <a:lumMod val="85000"/>
                </a:schemeClr>
              </a:solidFill>
            </a:endParaRPr>
          </a:p>
        </p:txBody>
      </p:sp>
    </p:spTree>
    <p:extLst>
      <p:ext uri="{BB962C8B-B14F-4D97-AF65-F5344CB8AC3E}">
        <p14:creationId xmlns:p14="http://schemas.microsoft.com/office/powerpoint/2010/main" val="25127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Jour : 2</a:t>
            </a:r>
            <a:endParaRPr lang="en-CA" dirty="0"/>
          </a:p>
        </p:txBody>
      </p:sp>
      <p:sp>
        <p:nvSpPr>
          <p:cNvPr id="3" name="Subtitle 2"/>
          <p:cNvSpPr>
            <a:spLocks noGrp="1"/>
          </p:cNvSpPr>
          <p:nvPr>
            <p:ph type="subTitle" idx="1"/>
          </p:nvPr>
        </p:nvSpPr>
        <p:spPr/>
        <p:txBody>
          <a:bodyPr>
            <a:normAutofit fontScale="70000" lnSpcReduction="20000"/>
          </a:bodyPr>
          <a:lstStyle/>
          <a:p>
            <a:r>
              <a:rPr lang="fr-CA" sz="3600" dirty="0"/>
              <a:t>Introduction</a:t>
            </a:r>
          </a:p>
          <a:p>
            <a:r>
              <a:rPr lang="fr-CA" sz="3600" dirty="0"/>
              <a:t>Adversité et Attirance</a:t>
            </a:r>
          </a:p>
        </p:txBody>
      </p:sp>
    </p:spTree>
    <p:extLst>
      <p:ext uri="{BB962C8B-B14F-4D97-AF65-F5344CB8AC3E}">
        <p14:creationId xmlns:p14="http://schemas.microsoft.com/office/powerpoint/2010/main" val="2046917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multicultural canada">
            <a:extLst>
              <a:ext uri="{FF2B5EF4-FFF2-40B4-BE49-F238E27FC236}">
                <a16:creationId xmlns:a16="http://schemas.microsoft.com/office/drawing/2014/main" id="{9B36108E-0EC2-4FE8-893F-8EADB38390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7261" y="2935671"/>
            <a:ext cx="6846234" cy="342311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9CAA0CE0-2830-4BE7-B2CC-08EA2ECEDF0D}"/>
              </a:ext>
            </a:extLst>
          </p:cNvPr>
          <p:cNvSpPr/>
          <p:nvPr/>
        </p:nvSpPr>
        <p:spPr>
          <a:xfrm>
            <a:off x="1133259" y="971650"/>
            <a:ext cx="9974238" cy="1754326"/>
          </a:xfrm>
          <a:prstGeom prst="rect">
            <a:avLst/>
          </a:prstGeom>
        </p:spPr>
        <p:txBody>
          <a:bodyPr wrap="square">
            <a:spAutoFit/>
          </a:bodyPr>
          <a:lstStyle/>
          <a:p>
            <a:pPr algn="ctr"/>
            <a:r>
              <a:rPr lang="fr-CA" sz="3600" b="1" dirty="0"/>
              <a:t>Écrivez un paragraphe: </a:t>
            </a:r>
          </a:p>
          <a:p>
            <a:pPr algn="ctr"/>
            <a:r>
              <a:rPr lang="fr-CA" sz="3600" dirty="0"/>
              <a:t>D’où viens ta famille? Tes grands-parents?</a:t>
            </a:r>
          </a:p>
          <a:p>
            <a:pPr algn="ctr"/>
            <a:r>
              <a:rPr lang="fr-CA" sz="3600" dirty="0"/>
              <a:t>Ton nom de famille?</a:t>
            </a:r>
          </a:p>
        </p:txBody>
      </p:sp>
    </p:spTree>
    <p:extLst>
      <p:ext uri="{BB962C8B-B14F-4D97-AF65-F5344CB8AC3E}">
        <p14:creationId xmlns:p14="http://schemas.microsoft.com/office/powerpoint/2010/main" val="4162346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855C5-F77C-4BA3-809F-6170FA92D829}"/>
              </a:ext>
            </a:extLst>
          </p:cNvPr>
          <p:cNvSpPr>
            <a:spLocks noGrp="1"/>
          </p:cNvSpPr>
          <p:nvPr>
            <p:ph type="title"/>
          </p:nvPr>
        </p:nvSpPr>
        <p:spPr/>
        <p:txBody>
          <a:bodyPr/>
          <a:lstStyle/>
          <a:p>
            <a:r>
              <a:rPr lang="fr-CA" dirty="0"/>
              <a:t>Jour 1: Introduction</a:t>
            </a:r>
            <a:endParaRPr lang="en-US" dirty="0"/>
          </a:p>
        </p:txBody>
      </p:sp>
      <p:sp>
        <p:nvSpPr>
          <p:cNvPr id="4" name="TextBox 3">
            <a:extLst>
              <a:ext uri="{FF2B5EF4-FFF2-40B4-BE49-F238E27FC236}">
                <a16:creationId xmlns:a16="http://schemas.microsoft.com/office/drawing/2014/main" id="{301777B8-8D00-416D-94F0-6DE69DF9B3F3}"/>
              </a:ext>
            </a:extLst>
          </p:cNvPr>
          <p:cNvSpPr txBox="1"/>
          <p:nvPr/>
        </p:nvSpPr>
        <p:spPr>
          <a:xfrm>
            <a:off x="736846" y="2565646"/>
            <a:ext cx="8872942" cy="3139321"/>
          </a:xfrm>
          <a:prstGeom prst="rect">
            <a:avLst/>
          </a:prstGeom>
          <a:noFill/>
        </p:spPr>
        <p:txBody>
          <a:bodyPr wrap="none" rtlCol="0">
            <a:spAutoFit/>
          </a:bodyPr>
          <a:lstStyle/>
          <a:p>
            <a:r>
              <a:rPr lang="fr-CA" dirty="0"/>
              <a:t>D’ou viens ta famille? Ton nom de famille?</a:t>
            </a:r>
          </a:p>
          <a:p>
            <a:endParaRPr lang="fr-CA" dirty="0"/>
          </a:p>
          <a:p>
            <a:r>
              <a:rPr lang="fr-CA" dirty="0"/>
              <a:t>Identité canadienne est formée par l’immigration. </a:t>
            </a:r>
          </a:p>
          <a:p>
            <a:endParaRPr lang="fr-CA" dirty="0"/>
          </a:p>
          <a:p>
            <a:endParaRPr lang="fr-CA" dirty="0"/>
          </a:p>
          <a:p>
            <a:r>
              <a:rPr lang="fr-CA" dirty="0"/>
              <a:t>Aujourd’hui le Canada possède un héritage riche de différents modes de vie.</a:t>
            </a:r>
          </a:p>
          <a:p>
            <a:endParaRPr lang="fr-CA" dirty="0"/>
          </a:p>
          <a:p>
            <a:r>
              <a:rPr lang="fr-CA" dirty="0"/>
              <a:t>Nous étudierons le phénomène de la migration et l’impact sur le Canada.</a:t>
            </a:r>
          </a:p>
          <a:p>
            <a:endParaRPr lang="fr-CA" dirty="0"/>
          </a:p>
          <a:p>
            <a:endParaRPr lang="fr-CA" dirty="0"/>
          </a:p>
          <a:p>
            <a:endParaRPr lang="fr-CA" dirty="0"/>
          </a:p>
        </p:txBody>
      </p:sp>
    </p:spTree>
    <p:extLst>
      <p:ext uri="{BB962C8B-B14F-4D97-AF65-F5344CB8AC3E}">
        <p14:creationId xmlns:p14="http://schemas.microsoft.com/office/powerpoint/2010/main" val="12072533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7AC0A28799D5E4A98A13291EB21DCF7" ma:contentTypeVersion="7" ma:contentTypeDescription="Create a new document." ma:contentTypeScope="" ma:versionID="f24336d851faa8e6e0c9f8724e981778">
  <xsd:schema xmlns:xsd="http://www.w3.org/2001/XMLSchema" xmlns:xs="http://www.w3.org/2001/XMLSchema" xmlns:p="http://schemas.microsoft.com/office/2006/metadata/properties" xmlns:ns1="http://schemas.microsoft.com/sharepoint/v3" xmlns:ns2="fe44366e-3bfb-4c43-8e52-3cbc41b0f4cf" targetNamespace="http://schemas.microsoft.com/office/2006/metadata/properties" ma:root="true" ma:fieldsID="ee83bfc32e1c1e764452e008381a963a" ns1:_="" ns2:_="">
    <xsd:import namespace="http://schemas.microsoft.com/sharepoint/v3"/>
    <xsd:import namespace="fe44366e-3bfb-4c43-8e52-3cbc41b0f4cf"/>
    <xsd:element name="properties">
      <xsd:complexType>
        <xsd:sequence>
          <xsd:element name="documentManagement">
            <xsd:complexType>
              <xsd:all>
                <xsd:element ref="ns1:PublishingStartDate" minOccurs="0"/>
                <xsd:element ref="ns1:PublishingExpirationDate" minOccurs="0"/>
                <xsd:element ref="ns2:Blog_x0020_Category"/>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hidden="true" ma:internalName="PublishingStartDate">
      <xsd:simpleType>
        <xsd:restriction base="dms:Unknown"/>
      </xsd:simpleType>
    </xsd:element>
    <xsd:element name="PublishingExpirationDate" ma:index="5"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e44366e-3bfb-4c43-8e52-3cbc41b0f4cf" elementFormDefault="qualified">
    <xsd:import namespace="http://schemas.microsoft.com/office/2006/documentManagement/types"/>
    <xsd:import namespace="http://schemas.microsoft.com/office/infopath/2007/PartnerControls"/>
    <xsd:element name="Blog_x0020_Category" ma:index="6" ma:displayName="Blog Category" ma:list="{d9857885-d6b2-4072-92e8-3f28c3dee793}" ma:internalName="Blog_x0020_Category" ma:readOnly="false" ma:showField="Title" ma:web="fe44366e-3bfb-4c43-8e52-3cbc41b0f4cf">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Blog_x0020_Category xmlns="fe44366e-3bfb-4c43-8e52-3cbc41b0f4cf">18</Blog_x0020_Category>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75F6D1FD-A298-4839-BF3E-AD3221DD156B}"/>
</file>

<file path=customXml/itemProps2.xml><?xml version="1.0" encoding="utf-8"?>
<ds:datastoreItem xmlns:ds="http://schemas.openxmlformats.org/officeDocument/2006/customXml" ds:itemID="{8D30FFA9-4415-4AC8-BCDD-39FDB13B6975}"/>
</file>

<file path=customXml/itemProps3.xml><?xml version="1.0" encoding="utf-8"?>
<ds:datastoreItem xmlns:ds="http://schemas.openxmlformats.org/officeDocument/2006/customXml" ds:itemID="{A2C6822B-C8AE-4554-B659-4C5547874FB0}"/>
</file>

<file path=docProps/app.xml><?xml version="1.0" encoding="utf-8"?>
<Properties xmlns="http://schemas.openxmlformats.org/officeDocument/2006/extended-properties" xmlns:vt="http://schemas.openxmlformats.org/officeDocument/2006/docPropsVTypes">
  <TotalTime>9804</TotalTime>
  <Words>2568</Words>
  <Application>Microsoft Office PowerPoint</Application>
  <PresentationFormat>Widescreen</PresentationFormat>
  <Paragraphs>384</Paragraphs>
  <Slides>57</Slides>
  <Notes>39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57</vt:i4>
      </vt:variant>
    </vt:vector>
  </HeadingPairs>
  <TitlesOfParts>
    <vt:vector size="64" baseType="lpstr">
      <vt:lpstr>Algerian</vt:lpstr>
      <vt:lpstr>Arial</vt:lpstr>
      <vt:lpstr>Calibri</vt:lpstr>
      <vt:lpstr>Century Gothic</vt:lpstr>
      <vt:lpstr>inherit</vt:lpstr>
      <vt:lpstr>Wingdings 3</vt:lpstr>
      <vt:lpstr>Ion Boardroom</vt:lpstr>
      <vt:lpstr>Migration</vt:lpstr>
      <vt:lpstr>Jour 1</vt:lpstr>
      <vt:lpstr>PowerPoint Presentation</vt:lpstr>
      <vt:lpstr>The Canadian Dream La rêve canadienne</vt:lpstr>
      <vt:lpstr>Migration: Chapitre 4 des personnes en déplacement</vt:lpstr>
      <vt:lpstr>Format du unité</vt:lpstr>
      <vt:lpstr>Jour : 2</vt:lpstr>
      <vt:lpstr>PowerPoint Presentation</vt:lpstr>
      <vt:lpstr>Jour 1: Introduction</vt:lpstr>
      <vt:lpstr>Pourquoi les personne se déplacent-ils?</vt:lpstr>
      <vt:lpstr>Dans vos groups…</vt:lpstr>
      <vt:lpstr>Jour : 3 et 4</vt:lpstr>
      <vt:lpstr>Les catégories d’immigration</vt:lpstr>
      <vt:lpstr>Profile d’immigrant</vt:lpstr>
      <vt:lpstr>Le projet : un(e) immigrant(e)</vt:lpstr>
      <vt:lpstr>Jour : 1 et 2</vt:lpstr>
      <vt:lpstr>Jour : 1 et 2</vt:lpstr>
      <vt:lpstr>Jour 5</vt:lpstr>
      <vt:lpstr>Démarreur: Écrivez vos pensées</vt:lpstr>
      <vt:lpstr>Aujourd’hui…</vt:lpstr>
      <vt:lpstr>Le Canada Aujourd’hui</vt:lpstr>
      <vt:lpstr>Le Canada</vt:lpstr>
      <vt:lpstr>PowerPoint Presentation</vt:lpstr>
      <vt:lpstr>Révision</vt:lpstr>
      <vt:lpstr>Activité: LIGNE DE TEMPS  Histoire d’immigration au Canada  Activité: 20 minutes Groupes: 2 personnes  Après: discussion en classe entière  </vt:lpstr>
      <vt:lpstr>AVANT PARTIR : ECRIRE  1. Donnez quelques (2-3)exemples de comment le Canada a changé depuis le début du 20e siècle par rapport à l’immigration, en utilisant le ligne de temps si nécessaire.  2. Est-ce que cette information t’a surpris? Comment est-ce que tes opinions ont changé d’avant cette classe?  </vt:lpstr>
      <vt:lpstr>Demain??</vt:lpstr>
      <vt:lpstr>Jour 6</vt:lpstr>
      <vt:lpstr>Démarreur *NOTES à copier*</vt:lpstr>
      <vt:lpstr>PowerPoint Presentation</vt:lpstr>
      <vt:lpstr>AVANT 1945</vt:lpstr>
      <vt:lpstr>Qu’est qui a changé? APRES 1945</vt:lpstr>
      <vt:lpstr>Des exemples</vt:lpstr>
      <vt:lpstr>Des exemples</vt:lpstr>
      <vt:lpstr>Des exemples</vt:lpstr>
      <vt:lpstr>Des exemples</vt:lpstr>
      <vt:lpstr>Des exemples</vt:lpstr>
      <vt:lpstr>Des exemples</vt:lpstr>
      <vt:lpstr>Komagata Maru  SS Saint-Louis    Le Walnut  </vt:lpstr>
      <vt:lpstr>Jour 7</vt:lpstr>
      <vt:lpstr>Aujourd’hui</vt:lpstr>
      <vt:lpstr>Enquête</vt:lpstr>
      <vt:lpstr>Jour 8</vt:lpstr>
      <vt:lpstr>Aujourd’hui</vt:lpstr>
      <vt:lpstr>ACTIVITÉ: Deviner les dates des citations  sujet: débat sur la politique d’immigration  temps:10 minutes  groupes: 2 personnes    </vt:lpstr>
      <vt:lpstr>PowerPoint Presentation</vt:lpstr>
      <vt:lpstr>PowerPoint Presentation</vt:lpstr>
      <vt:lpstr>PowerPoint Presentation</vt:lpstr>
      <vt:lpstr>PowerPoint Presentation</vt:lpstr>
      <vt:lpstr>PowerPoint Presentation</vt:lpstr>
      <vt:lpstr>Exit Slip:</vt:lpstr>
      <vt:lpstr>Jour 9</vt:lpstr>
      <vt:lpstr>Démarreur</vt:lpstr>
      <vt:lpstr>Aujourd’hui…</vt:lpstr>
      <vt:lpstr>Émigration</vt:lpstr>
      <vt:lpstr>Discussion</vt:lpstr>
      <vt:lpstr>Le Débat sur l’immigration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Migration</dc:title>
  <dc:creator>Lisa Cowie</dc:creator>
  <cp:lastModifiedBy>Lisa Cowie</cp:lastModifiedBy>
  <cp:revision>97</cp:revision>
  <cp:lastPrinted>2019-03-25T00:57:26Z</cp:lastPrinted>
  <dcterms:created xsi:type="dcterms:W3CDTF">2019-03-12T13:00:19Z</dcterms:created>
  <dcterms:modified xsi:type="dcterms:W3CDTF">2019-04-02T17:42:35Z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0x010100B7AC0A28799D5E4A98A13291EB21DCF7</vt:lpwstr>
  </property>
</Properties>
</file>