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comment1.xml" ContentType="application/vnd.openxmlformats-officedocument.presentationml.comment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4"/>
  </p:sldMasterIdLst>
  <p:notesMasterIdLst>
    <p:notesMasterId r:id="rId37"/>
  </p:notesMasterIdLst>
  <p:handoutMasterIdLst>
    <p:handoutMasterId r:id="rId38"/>
  </p:handoutMasterIdLst>
  <p:sldIdLst>
    <p:sldId id="256" r:id="rId5"/>
    <p:sldId id="279" r:id="rId6"/>
    <p:sldId id="259" r:id="rId7"/>
    <p:sldId id="266" r:id="rId8"/>
    <p:sldId id="257" r:id="rId9"/>
    <p:sldId id="270" r:id="rId10"/>
    <p:sldId id="272" r:id="rId11"/>
    <p:sldId id="273" r:id="rId12"/>
    <p:sldId id="271" r:id="rId13"/>
    <p:sldId id="268" r:id="rId14"/>
    <p:sldId id="277" r:id="rId15"/>
    <p:sldId id="284" r:id="rId16"/>
    <p:sldId id="283" r:id="rId17"/>
    <p:sldId id="289" r:id="rId18"/>
    <p:sldId id="275" r:id="rId19"/>
    <p:sldId id="286" r:id="rId20"/>
    <p:sldId id="287" r:id="rId21"/>
    <p:sldId id="288" r:id="rId22"/>
    <p:sldId id="262" r:id="rId23"/>
    <p:sldId id="285" r:id="rId24"/>
    <p:sldId id="263" r:id="rId25"/>
    <p:sldId id="260" r:id="rId26"/>
    <p:sldId id="261" r:id="rId27"/>
    <p:sldId id="264" r:id="rId28"/>
    <p:sldId id="269" r:id="rId29"/>
    <p:sldId id="265" r:id="rId30"/>
    <p:sldId id="276" r:id="rId31"/>
    <p:sldId id="280" r:id="rId32"/>
    <p:sldId id="281" r:id="rId33"/>
    <p:sldId id="282" r:id="rId34"/>
    <p:sldId id="278" r:id="rId35"/>
    <p:sldId id="267" r:id="rId36"/>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erez, Lindsay    (ASD-W)" initials="PL(" lastIdx="1" clrIdx="0">
    <p:extLst>
      <p:ext uri="{19B8F6BF-5375-455C-9EA6-DF929625EA0E}">
        <p15:presenceInfo xmlns:p15="http://schemas.microsoft.com/office/powerpoint/2012/main" userId="S-1-5-21-1466307912-141363381-619646970-62322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00" autoAdjust="0"/>
    <p:restoredTop sz="71116" autoAdjust="0"/>
  </p:normalViewPr>
  <p:slideViewPr>
    <p:cSldViewPr snapToGrid="0">
      <p:cViewPr varScale="1">
        <p:scale>
          <a:sx n="83" d="100"/>
          <a:sy n="83" d="100"/>
        </p:scale>
        <p:origin x="1386"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9-04-11T13:19:25.398" idx="1">
    <p:pos x="10" y="10"/>
    <p:text/>
    <p:extLst>
      <p:ext uri="{C676402C-5697-4E1C-873F-D02D1690AC5C}">
        <p15:threadingInfo xmlns:p15="http://schemas.microsoft.com/office/powerpoint/2012/main" timeZoneBias="18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7CBF76D9-3DC5-43E5-97D2-C91149190C39}" type="datetimeFigureOut">
              <a:rPr lang="en-CA" smtClean="0"/>
              <a:t>2019-04-29</a:t>
            </a:fld>
            <a:endParaRPr lang="en-CA"/>
          </a:p>
        </p:txBody>
      </p:sp>
      <p:sp>
        <p:nvSpPr>
          <p:cNvPr id="4" name="Footer Placeholder 3"/>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A0EBB227-A003-4C55-BB25-25E2CB91EF5A}" type="slidenum">
              <a:rPr lang="en-CA" smtClean="0"/>
              <a:t>‹#›</a:t>
            </a:fld>
            <a:endParaRPr lang="en-CA"/>
          </a:p>
        </p:txBody>
      </p:sp>
    </p:spTree>
    <p:extLst>
      <p:ext uri="{BB962C8B-B14F-4D97-AF65-F5344CB8AC3E}">
        <p14:creationId xmlns:p14="http://schemas.microsoft.com/office/powerpoint/2010/main" val="34262039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F578D6BB-D80F-4AB5-A306-EAF68D4318F4}" type="datetimeFigureOut">
              <a:rPr lang="en-CA" smtClean="0"/>
              <a:t>2019-04-29</a:t>
            </a:fld>
            <a:endParaRPr lang="en-CA"/>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D8A03B90-7E8A-42A0-8811-2F1A1BEDC9AE}" type="slidenum">
              <a:rPr lang="en-CA" smtClean="0"/>
              <a:t>‹#›</a:t>
            </a:fld>
            <a:endParaRPr lang="en-CA"/>
          </a:p>
        </p:txBody>
      </p:sp>
    </p:spTree>
    <p:extLst>
      <p:ext uri="{BB962C8B-B14F-4D97-AF65-F5344CB8AC3E}">
        <p14:creationId xmlns:p14="http://schemas.microsoft.com/office/powerpoint/2010/main" val="14697775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youtube.com/watch?v=Nt5nguT3hEM"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www.readwritethink.org/files/resources/lesson-docs/30872HaikuResources.pdf"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hlinkClick r:id="rId3"/>
              </a:rPr>
              <a:t>https://www.youtube.com/watch?v=Nt5nguT3hEM</a:t>
            </a:r>
            <a:endParaRPr lang="en-CA" dirty="0"/>
          </a:p>
        </p:txBody>
      </p:sp>
      <p:sp>
        <p:nvSpPr>
          <p:cNvPr id="4" name="Slide Number Placeholder 3"/>
          <p:cNvSpPr>
            <a:spLocks noGrp="1"/>
          </p:cNvSpPr>
          <p:nvPr>
            <p:ph type="sldNum" sz="quarter" idx="10"/>
          </p:nvPr>
        </p:nvSpPr>
        <p:spPr/>
        <p:txBody>
          <a:bodyPr/>
          <a:lstStyle/>
          <a:p>
            <a:fld id="{D8A03B90-7E8A-42A0-8811-2F1A1BEDC9AE}" type="slidenum">
              <a:rPr lang="en-CA" smtClean="0"/>
              <a:t>6</a:t>
            </a:fld>
            <a:endParaRPr lang="en-CA"/>
          </a:p>
        </p:txBody>
      </p:sp>
    </p:spTree>
    <p:extLst>
      <p:ext uri="{BB962C8B-B14F-4D97-AF65-F5344CB8AC3E}">
        <p14:creationId xmlns:p14="http://schemas.microsoft.com/office/powerpoint/2010/main" val="4368121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Connect and review to Figurative Language Unit. </a:t>
            </a:r>
            <a:endParaRPr lang="en-CA" dirty="0"/>
          </a:p>
        </p:txBody>
      </p:sp>
      <p:sp>
        <p:nvSpPr>
          <p:cNvPr id="4" name="Slide Number Placeholder 3"/>
          <p:cNvSpPr>
            <a:spLocks noGrp="1"/>
          </p:cNvSpPr>
          <p:nvPr>
            <p:ph type="sldNum" sz="quarter" idx="10"/>
          </p:nvPr>
        </p:nvSpPr>
        <p:spPr/>
        <p:txBody>
          <a:bodyPr/>
          <a:lstStyle/>
          <a:p>
            <a:fld id="{D8A03B90-7E8A-42A0-8811-2F1A1BEDC9AE}" type="slidenum">
              <a:rPr lang="en-CA" smtClean="0"/>
              <a:t>10</a:t>
            </a:fld>
            <a:endParaRPr lang="en-CA"/>
          </a:p>
        </p:txBody>
      </p:sp>
    </p:spTree>
    <p:extLst>
      <p:ext uri="{BB962C8B-B14F-4D97-AF65-F5344CB8AC3E}">
        <p14:creationId xmlns:p14="http://schemas.microsoft.com/office/powerpoint/2010/main" val="11730351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smtClean="0">
                <a:solidFill>
                  <a:srgbClr val="333333"/>
                </a:solidFill>
                <a:effectLst/>
                <a:latin typeface="Georgia" panose="02040502050405020303" pitchFamily="18" charset="0"/>
              </a:rPr>
              <a:t>Rhythm and Rhyme</a:t>
            </a:r>
            <a:r>
              <a:rPr lang="en-US" dirty="0" smtClean="0"/>
              <a:t/>
            </a:r>
            <a:br>
              <a:rPr lang="en-US" dirty="0" smtClean="0"/>
            </a:br>
            <a:r>
              <a:rPr lang="en-US" b="0" i="0" dirty="0" smtClean="0">
                <a:solidFill>
                  <a:srgbClr val="333333"/>
                </a:solidFill>
                <a:effectLst/>
                <a:latin typeface="Georgia" panose="02040502050405020303" pitchFamily="18" charset="0"/>
              </a:rPr>
              <a:t>Poems with good rhythm, the way the words bounce off the tongue, are especially appealing to young children who are mastering language and reading. The best ones should almost seem like you`re singing them. </a:t>
            </a:r>
            <a:r>
              <a:rPr lang="en-US" dirty="0" smtClean="0"/>
              <a:t/>
            </a:r>
            <a:br>
              <a:rPr lang="en-US" dirty="0" smtClean="0"/>
            </a:br>
            <a:r>
              <a:rPr lang="en-US" dirty="0" smtClean="0"/>
              <a:t/>
            </a:r>
            <a:br>
              <a:rPr lang="en-US" dirty="0" smtClean="0"/>
            </a:br>
            <a:r>
              <a:rPr lang="en-US" b="0" i="0" dirty="0" smtClean="0">
                <a:solidFill>
                  <a:srgbClr val="333333"/>
                </a:solidFill>
                <a:effectLst/>
                <a:latin typeface="Georgia" panose="02040502050405020303" pitchFamily="18" charset="0"/>
              </a:rPr>
              <a:t>Being able to rhyme is a very important milestone in early literacy development. Rhyme helps children understand that words that share common sounds often share common letter sequences. Rhyme also helps children break words into smaller parts and recognize smaller parts in words. </a:t>
            </a:r>
            <a:r>
              <a:rPr lang="en-US" dirty="0" smtClean="0"/>
              <a:t/>
            </a:r>
            <a:br>
              <a:rPr lang="en-US" dirty="0" smtClean="0"/>
            </a:br>
            <a:r>
              <a:rPr lang="en-US" dirty="0" smtClean="0"/>
              <a:t/>
            </a:r>
            <a:br>
              <a:rPr lang="en-US" dirty="0" smtClean="0"/>
            </a:br>
            <a:r>
              <a:rPr lang="en-US" b="0" i="0" dirty="0" smtClean="0">
                <a:solidFill>
                  <a:srgbClr val="333333"/>
                </a:solidFill>
                <a:effectLst/>
                <a:latin typeface="Georgia" panose="02040502050405020303" pitchFamily="18" charset="0"/>
              </a:rPr>
              <a:t>Nursery rhymes are a great way to introduce rhyme. They can be spoken, sung or read aloud. Not only are nursery rhymes a pleasure to hear and to share, they provide a building block toward literacy. </a:t>
            </a:r>
            <a:endParaRPr lang="en-US" b="0" i="1" dirty="0" smtClean="0">
              <a:solidFill>
                <a:srgbClr val="333333"/>
              </a:solidFill>
              <a:effectLst/>
              <a:latin typeface="Georgia" panose="02040502050405020303" pitchFamily="18" charset="0"/>
            </a:endParaRPr>
          </a:p>
          <a:p>
            <a:r>
              <a:rPr lang="en-US" b="0" i="1" dirty="0" smtClean="0">
                <a:solidFill>
                  <a:srgbClr val="333333"/>
                </a:solidFill>
                <a:effectLst/>
                <a:latin typeface="Georgia" panose="02040502050405020303" pitchFamily="18" charset="0"/>
              </a:rPr>
              <a:t>Books with Rhythm</a:t>
            </a:r>
            <a:r>
              <a:rPr lang="en-US" dirty="0" smtClean="0"/>
              <a:t/>
            </a:r>
            <a:br>
              <a:rPr lang="en-US" dirty="0" smtClean="0"/>
            </a:br>
            <a:r>
              <a:rPr lang="en-US" b="1" i="0" dirty="0" err="1" smtClean="0">
                <a:solidFill>
                  <a:srgbClr val="333333"/>
                </a:solidFill>
                <a:effectLst/>
                <a:latin typeface="Georgia" panose="02040502050405020303" pitchFamily="18" charset="0"/>
              </a:rPr>
              <a:t>Chicka</a:t>
            </a:r>
            <a:r>
              <a:rPr lang="en-US" b="1" i="0" dirty="0" smtClean="0">
                <a:solidFill>
                  <a:srgbClr val="333333"/>
                </a:solidFill>
                <a:effectLst/>
                <a:latin typeface="Georgia" panose="02040502050405020303" pitchFamily="18" charset="0"/>
              </a:rPr>
              <a:t> </a:t>
            </a:r>
            <a:r>
              <a:rPr lang="en-US" b="1" i="0" dirty="0" err="1" smtClean="0">
                <a:solidFill>
                  <a:srgbClr val="333333"/>
                </a:solidFill>
                <a:effectLst/>
                <a:latin typeface="Georgia" panose="02040502050405020303" pitchFamily="18" charset="0"/>
              </a:rPr>
              <a:t>Chicka</a:t>
            </a:r>
            <a:r>
              <a:rPr lang="en-US" b="1" i="0" dirty="0" smtClean="0">
                <a:solidFill>
                  <a:srgbClr val="333333"/>
                </a:solidFill>
                <a:effectLst/>
                <a:latin typeface="Georgia" panose="02040502050405020303" pitchFamily="18" charset="0"/>
              </a:rPr>
              <a:t> Boom </a:t>
            </a:r>
            <a:r>
              <a:rPr lang="en-US" b="1" i="0" dirty="0" err="1" smtClean="0">
                <a:solidFill>
                  <a:srgbClr val="333333"/>
                </a:solidFill>
                <a:effectLst/>
                <a:latin typeface="Georgia" panose="02040502050405020303" pitchFamily="18" charset="0"/>
              </a:rPr>
              <a:t>Boom</a:t>
            </a:r>
            <a:r>
              <a:rPr lang="en-US" b="1" i="0" dirty="0" smtClean="0">
                <a:solidFill>
                  <a:srgbClr val="333333"/>
                </a:solidFill>
                <a:effectLst/>
                <a:latin typeface="Georgia" panose="02040502050405020303" pitchFamily="18" charset="0"/>
              </a:rPr>
              <a:t>?</a:t>
            </a:r>
            <a:r>
              <a:rPr lang="en-US" b="0" i="0" dirty="0" smtClean="0">
                <a:solidFill>
                  <a:srgbClr val="333333"/>
                </a:solidFill>
                <a:effectLst/>
                <a:latin typeface="Georgia" panose="02040502050405020303" pitchFamily="18" charset="0"/>
              </a:rPr>
              <a:t> by Bill Martin Jr.</a:t>
            </a:r>
            <a:r>
              <a:rPr lang="en-US" dirty="0" smtClean="0"/>
              <a:t/>
            </a:r>
            <a:br>
              <a:rPr lang="en-US" dirty="0" smtClean="0"/>
            </a:br>
            <a:r>
              <a:rPr lang="en-US" b="1" i="0" dirty="0" smtClean="0">
                <a:solidFill>
                  <a:srgbClr val="333333"/>
                </a:solidFill>
                <a:effectLst/>
                <a:latin typeface="Georgia" panose="02040502050405020303" pitchFamily="18" charset="0"/>
              </a:rPr>
              <a:t>Green Eggs and Ham</a:t>
            </a:r>
            <a:r>
              <a:rPr lang="en-US" b="0" i="0" dirty="0" smtClean="0">
                <a:solidFill>
                  <a:srgbClr val="333333"/>
                </a:solidFill>
                <a:effectLst/>
                <a:latin typeface="Georgia" panose="02040502050405020303" pitchFamily="18" charset="0"/>
              </a:rPr>
              <a:t> by Dr. </a:t>
            </a:r>
            <a:r>
              <a:rPr lang="en-US" b="0" i="0" dirty="0" err="1" smtClean="0">
                <a:solidFill>
                  <a:srgbClr val="333333"/>
                </a:solidFill>
                <a:effectLst/>
                <a:latin typeface="Georgia" panose="02040502050405020303" pitchFamily="18" charset="0"/>
              </a:rPr>
              <a:t>Suess</a:t>
            </a:r>
            <a:r>
              <a:rPr lang="en-US" dirty="0" smtClean="0"/>
              <a:t/>
            </a:r>
            <a:br>
              <a:rPr lang="en-US" dirty="0" smtClean="0"/>
            </a:br>
            <a:r>
              <a:rPr lang="en-US" b="1" i="0" dirty="0" smtClean="0">
                <a:solidFill>
                  <a:srgbClr val="333333"/>
                </a:solidFill>
                <a:effectLst/>
                <a:latin typeface="Georgia" panose="02040502050405020303" pitchFamily="18" charset="0"/>
              </a:rPr>
              <a:t>I Went Walking</a:t>
            </a:r>
            <a:r>
              <a:rPr lang="en-US" b="0" i="0" dirty="0" smtClean="0">
                <a:solidFill>
                  <a:srgbClr val="333333"/>
                </a:solidFill>
                <a:effectLst/>
                <a:latin typeface="Georgia" panose="02040502050405020303" pitchFamily="18" charset="0"/>
              </a:rPr>
              <a:t> by Sue Williams</a:t>
            </a:r>
            <a:r>
              <a:rPr lang="en-US" dirty="0" smtClean="0"/>
              <a:t/>
            </a:r>
            <a:br>
              <a:rPr lang="en-US" dirty="0" smtClean="0"/>
            </a:br>
            <a:r>
              <a:rPr lang="en-US" dirty="0" smtClean="0"/>
              <a:t/>
            </a:r>
            <a:br>
              <a:rPr lang="en-US" dirty="0" smtClean="0"/>
            </a:br>
            <a:r>
              <a:rPr lang="en-US" b="0" i="1" dirty="0" smtClean="0">
                <a:solidFill>
                  <a:srgbClr val="333333"/>
                </a:solidFill>
                <a:effectLst/>
                <a:latin typeface="Georgia" panose="02040502050405020303" pitchFamily="18" charset="0"/>
              </a:rPr>
              <a:t>Books with Rhyme</a:t>
            </a:r>
            <a:r>
              <a:rPr lang="en-US" dirty="0" smtClean="0"/>
              <a:t/>
            </a:r>
            <a:br>
              <a:rPr lang="en-US" dirty="0" smtClean="0"/>
            </a:br>
            <a:r>
              <a:rPr lang="en-US" b="1" i="0" dirty="0" smtClean="0">
                <a:solidFill>
                  <a:srgbClr val="333333"/>
                </a:solidFill>
                <a:effectLst/>
                <a:latin typeface="Georgia" panose="02040502050405020303" pitchFamily="18" charset="0"/>
              </a:rPr>
              <a:t>Brown Bear, Brown Bear, What Do You See?</a:t>
            </a:r>
            <a:r>
              <a:rPr lang="en-US" b="0" i="0" dirty="0" smtClean="0">
                <a:solidFill>
                  <a:srgbClr val="333333"/>
                </a:solidFill>
                <a:effectLst/>
                <a:latin typeface="Georgia" panose="02040502050405020303" pitchFamily="18" charset="0"/>
              </a:rPr>
              <a:t> by Eric Carle</a:t>
            </a:r>
            <a:r>
              <a:rPr lang="en-US" dirty="0" smtClean="0"/>
              <a:t/>
            </a:r>
            <a:br>
              <a:rPr lang="en-US" dirty="0" smtClean="0"/>
            </a:br>
            <a:r>
              <a:rPr lang="en-US" b="1" i="0" dirty="0" smtClean="0">
                <a:solidFill>
                  <a:srgbClr val="333333"/>
                </a:solidFill>
                <a:effectLst/>
                <a:latin typeface="Georgia" panose="02040502050405020303" pitchFamily="18" charset="0"/>
              </a:rPr>
              <a:t>Down by the Bay </a:t>
            </a:r>
            <a:r>
              <a:rPr lang="en-US" b="0" i="0" dirty="0" smtClean="0">
                <a:solidFill>
                  <a:srgbClr val="333333"/>
                </a:solidFill>
                <a:effectLst/>
                <a:latin typeface="Georgia" panose="02040502050405020303" pitchFamily="18" charset="0"/>
              </a:rPr>
              <a:t>by Raffi</a:t>
            </a:r>
            <a:r>
              <a:rPr lang="en-US" dirty="0" smtClean="0"/>
              <a:t/>
            </a:r>
            <a:br>
              <a:rPr lang="en-US" dirty="0" smtClean="0"/>
            </a:br>
            <a:r>
              <a:rPr lang="en-US" b="1" i="0" dirty="0" smtClean="0">
                <a:solidFill>
                  <a:srgbClr val="333333"/>
                </a:solidFill>
                <a:effectLst/>
                <a:latin typeface="Georgia" panose="02040502050405020303" pitchFamily="18" charset="0"/>
              </a:rPr>
              <a:t>Silly Sally </a:t>
            </a:r>
            <a:r>
              <a:rPr lang="en-US" b="0" i="0" dirty="0" smtClean="0">
                <a:solidFill>
                  <a:srgbClr val="333333"/>
                </a:solidFill>
                <a:effectLst/>
                <a:latin typeface="Georgia" panose="02040502050405020303" pitchFamily="18" charset="0"/>
              </a:rPr>
              <a:t>by Audrey Wood</a:t>
            </a:r>
            <a:r>
              <a:rPr lang="en-US" dirty="0" smtClean="0"/>
              <a:t/>
            </a:r>
            <a:br>
              <a:rPr lang="en-US" dirty="0" smtClean="0"/>
            </a:br>
            <a:endParaRPr lang="en-US" dirty="0" smtClean="0"/>
          </a:p>
          <a:p>
            <a:r>
              <a:rPr lang="en-US" dirty="0" smtClean="0"/>
              <a:t/>
            </a:r>
            <a:br>
              <a:rPr lang="en-US" dirty="0" smtClean="0"/>
            </a:br>
            <a:r>
              <a:rPr lang="en-US" b="1" i="0" dirty="0" smtClean="0">
                <a:solidFill>
                  <a:srgbClr val="333333"/>
                </a:solidFill>
                <a:effectLst/>
                <a:latin typeface="Georgia" panose="02040502050405020303" pitchFamily="18" charset="0"/>
              </a:rPr>
              <a:t>Repetition</a:t>
            </a:r>
            <a:r>
              <a:rPr lang="en-US" dirty="0" smtClean="0"/>
              <a:t/>
            </a:r>
            <a:br>
              <a:rPr lang="en-US" dirty="0" smtClean="0"/>
            </a:br>
            <a:r>
              <a:rPr lang="en-US" b="0" i="0" dirty="0" err="1" smtClean="0">
                <a:solidFill>
                  <a:srgbClr val="333333"/>
                </a:solidFill>
                <a:effectLst/>
                <a:latin typeface="Georgia" panose="02040502050405020303" pitchFamily="18" charset="0"/>
              </a:rPr>
              <a:t>Repetition</a:t>
            </a:r>
            <a:r>
              <a:rPr lang="en-US" b="0" i="0" dirty="0" smtClean="0">
                <a:solidFill>
                  <a:srgbClr val="333333"/>
                </a:solidFill>
                <a:effectLst/>
                <a:latin typeface="Georgia" panose="02040502050405020303" pitchFamily="18" charset="0"/>
              </a:rPr>
              <a:t> helps children make good guesses about what words will come next when you are reading with them or to them. Notice how your child’s reading confidence builds when the same great line keeps coming around again. This will help your child see himself as a reader. </a:t>
            </a:r>
            <a:r>
              <a:rPr lang="en-US" dirty="0" smtClean="0"/>
              <a:t/>
            </a:r>
            <a:br>
              <a:rPr lang="en-US" dirty="0" smtClean="0"/>
            </a:br>
            <a:r>
              <a:rPr lang="en-US" dirty="0" smtClean="0"/>
              <a:t/>
            </a:r>
            <a:br>
              <a:rPr lang="en-US" dirty="0" smtClean="0"/>
            </a:br>
            <a:r>
              <a:rPr lang="en-US" b="0" i="0" dirty="0" smtClean="0">
                <a:solidFill>
                  <a:srgbClr val="333333"/>
                </a:solidFill>
                <a:effectLst/>
                <a:latin typeface="Georgia" panose="02040502050405020303" pitchFamily="18" charset="0"/>
              </a:rPr>
              <a:t>Repetition helps information “stick” in your child’s memory. Your child will remember what they read long after they have read it. </a:t>
            </a:r>
            <a:r>
              <a:rPr lang="en-US" dirty="0" smtClean="0"/>
              <a:t/>
            </a:r>
            <a:br>
              <a:rPr lang="en-US" dirty="0" smtClean="0"/>
            </a:br>
            <a:r>
              <a:rPr lang="en-US" dirty="0" smtClean="0"/>
              <a:t/>
            </a:r>
            <a:br>
              <a:rPr lang="en-US" dirty="0" smtClean="0"/>
            </a:br>
            <a:r>
              <a:rPr lang="en-US" b="0" i="0" dirty="0" smtClean="0">
                <a:solidFill>
                  <a:srgbClr val="333333"/>
                </a:solidFill>
                <a:effectLst/>
                <a:latin typeface="Georgia" panose="02040502050405020303" pitchFamily="18" charset="0"/>
              </a:rPr>
              <a:t>Repetition makes poems memorable for your child and helps them understand what they are reading (the storyline).</a:t>
            </a:r>
            <a:r>
              <a:rPr lang="en-US" dirty="0" smtClean="0"/>
              <a:t/>
            </a:r>
            <a:br>
              <a:rPr lang="en-US" dirty="0" smtClean="0"/>
            </a:br>
            <a:r>
              <a:rPr lang="en-US" dirty="0" smtClean="0"/>
              <a:t/>
            </a:r>
            <a:br>
              <a:rPr lang="en-US" dirty="0" smtClean="0"/>
            </a:br>
            <a:r>
              <a:rPr lang="en-US" b="0" i="1" dirty="0" smtClean="0">
                <a:solidFill>
                  <a:srgbClr val="333333"/>
                </a:solidFill>
                <a:effectLst/>
                <a:latin typeface="Georgia" panose="02040502050405020303" pitchFamily="18" charset="0"/>
              </a:rPr>
              <a:t>Books with Repetition</a:t>
            </a:r>
            <a:r>
              <a:rPr lang="en-US" dirty="0" smtClean="0"/>
              <a:t/>
            </a:r>
            <a:br>
              <a:rPr lang="en-US" dirty="0" smtClean="0"/>
            </a:br>
            <a:r>
              <a:rPr lang="en-US" b="1" i="0" dirty="0" smtClean="0">
                <a:solidFill>
                  <a:srgbClr val="333333"/>
                </a:solidFill>
                <a:effectLst/>
                <a:latin typeface="Georgia" panose="02040502050405020303" pitchFamily="18" charset="0"/>
              </a:rPr>
              <a:t>The Napping House</a:t>
            </a:r>
            <a:r>
              <a:rPr lang="en-US" b="0" i="0" dirty="0" smtClean="0">
                <a:solidFill>
                  <a:srgbClr val="333333"/>
                </a:solidFill>
                <a:effectLst/>
                <a:latin typeface="Georgia" panose="02040502050405020303" pitchFamily="18" charset="0"/>
              </a:rPr>
              <a:t> by Audrey Wood</a:t>
            </a:r>
            <a:r>
              <a:rPr lang="en-US" dirty="0" smtClean="0"/>
              <a:t/>
            </a:r>
            <a:br>
              <a:rPr lang="en-US" dirty="0" smtClean="0"/>
            </a:br>
            <a:r>
              <a:rPr lang="en-US" b="1" i="0" dirty="0" smtClean="0">
                <a:solidFill>
                  <a:srgbClr val="333333"/>
                </a:solidFill>
                <a:effectLst/>
                <a:latin typeface="Georgia" panose="02040502050405020303" pitchFamily="18" charset="0"/>
              </a:rPr>
              <a:t>Does a Kangaroo Have a Mother, Too?</a:t>
            </a:r>
            <a:r>
              <a:rPr lang="en-US" b="0" i="0" dirty="0" smtClean="0">
                <a:solidFill>
                  <a:srgbClr val="333333"/>
                </a:solidFill>
                <a:effectLst/>
                <a:latin typeface="Georgia" panose="02040502050405020303" pitchFamily="18" charset="0"/>
              </a:rPr>
              <a:t> by Eric Carle</a:t>
            </a:r>
            <a:r>
              <a:rPr lang="en-US" dirty="0" smtClean="0"/>
              <a:t/>
            </a:r>
            <a:br>
              <a:rPr lang="en-US" dirty="0" smtClean="0"/>
            </a:br>
            <a:r>
              <a:rPr lang="en-US" b="1" i="0" dirty="0" smtClean="0">
                <a:solidFill>
                  <a:srgbClr val="333333"/>
                </a:solidFill>
                <a:effectLst/>
                <a:latin typeface="Georgia" panose="02040502050405020303" pitchFamily="18" charset="0"/>
              </a:rPr>
              <a:t>Is Your Mama a Llama?</a:t>
            </a:r>
            <a:r>
              <a:rPr lang="en-US" b="0" i="0" dirty="0" smtClean="0">
                <a:solidFill>
                  <a:srgbClr val="333333"/>
                </a:solidFill>
                <a:effectLst/>
                <a:latin typeface="Georgia" panose="02040502050405020303" pitchFamily="18" charset="0"/>
              </a:rPr>
              <a:t> by Deborah </a:t>
            </a:r>
            <a:r>
              <a:rPr lang="en-US" b="0" i="0" dirty="0" err="1" smtClean="0">
                <a:solidFill>
                  <a:srgbClr val="333333"/>
                </a:solidFill>
                <a:effectLst/>
                <a:latin typeface="Georgia" panose="02040502050405020303" pitchFamily="18" charset="0"/>
              </a:rPr>
              <a:t>Guarino</a:t>
            </a:r>
            <a:endParaRPr lang="en-CA" dirty="0"/>
          </a:p>
        </p:txBody>
      </p:sp>
      <p:sp>
        <p:nvSpPr>
          <p:cNvPr id="4" name="Slide Number Placeholder 3"/>
          <p:cNvSpPr>
            <a:spLocks noGrp="1"/>
          </p:cNvSpPr>
          <p:nvPr>
            <p:ph type="sldNum" sz="quarter" idx="10"/>
          </p:nvPr>
        </p:nvSpPr>
        <p:spPr/>
        <p:txBody>
          <a:bodyPr/>
          <a:lstStyle/>
          <a:p>
            <a:fld id="{D8A03B90-7E8A-42A0-8811-2F1A1BEDC9AE}" type="slidenum">
              <a:rPr lang="en-CA" smtClean="0"/>
              <a:t>11</a:t>
            </a:fld>
            <a:endParaRPr lang="en-CA"/>
          </a:p>
        </p:txBody>
      </p:sp>
    </p:spTree>
    <p:extLst>
      <p:ext uri="{BB962C8B-B14F-4D97-AF65-F5344CB8AC3E}">
        <p14:creationId xmlns:p14="http://schemas.microsoft.com/office/powerpoint/2010/main" val="41929698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First Line </a:t>
            </a:r>
          </a:p>
          <a:p>
            <a:r>
              <a:rPr lang="en-US" dirty="0" smtClean="0"/>
              <a:t>Students are given a (published) poem with its first line missing. They supply the most appropriate first line.</a:t>
            </a:r>
          </a:p>
          <a:p>
            <a:r>
              <a:rPr lang="en-US" dirty="0" smtClean="0"/>
              <a:t> Note: If the poem rhymes, the first line must conform to the rhyming scheme. </a:t>
            </a:r>
            <a:endParaRPr lang="en-CA" dirty="0"/>
          </a:p>
        </p:txBody>
      </p:sp>
      <p:sp>
        <p:nvSpPr>
          <p:cNvPr id="4" name="Slide Number Placeholder 3"/>
          <p:cNvSpPr>
            <a:spLocks noGrp="1"/>
          </p:cNvSpPr>
          <p:nvPr>
            <p:ph type="sldNum" sz="quarter" idx="10"/>
          </p:nvPr>
        </p:nvSpPr>
        <p:spPr/>
        <p:txBody>
          <a:bodyPr/>
          <a:lstStyle/>
          <a:p>
            <a:fld id="{D8A03B90-7E8A-42A0-8811-2F1A1BEDC9AE}" type="slidenum">
              <a:rPr lang="en-CA" smtClean="0"/>
              <a:t>12</a:t>
            </a:fld>
            <a:endParaRPr lang="en-CA"/>
          </a:p>
        </p:txBody>
      </p:sp>
    </p:spTree>
    <p:extLst>
      <p:ext uri="{BB962C8B-B14F-4D97-AF65-F5344CB8AC3E}">
        <p14:creationId xmlns:p14="http://schemas.microsoft.com/office/powerpoint/2010/main" val="8655743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This is fun.</a:t>
            </a:r>
          </a:p>
          <a:p>
            <a:r>
              <a:rPr lang="en-CA" dirty="0" smtClean="0"/>
              <a:t>Remind students before of appropriate behaviours and how to conduct themselves while moving around the classroom. Stress</a:t>
            </a:r>
            <a:r>
              <a:rPr lang="en-CA" baseline="0" dirty="0" smtClean="0"/>
              <a:t> the importance of following the directions. </a:t>
            </a:r>
            <a:endParaRPr lang="en-CA" dirty="0"/>
          </a:p>
        </p:txBody>
      </p:sp>
      <p:sp>
        <p:nvSpPr>
          <p:cNvPr id="4" name="Slide Number Placeholder 3"/>
          <p:cNvSpPr>
            <a:spLocks noGrp="1"/>
          </p:cNvSpPr>
          <p:nvPr>
            <p:ph type="sldNum" sz="quarter" idx="10"/>
          </p:nvPr>
        </p:nvSpPr>
        <p:spPr/>
        <p:txBody>
          <a:bodyPr/>
          <a:lstStyle/>
          <a:p>
            <a:fld id="{D8A03B90-7E8A-42A0-8811-2F1A1BEDC9AE}" type="slidenum">
              <a:rPr lang="en-CA" smtClean="0"/>
              <a:t>13</a:t>
            </a:fld>
            <a:endParaRPr lang="en-CA"/>
          </a:p>
        </p:txBody>
      </p:sp>
    </p:spTree>
    <p:extLst>
      <p:ext uri="{BB962C8B-B14F-4D97-AF65-F5344CB8AC3E}">
        <p14:creationId xmlns:p14="http://schemas.microsoft.com/office/powerpoint/2010/main" val="28813183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D8A03B90-7E8A-42A0-8811-2F1A1BEDC9AE}" type="slidenum">
              <a:rPr lang="en-CA" smtClean="0"/>
              <a:t>15</a:t>
            </a:fld>
            <a:endParaRPr lang="en-CA"/>
          </a:p>
        </p:txBody>
      </p:sp>
    </p:spTree>
    <p:extLst>
      <p:ext uri="{BB962C8B-B14F-4D97-AF65-F5344CB8AC3E}">
        <p14:creationId xmlns:p14="http://schemas.microsoft.com/office/powerpoint/2010/main" val="17776099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Reciting Poetry</a:t>
            </a:r>
          </a:p>
          <a:p>
            <a:r>
              <a:rPr lang="en-CA" dirty="0" smtClean="0"/>
              <a:t>Activity</a:t>
            </a:r>
          </a:p>
          <a:p>
            <a:r>
              <a:rPr lang="en-CA" dirty="0" smtClean="0"/>
              <a:t>(10-15 Minutes)</a:t>
            </a:r>
            <a:endParaRPr lang="en-CA" dirty="0"/>
          </a:p>
        </p:txBody>
      </p:sp>
      <p:sp>
        <p:nvSpPr>
          <p:cNvPr id="4" name="Slide Number Placeholder 3"/>
          <p:cNvSpPr>
            <a:spLocks noGrp="1"/>
          </p:cNvSpPr>
          <p:nvPr>
            <p:ph type="sldNum" sz="quarter" idx="10"/>
          </p:nvPr>
        </p:nvSpPr>
        <p:spPr/>
        <p:txBody>
          <a:bodyPr/>
          <a:lstStyle/>
          <a:p>
            <a:fld id="{D8A03B90-7E8A-42A0-8811-2F1A1BEDC9AE}" type="slidenum">
              <a:rPr lang="en-CA" smtClean="0"/>
              <a:t>26</a:t>
            </a:fld>
            <a:endParaRPr lang="en-CA"/>
          </a:p>
        </p:txBody>
      </p:sp>
    </p:spTree>
    <p:extLst>
      <p:ext uri="{BB962C8B-B14F-4D97-AF65-F5344CB8AC3E}">
        <p14:creationId xmlns:p14="http://schemas.microsoft.com/office/powerpoint/2010/main" val="13325316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mj-lt"/>
              <a:buAutoNum type="arabicPeriod"/>
            </a:pPr>
            <a:r>
              <a:rPr lang="en-US" b="0" i="0" dirty="0" smtClean="0">
                <a:solidFill>
                  <a:srgbClr val="666666"/>
                </a:solidFill>
                <a:effectLst/>
                <a:latin typeface="Trebuchet MS" panose="020B0603020202020204" pitchFamily="34" charset="0"/>
              </a:rPr>
              <a:t>Begin by projecting one of the </a:t>
            </a:r>
            <a:r>
              <a:rPr lang="en-US" b="0" i="0" u="none" strike="noStrike" dirty="0" smtClean="0">
                <a:solidFill>
                  <a:srgbClr val="3399AA"/>
                </a:solidFill>
                <a:effectLst/>
                <a:latin typeface="Trebuchet MS" panose="020B0603020202020204" pitchFamily="34" charset="0"/>
                <a:hlinkClick r:id="rId3"/>
              </a:rPr>
              <a:t>traditional haikus</a:t>
            </a:r>
            <a:r>
              <a:rPr lang="en-US" b="0" i="0" dirty="0" smtClean="0">
                <a:solidFill>
                  <a:srgbClr val="666666"/>
                </a:solidFill>
                <a:effectLst/>
                <a:latin typeface="Trebuchet MS" panose="020B0603020202020204" pitchFamily="34" charset="0"/>
              </a:rPr>
              <a:t> on the board.  Read the haiku together.</a:t>
            </a:r>
          </a:p>
          <a:p>
            <a:pPr algn="l">
              <a:buFont typeface="+mj-lt"/>
              <a:buAutoNum type="arabicPeriod"/>
            </a:pPr>
            <a:r>
              <a:rPr lang="en-US" b="0" i="0" dirty="0" smtClean="0">
                <a:solidFill>
                  <a:srgbClr val="666666"/>
                </a:solidFill>
                <a:effectLst/>
                <a:latin typeface="Trebuchet MS" panose="020B0603020202020204" pitchFamily="34" charset="0"/>
              </a:rPr>
              <a:t>Ask students questions about the traditional format of a haiku.  Cover the following areas:</a:t>
            </a:r>
          </a:p>
          <a:p>
            <a:pPr marL="742950" lvl="1" indent="-285750" algn="l" fontAlgn="t">
              <a:buFont typeface="+mj-lt"/>
              <a:buAutoNum type="arabicPeriod"/>
            </a:pPr>
            <a:r>
              <a:rPr lang="en-US" b="0" i="0" dirty="0" smtClean="0">
                <a:solidFill>
                  <a:srgbClr val="666666"/>
                </a:solidFill>
                <a:effectLst/>
                <a:latin typeface="Trebuchet MS" panose="020B0603020202020204" pitchFamily="34" charset="0"/>
              </a:rPr>
              <a:t>Number of syllables per line (5-7-5 pattern)</a:t>
            </a:r>
          </a:p>
          <a:p>
            <a:pPr marL="742950" lvl="1" indent="-285750" algn="l" fontAlgn="t">
              <a:buFont typeface="+mj-lt"/>
              <a:buAutoNum type="arabicPeriod"/>
            </a:pPr>
            <a:r>
              <a:rPr lang="en-US" b="0" i="0" dirty="0" smtClean="0">
                <a:solidFill>
                  <a:srgbClr val="666666"/>
                </a:solidFill>
                <a:effectLst/>
                <a:latin typeface="Trebuchet MS" panose="020B0603020202020204" pitchFamily="34" charset="0"/>
              </a:rPr>
              <a:t>Number of lines (three lines)</a:t>
            </a:r>
          </a:p>
          <a:p>
            <a:pPr marL="742950" lvl="1" indent="-285750" algn="l" fontAlgn="t">
              <a:buFont typeface="+mj-lt"/>
              <a:buAutoNum type="arabicPeriod"/>
            </a:pPr>
            <a:r>
              <a:rPr lang="en-US" b="0" i="0" dirty="0" smtClean="0">
                <a:solidFill>
                  <a:srgbClr val="666666"/>
                </a:solidFill>
                <a:effectLst/>
                <a:latin typeface="Trebuchet MS" panose="020B0603020202020204" pitchFamily="34" charset="0"/>
              </a:rPr>
              <a:t>Typical nature theme</a:t>
            </a:r>
          </a:p>
          <a:p>
            <a:pPr algn="l">
              <a:buFont typeface="+mj-lt"/>
              <a:buAutoNum type="arabicPeriod"/>
            </a:pPr>
            <a:r>
              <a:rPr lang="en-US" b="0" i="0" dirty="0" smtClean="0">
                <a:solidFill>
                  <a:srgbClr val="666666"/>
                </a:solidFill>
                <a:effectLst/>
                <a:latin typeface="Trebuchet MS" panose="020B0603020202020204" pitchFamily="34" charset="0"/>
              </a:rPr>
              <a:t>Ask students to circle on the board the descriptive words they find in the haiku.</a:t>
            </a:r>
          </a:p>
          <a:p>
            <a:pPr algn="l">
              <a:buFont typeface="+mj-lt"/>
              <a:buAutoNum type="arabicPeriod"/>
            </a:pPr>
            <a:r>
              <a:rPr lang="en-US" b="0" i="0" dirty="0" smtClean="0">
                <a:solidFill>
                  <a:srgbClr val="666666"/>
                </a:solidFill>
                <a:effectLst/>
                <a:latin typeface="Trebuchet MS" panose="020B0603020202020204" pitchFamily="34" charset="0"/>
              </a:rPr>
              <a:t>Show the image(s) you found for the haiku and reread the haiku. Discuss the following about the image:</a:t>
            </a:r>
          </a:p>
          <a:p>
            <a:pPr marL="742950" lvl="1" indent="-285750" algn="l" fontAlgn="t">
              <a:buFont typeface="+mj-lt"/>
              <a:buAutoNum type="arabicPeriod"/>
            </a:pPr>
            <a:r>
              <a:rPr lang="en-US" b="0" i="0" dirty="0" smtClean="0">
                <a:solidFill>
                  <a:srgbClr val="666666"/>
                </a:solidFill>
                <a:effectLst/>
                <a:latin typeface="Trebuchet MS" panose="020B0603020202020204" pitchFamily="34" charset="0"/>
              </a:rPr>
              <a:t>How does this image fit the descriptive language of the haiku?</a:t>
            </a:r>
          </a:p>
          <a:p>
            <a:pPr marL="742950" lvl="1" indent="-285750" algn="l" fontAlgn="t">
              <a:buFont typeface="+mj-lt"/>
              <a:buAutoNum type="arabicPeriod"/>
            </a:pPr>
            <a:r>
              <a:rPr lang="en-US" b="0" i="0" dirty="0" smtClean="0">
                <a:solidFill>
                  <a:srgbClr val="666666"/>
                </a:solidFill>
                <a:effectLst/>
                <a:latin typeface="Trebuchet MS" panose="020B0603020202020204" pitchFamily="34" charset="0"/>
              </a:rPr>
              <a:t>What emotions does the image invoke?</a:t>
            </a:r>
          </a:p>
          <a:p>
            <a:pPr marL="742950" lvl="1" indent="-285750" algn="l" fontAlgn="t">
              <a:buFont typeface="+mj-lt"/>
              <a:buAutoNum type="arabicPeriod"/>
            </a:pPr>
            <a:r>
              <a:rPr lang="en-US" b="0" i="0" dirty="0" smtClean="0">
                <a:solidFill>
                  <a:srgbClr val="666666"/>
                </a:solidFill>
                <a:effectLst/>
                <a:latin typeface="Trebuchet MS" panose="020B0603020202020204" pitchFamily="34" charset="0"/>
              </a:rPr>
              <a:t>Do these emotions fit the mood of the haiku?</a:t>
            </a:r>
          </a:p>
          <a:p>
            <a:endParaRPr lang="en-CA" dirty="0"/>
          </a:p>
        </p:txBody>
      </p:sp>
      <p:sp>
        <p:nvSpPr>
          <p:cNvPr id="4" name="Slide Number Placeholder 3"/>
          <p:cNvSpPr>
            <a:spLocks noGrp="1"/>
          </p:cNvSpPr>
          <p:nvPr>
            <p:ph type="sldNum" sz="quarter" idx="10"/>
          </p:nvPr>
        </p:nvSpPr>
        <p:spPr/>
        <p:txBody>
          <a:bodyPr/>
          <a:lstStyle/>
          <a:p>
            <a:fld id="{D8A03B90-7E8A-42A0-8811-2F1A1BEDC9AE}" type="slidenum">
              <a:rPr lang="en-CA" smtClean="0"/>
              <a:t>27</a:t>
            </a:fld>
            <a:endParaRPr lang="en-CA"/>
          </a:p>
        </p:txBody>
      </p:sp>
    </p:spTree>
    <p:extLst>
      <p:ext uri="{BB962C8B-B14F-4D97-AF65-F5344CB8AC3E}">
        <p14:creationId xmlns:p14="http://schemas.microsoft.com/office/powerpoint/2010/main" val="223209767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2"/>
      </p:bgRef>
    </p:bg>
    <p:spTree>
      <p:nvGrpSpPr>
        <p:cNvPr id="1" name=""/>
        <p:cNvGrpSpPr/>
        <p:nvPr/>
      </p:nvGrpSpPr>
      <p:grpSpPr>
        <a:xfrm>
          <a:off x="0" y="0"/>
          <a:ext cx="0" cy="0"/>
          <a:chOff x="0" y="0"/>
          <a:chExt cx="0" cy="0"/>
        </a:xfrm>
      </p:grpSpPr>
      <p:pic>
        <p:nvPicPr>
          <p:cNvPr id="7" name="Picture 6" descr="Celestia-R1---OverlayTitle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3962399" y="1964267"/>
            <a:ext cx="7197726" cy="2421464"/>
          </a:xfrm>
        </p:spPr>
        <p:txBody>
          <a:bodyPr anchor="b">
            <a:normAutofit/>
          </a:bodyPr>
          <a:lstStyle>
            <a:lvl1pPr algn="r">
              <a:defRPr sz="48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3962399" y="4385732"/>
            <a:ext cx="7197726"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8932558" y="5870575"/>
            <a:ext cx="1600200" cy="377825"/>
          </a:xfrm>
        </p:spPr>
        <p:txBody>
          <a:bodyPr/>
          <a:lstStyle/>
          <a:p>
            <a:fld id="{B61BEF0D-F0BB-DE4B-95CE-6DB70DBA9567}" type="datetimeFigureOut">
              <a:rPr lang="en-US" dirty="0"/>
              <a:pPr/>
              <a:t>4/29/2019</a:t>
            </a:fld>
            <a:endParaRPr lang="en-US" dirty="0"/>
          </a:p>
        </p:txBody>
      </p:sp>
      <p:sp>
        <p:nvSpPr>
          <p:cNvPr id="5" name="Footer Placeholder 4"/>
          <p:cNvSpPr>
            <a:spLocks noGrp="1"/>
          </p:cNvSpPr>
          <p:nvPr>
            <p:ph type="ftr" sz="quarter" idx="11"/>
          </p:nvPr>
        </p:nvSpPr>
        <p:spPr>
          <a:xfrm>
            <a:off x="3962399" y="5870575"/>
            <a:ext cx="4893958" cy="377825"/>
          </a:xfrm>
        </p:spPr>
        <p:txBody>
          <a:bodyPr/>
          <a:lstStyle/>
          <a:p>
            <a:endParaRPr lang="en-US" dirty="0"/>
          </a:p>
        </p:txBody>
      </p:sp>
      <p:sp>
        <p:nvSpPr>
          <p:cNvPr id="6" name="Slide Number Placeholder 5"/>
          <p:cNvSpPr>
            <a:spLocks noGrp="1"/>
          </p:cNvSpPr>
          <p:nvPr>
            <p:ph type="sldNum" sz="quarter" idx="12"/>
          </p:nvPr>
        </p:nvSpPr>
        <p:spPr>
          <a:xfrm>
            <a:off x="10608958" y="5870575"/>
            <a:ext cx="551167" cy="377825"/>
          </a:xfrm>
        </p:spPr>
        <p:txBody>
          <a:bodyPr/>
          <a:lstStyle/>
          <a:p>
            <a:fld id="{D57F1E4F-1CFF-5643-939E-217C01CDF565}" type="slidenum">
              <a:rPr lang="en-US" dirty="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4732865"/>
            <a:ext cx="1013142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371600" y="932112"/>
            <a:ext cx="8759827"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85800" y="5299603"/>
            <a:ext cx="10131427" cy="49371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4/29/2019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3124199"/>
          </a:xfrm>
        </p:spPr>
        <p:txBody>
          <a:bodyPr anchor="ctr">
            <a:normAutofit/>
          </a:bodyPr>
          <a:lstStyle>
            <a:lvl1pPr algn="l">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85800" y="4343400"/>
            <a:ext cx="10131428"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4/29/2019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 name="TextBox 12"/>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4" name="TextBox 13"/>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6"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097875" y="3352800"/>
            <a:ext cx="9339184"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87465" y="4343400"/>
            <a:ext cx="10152367"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4/29/2019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2" y="3308581"/>
            <a:ext cx="10131425" cy="1468800"/>
          </a:xfrm>
        </p:spPr>
        <p:txBody>
          <a:bodyPr anchor="b">
            <a:normAutofit/>
          </a:bodyPr>
          <a:lstStyle>
            <a:lvl1pPr algn="l">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85801" y="4777381"/>
            <a:ext cx="10131426"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4/29/2019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 name="TextBox 12"/>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4" name="TextBox 13"/>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6"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685800" y="3886200"/>
            <a:ext cx="10135436" cy="889000"/>
          </a:xfrm>
        </p:spPr>
        <p:txBody>
          <a:bodyPr vert="horz" lIns="91440" tIns="45720" rIns="91440" bIns="45720" rtlCol="0" anchor="b">
            <a:normAutofit/>
          </a:bodyPr>
          <a:lstStyle>
            <a:lvl1pPr>
              <a:buNone/>
              <a:defRPr lang="en-US" sz="2400" b="0" cap="none"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685799" y="4775200"/>
            <a:ext cx="10135436"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4/29/2019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2743199"/>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685801" y="3505200"/>
            <a:ext cx="10131428"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685800" y="4343400"/>
            <a:ext cx="10131428"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4/29/2019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8" name="Title 1"/>
          <p:cNvSpPr>
            <a:spLocks noGrp="1"/>
          </p:cNvSpPr>
          <p:nvPr>
            <p:ph type="title"/>
          </p:nvPr>
        </p:nvSpPr>
        <p:spPr>
          <a:xfrm>
            <a:off x="685801" y="609600"/>
            <a:ext cx="10131425" cy="1456267"/>
          </a:xfrm>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4/29/2019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Vertical Title 1"/>
          <p:cNvSpPr>
            <a:spLocks noGrp="1"/>
          </p:cNvSpPr>
          <p:nvPr>
            <p:ph type="title" orient="vert"/>
          </p:nvPr>
        </p:nvSpPr>
        <p:spPr>
          <a:xfrm>
            <a:off x="8658675" y="609599"/>
            <a:ext cx="2158552" cy="518160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5800" y="609600"/>
            <a:ext cx="7832116" cy="518160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4/29/2019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4/29/2019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3308581"/>
            <a:ext cx="10131427" cy="1468800"/>
          </a:xfrm>
        </p:spPr>
        <p:txBody>
          <a:bodyPr anchor="b"/>
          <a:lstStyle>
            <a:lvl1pPr algn="l">
              <a:defRPr sz="40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685799" y="4777381"/>
            <a:ext cx="10131428" cy="860400"/>
          </a:xfrm>
        </p:spPr>
        <p:txBody>
          <a:bodyPr anchor="t">
            <a:normAutofit/>
          </a:bodyPr>
          <a:lstStyle>
            <a:lvl1pPr marL="0" indent="0" algn="l">
              <a:buNone/>
              <a:defRPr sz="2000" cap="all">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4/29/2019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85802" y="2142067"/>
            <a:ext cx="4995334" cy="3649134"/>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821895" y="2142067"/>
            <a:ext cx="4995332" cy="3649133"/>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4/29/2019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973670" y="2218267"/>
            <a:ext cx="4709054"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85801" y="2870201"/>
            <a:ext cx="4996923" cy="2920998"/>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096003" y="2226734"/>
            <a:ext cx="4722813"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823483" y="2870201"/>
            <a:ext cx="4995334" cy="2920998"/>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4/29/2019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4/29/2019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Date Placeholder 1"/>
          <p:cNvSpPr>
            <a:spLocks noGrp="1"/>
          </p:cNvSpPr>
          <p:nvPr>
            <p:ph type="dt" sz="half" idx="10"/>
          </p:nvPr>
        </p:nvSpPr>
        <p:spPr/>
        <p:txBody>
          <a:bodyPr/>
          <a:lstStyle/>
          <a:p>
            <a:fld id="{B61BEF0D-F0BB-DE4B-95CE-6DB70DBA9567}" type="datetimeFigureOut">
              <a:rPr lang="en-US" dirty="0"/>
              <a:pPr/>
              <a:t>4/29/2019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2074333"/>
            <a:ext cx="3680885" cy="1371600"/>
          </a:xfrm>
        </p:spPr>
        <p:txBody>
          <a:bodyPr anchor="b">
            <a:norm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4648201" y="609601"/>
            <a:ext cx="6169026" cy="5181600"/>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85800" y="3445933"/>
            <a:ext cx="3680885" cy="1828800"/>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4/29/2019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1600200"/>
            <a:ext cx="6164653" cy="1371600"/>
          </a:xfrm>
        </p:spPr>
        <p:txBody>
          <a:bodyPr anchor="b">
            <a:normAutofit/>
          </a:bodyPr>
          <a:lstStyle>
            <a:lvl1pPr algn="l">
              <a:defRPr sz="2800" b="0"/>
            </a:lvl1pPr>
          </a:lstStyle>
          <a:p>
            <a:r>
              <a:rPr lang="en-US" smtClean="0"/>
              <a:t>Click to edit Master title style</a:t>
            </a:r>
            <a:endParaRPr lang="en-US" dirty="0"/>
          </a:p>
        </p:txBody>
      </p:sp>
      <p:sp>
        <p:nvSpPr>
          <p:cNvPr id="14" name="Picture Placeholder 2"/>
          <p:cNvSpPr>
            <a:spLocks noGrp="1" noChangeAspect="1"/>
          </p:cNvSpPr>
          <p:nvPr>
            <p:ph type="pic" idx="1"/>
          </p:nvPr>
        </p:nvSpPr>
        <p:spPr>
          <a:xfrm>
            <a:off x="7536253" y="914400"/>
            <a:ext cx="3280974"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85800" y="2971800"/>
            <a:ext cx="6164653" cy="1828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4/29/2019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dirty="0"/>
              <a:pPr/>
              <a:t>4/29/2019</a:t>
            </a:fld>
            <a:endParaRPr lang="en-US" dirty="0"/>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0" r:id="rId9"/>
    <p:sldLayoutId id="2147483657" r:id="rId10"/>
    <p:sldLayoutId id="2147483663" r:id="rId11"/>
    <p:sldLayoutId id="2147483664" r:id="rId12"/>
    <p:sldLayoutId id="2147483665" r:id="rId13"/>
    <p:sldLayoutId id="2147483666" r:id="rId14"/>
    <p:sldLayoutId id="2147483667" r:id="rId15"/>
    <p:sldLayoutId id="2147483658" r:id="rId16"/>
    <p:sldLayoutId id="2147483659"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www.youtube.com/watch?v=BPWk3SjKRAs"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comments" Target="../comments/comment1.xml"/><Relationship Id="rId4" Type="http://schemas.openxmlformats.org/officeDocument/2006/relationships/hyperlink" Target="https://www.youtube.com/watch?v=WST-B8zQleM"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www.youtube.com/watch?v=GAx845QaOck" TargetMode="External"/><Relationship Id="rId2" Type="http://schemas.openxmlformats.org/officeDocument/2006/relationships/hyperlink" Target="https://www.youtube.com/watch?v=tRsITgjBsLs" TargetMode="External"/><Relationship Id="rId1" Type="http://schemas.openxmlformats.org/officeDocument/2006/relationships/slideLayout" Target="../slideLayouts/slideLayout2.xml"/><Relationship Id="rId5" Type="http://schemas.openxmlformats.org/officeDocument/2006/relationships/hyperlink" Target="https://www.youtube.com/watch?v=cxGWGohIXiw" TargetMode="External"/><Relationship Id="rId4" Type="http://schemas.openxmlformats.org/officeDocument/2006/relationships/hyperlink" Target="https://www.youtube.com/watch?v=0snNB1yS3IE"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www.youtube.com/watch?v=zaSIx1xO7CE" TargetMode="External"/><Relationship Id="rId2" Type="http://schemas.openxmlformats.org/officeDocument/2006/relationships/hyperlink" Target="https://www.youtube.com/watch?v=D-eVF_G_p-Y" TargetMode="External"/><Relationship Id="rId1" Type="http://schemas.openxmlformats.org/officeDocument/2006/relationships/slideLayout" Target="../slideLayouts/slideLayout2.xml"/><Relationship Id="rId4" Type="http://schemas.openxmlformats.org/officeDocument/2006/relationships/hyperlink" Target="https://www.youtube.com/watch?v=-O7v4EJjx-g"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hyperlink" Target="https://www.poets.org/node/45471"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hyperlink" Target="https://www.youtube.com/watch?v=IrHX_UNSuc8"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hyperlink" Target="https://ed.ted.com/lessons/what-makes-a-poem-a-poem-melissa-kovacs"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hyperlink" Target="https://www.youtube.com/watch?v=3WFrHNYLApk" TargetMode="External"/><Relationship Id="rId2" Type="http://schemas.openxmlformats.org/officeDocument/2006/relationships/hyperlink" Target="https://www.youtube.com/watch?v=IFigcXV05Vw" TargetMode="External"/><Relationship Id="rId1" Type="http://schemas.openxmlformats.org/officeDocument/2006/relationships/slideLayout" Target="../slideLayouts/slideLayout2.xml"/><Relationship Id="rId4" Type="http://schemas.openxmlformats.org/officeDocument/2006/relationships/hyperlink" Target="https://www.youtube.com/watch?v=3YVjaJhu8Vs" TargetMode="External"/></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hyperlink" Target="https://www.youtube.com/watch?v=Nt5nguT3hEM" TargetMode="External"/><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33424" y="2370668"/>
            <a:ext cx="7197726" cy="2421464"/>
          </a:xfrm>
        </p:spPr>
        <p:txBody>
          <a:bodyPr/>
          <a:lstStyle/>
          <a:p>
            <a:r>
              <a:rPr lang="en-CA" dirty="0" err="1" smtClean="0"/>
              <a:t>POetry</a:t>
            </a:r>
            <a:endParaRPr lang="en-CA" dirty="0"/>
          </a:p>
        </p:txBody>
      </p:sp>
      <p:sp>
        <p:nvSpPr>
          <p:cNvPr id="3" name="Subtitle 2"/>
          <p:cNvSpPr>
            <a:spLocks noGrp="1"/>
          </p:cNvSpPr>
          <p:nvPr>
            <p:ph type="subTitle" idx="1"/>
          </p:nvPr>
        </p:nvSpPr>
        <p:spPr/>
        <p:txBody>
          <a:bodyPr>
            <a:normAutofit/>
          </a:bodyPr>
          <a:lstStyle/>
          <a:p>
            <a:r>
              <a:rPr lang="en-CA" sz="5400" dirty="0" err="1" smtClean="0">
                <a:solidFill>
                  <a:schemeClr val="bg1"/>
                </a:solidFill>
                <a:latin typeface="Arial Rounded MT Bold" panose="020F0704030504030204" pitchFamily="34" charset="0"/>
              </a:rPr>
              <a:t>POETrY</a:t>
            </a:r>
            <a:endParaRPr lang="en-CA" sz="5400" dirty="0">
              <a:solidFill>
                <a:schemeClr val="bg1"/>
              </a:solidFill>
              <a:latin typeface="Arial Rounded MT Bold" panose="020F0704030504030204" pitchFamily="34" charset="0"/>
            </a:endParaRPr>
          </a:p>
        </p:txBody>
      </p:sp>
      <p:pic>
        <p:nvPicPr>
          <p:cNvPr id="4" name="Picture 3"/>
          <p:cNvPicPr>
            <a:picLocks noChangeAspect="1"/>
          </p:cNvPicPr>
          <p:nvPr/>
        </p:nvPicPr>
        <p:blipFill>
          <a:blip r:embed="rId2"/>
          <a:stretch>
            <a:fillRect/>
          </a:stretch>
        </p:blipFill>
        <p:spPr>
          <a:xfrm>
            <a:off x="197498" y="304800"/>
            <a:ext cx="5638800" cy="6553200"/>
          </a:xfrm>
          <a:prstGeom prst="rect">
            <a:avLst/>
          </a:prstGeom>
        </p:spPr>
      </p:pic>
    </p:spTree>
    <p:extLst>
      <p:ext uri="{BB962C8B-B14F-4D97-AF65-F5344CB8AC3E}">
        <p14:creationId xmlns:p14="http://schemas.microsoft.com/office/powerpoint/2010/main" val="201177032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11156" y="1990531"/>
            <a:ext cx="3942183" cy="1456267"/>
          </a:xfrm>
        </p:spPr>
        <p:txBody>
          <a:bodyPr>
            <a:normAutofit fontScale="90000"/>
          </a:bodyPr>
          <a:lstStyle/>
          <a:p>
            <a:r>
              <a:rPr lang="en-CA" dirty="0" smtClean="0"/>
              <a:t>Figurative Language makes the poetry come to life</a:t>
            </a:r>
            <a:endParaRPr lang="en-CA" dirty="0"/>
          </a:p>
        </p:txBody>
      </p:sp>
      <p:pic>
        <p:nvPicPr>
          <p:cNvPr id="4" name="Content Placeholder 3"/>
          <p:cNvPicPr>
            <a:picLocks noGrp="1" noChangeAspect="1"/>
          </p:cNvPicPr>
          <p:nvPr>
            <p:ph idx="1"/>
          </p:nvPr>
        </p:nvPicPr>
        <p:blipFill>
          <a:blip r:embed="rId3"/>
          <a:stretch>
            <a:fillRect/>
          </a:stretch>
        </p:blipFill>
        <p:spPr>
          <a:xfrm>
            <a:off x="4827087" y="609600"/>
            <a:ext cx="5990139" cy="5990139"/>
          </a:xfrm>
          <a:prstGeom prst="rect">
            <a:avLst/>
          </a:prstGeom>
        </p:spPr>
      </p:pic>
    </p:spTree>
    <p:extLst>
      <p:ext uri="{BB962C8B-B14F-4D97-AF65-F5344CB8AC3E}">
        <p14:creationId xmlns:p14="http://schemas.microsoft.com/office/powerpoint/2010/main" val="82484332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Poetry Techniques</a:t>
            </a:r>
            <a:endParaRPr lang="en-CA" dirty="0"/>
          </a:p>
        </p:txBody>
      </p:sp>
      <p:sp>
        <p:nvSpPr>
          <p:cNvPr id="3" name="Content Placeholder 2"/>
          <p:cNvSpPr>
            <a:spLocks noGrp="1"/>
          </p:cNvSpPr>
          <p:nvPr>
            <p:ph idx="1"/>
          </p:nvPr>
        </p:nvSpPr>
        <p:spPr/>
        <p:txBody>
          <a:bodyPr>
            <a:normAutofit/>
          </a:bodyPr>
          <a:lstStyle/>
          <a:p>
            <a:r>
              <a:rPr lang="en-CA" sz="6000" dirty="0" smtClean="0"/>
              <a:t>Rhyme              </a:t>
            </a:r>
            <a:r>
              <a:rPr lang="en-CA" sz="1600" dirty="0" err="1" smtClean="0">
                <a:hlinkClick r:id="rId3"/>
              </a:rPr>
              <a:t>Chicka</a:t>
            </a:r>
            <a:r>
              <a:rPr lang="en-CA" sz="1600" dirty="0" smtClean="0">
                <a:hlinkClick r:id="rId3"/>
              </a:rPr>
              <a:t> </a:t>
            </a:r>
            <a:r>
              <a:rPr lang="en-CA" sz="1600" dirty="0" err="1" smtClean="0">
                <a:hlinkClick r:id="rId3"/>
              </a:rPr>
              <a:t>Chicka</a:t>
            </a:r>
            <a:r>
              <a:rPr lang="en-CA" sz="1600" dirty="0" smtClean="0">
                <a:hlinkClick r:id="rId3"/>
              </a:rPr>
              <a:t> Boom </a:t>
            </a:r>
            <a:r>
              <a:rPr lang="en-CA" sz="1600" dirty="0" err="1" smtClean="0">
                <a:hlinkClick r:id="rId3"/>
              </a:rPr>
              <a:t>Boom</a:t>
            </a:r>
            <a:endParaRPr lang="en-CA" sz="1600" dirty="0" smtClean="0"/>
          </a:p>
          <a:p>
            <a:r>
              <a:rPr lang="en-CA" sz="6000" dirty="0" smtClean="0"/>
              <a:t>Rhythm </a:t>
            </a:r>
          </a:p>
          <a:p>
            <a:r>
              <a:rPr lang="en-CA" sz="6000" dirty="0" smtClean="0"/>
              <a:t>Repetition             </a:t>
            </a:r>
            <a:r>
              <a:rPr lang="en-CA" sz="1600" dirty="0" smtClean="0">
                <a:hlinkClick r:id="rId4"/>
              </a:rPr>
              <a:t>Brown Bear Brown Bear</a:t>
            </a:r>
            <a:endParaRPr lang="en-CA" sz="1600" dirty="0"/>
          </a:p>
        </p:txBody>
      </p:sp>
    </p:spTree>
    <p:extLst>
      <p:ext uri="{BB962C8B-B14F-4D97-AF65-F5344CB8AC3E}">
        <p14:creationId xmlns:p14="http://schemas.microsoft.com/office/powerpoint/2010/main" val="413085917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70492"/>
            <a:ext cx="5290293" cy="4568383"/>
          </a:xfrm>
          <a:prstGeom prst="rect">
            <a:avLst/>
          </a:prstGeom>
        </p:spPr>
      </p:pic>
      <p:pic>
        <p:nvPicPr>
          <p:cNvPr id="8" name="Picture 7"/>
          <p:cNvPicPr>
            <a:picLocks noChangeAspect="1"/>
          </p:cNvPicPr>
          <p:nvPr/>
        </p:nvPicPr>
        <p:blipFill>
          <a:blip r:embed="rId4"/>
          <a:stretch>
            <a:fillRect/>
          </a:stretch>
        </p:blipFill>
        <p:spPr>
          <a:xfrm>
            <a:off x="3045158" y="2786070"/>
            <a:ext cx="2017951" cy="329213"/>
          </a:xfrm>
          <a:prstGeom prst="rect">
            <a:avLst/>
          </a:prstGeom>
        </p:spPr>
      </p:pic>
      <p:sp>
        <p:nvSpPr>
          <p:cNvPr id="2" name="Title 1"/>
          <p:cNvSpPr>
            <a:spLocks noGrp="1"/>
          </p:cNvSpPr>
          <p:nvPr>
            <p:ph type="ctrTitle"/>
          </p:nvPr>
        </p:nvSpPr>
        <p:spPr>
          <a:xfrm>
            <a:off x="455271" y="1802221"/>
            <a:ext cx="7197726" cy="2421464"/>
          </a:xfrm>
        </p:spPr>
        <p:txBody>
          <a:bodyPr/>
          <a:lstStyle/>
          <a:p>
            <a:endParaRPr lang="en-CA" dirty="0"/>
          </a:p>
        </p:txBody>
      </p:sp>
      <p:sp>
        <p:nvSpPr>
          <p:cNvPr id="3" name="Subtitle 2"/>
          <p:cNvSpPr>
            <a:spLocks noGrp="1"/>
          </p:cNvSpPr>
          <p:nvPr>
            <p:ph type="subTitle" idx="1"/>
          </p:nvPr>
        </p:nvSpPr>
        <p:spPr>
          <a:xfrm>
            <a:off x="-3779434" y="5057542"/>
            <a:ext cx="7197726" cy="1405467"/>
          </a:xfrm>
        </p:spPr>
        <p:txBody>
          <a:bodyPr/>
          <a:lstStyle/>
          <a:p>
            <a:r>
              <a:rPr lang="en-CA" sz="4800" dirty="0" smtClean="0">
                <a:ln w="3175" cmpd="sng">
                  <a:noFill/>
                </a:ln>
                <a:solidFill>
                  <a:prstClr val="white"/>
                </a:solidFill>
                <a:latin typeface="Calibri Light" panose="020F0302020204030204"/>
                <a:ea typeface="+mj-ea"/>
                <a:cs typeface="+mj-cs"/>
              </a:rPr>
              <a:t>Activity</a:t>
            </a:r>
            <a:endParaRPr lang="en-CA" dirty="0"/>
          </a:p>
        </p:txBody>
      </p:sp>
      <p:sp>
        <p:nvSpPr>
          <p:cNvPr id="5" name="Rectangle 4"/>
          <p:cNvSpPr/>
          <p:nvPr/>
        </p:nvSpPr>
        <p:spPr>
          <a:xfrm>
            <a:off x="1551600" y="782459"/>
            <a:ext cx="2002420" cy="3125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6" name="Picture 5"/>
          <p:cNvPicPr>
            <a:picLocks noChangeAspect="1"/>
          </p:cNvPicPr>
          <p:nvPr/>
        </p:nvPicPr>
        <p:blipFill>
          <a:blip r:embed="rId4"/>
          <a:stretch>
            <a:fillRect/>
          </a:stretch>
        </p:blipFill>
        <p:spPr>
          <a:xfrm>
            <a:off x="2969415" y="1459186"/>
            <a:ext cx="2017951" cy="329213"/>
          </a:xfrm>
          <a:prstGeom prst="rect">
            <a:avLst/>
          </a:prstGeom>
        </p:spPr>
      </p:pic>
      <p:pic>
        <p:nvPicPr>
          <p:cNvPr id="7" name="Picture 6"/>
          <p:cNvPicPr>
            <a:picLocks noChangeAspect="1"/>
          </p:cNvPicPr>
          <p:nvPr/>
        </p:nvPicPr>
        <p:blipFill>
          <a:blip r:embed="rId4"/>
          <a:stretch>
            <a:fillRect/>
          </a:stretch>
        </p:blipFill>
        <p:spPr>
          <a:xfrm>
            <a:off x="4205071" y="2103234"/>
            <a:ext cx="700318" cy="329213"/>
          </a:xfrm>
          <a:prstGeom prst="rect">
            <a:avLst/>
          </a:prstGeom>
        </p:spPr>
      </p:pic>
      <p:pic>
        <p:nvPicPr>
          <p:cNvPr id="9" name="Picture 8"/>
          <p:cNvPicPr>
            <a:picLocks noChangeAspect="1"/>
          </p:cNvPicPr>
          <p:nvPr/>
        </p:nvPicPr>
        <p:blipFill>
          <a:blip r:embed="rId4"/>
          <a:stretch>
            <a:fillRect/>
          </a:stretch>
        </p:blipFill>
        <p:spPr>
          <a:xfrm>
            <a:off x="3155981" y="3388899"/>
            <a:ext cx="1644817" cy="329213"/>
          </a:xfrm>
          <a:prstGeom prst="rect">
            <a:avLst/>
          </a:prstGeom>
        </p:spPr>
      </p:pic>
      <p:pic>
        <p:nvPicPr>
          <p:cNvPr id="10" name="Picture 9"/>
          <p:cNvPicPr>
            <a:picLocks noChangeAspect="1"/>
          </p:cNvPicPr>
          <p:nvPr/>
        </p:nvPicPr>
        <p:blipFill>
          <a:blip r:embed="rId5"/>
          <a:stretch>
            <a:fillRect/>
          </a:stretch>
        </p:blipFill>
        <p:spPr>
          <a:xfrm>
            <a:off x="5290293" y="0"/>
            <a:ext cx="6572844" cy="6438600"/>
          </a:xfrm>
          <a:prstGeom prst="rect">
            <a:avLst/>
          </a:prstGeom>
        </p:spPr>
      </p:pic>
      <p:sp>
        <p:nvSpPr>
          <p:cNvPr id="11" name="Rectangle 10"/>
          <p:cNvSpPr/>
          <p:nvPr/>
        </p:nvSpPr>
        <p:spPr>
          <a:xfrm>
            <a:off x="10095977" y="2649716"/>
            <a:ext cx="212795" cy="1363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Rectangle 11"/>
          <p:cNvSpPr/>
          <p:nvPr/>
        </p:nvSpPr>
        <p:spPr>
          <a:xfrm>
            <a:off x="10287000" y="2267840"/>
            <a:ext cx="293586" cy="16460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3" name="Picture 12"/>
          <p:cNvPicPr>
            <a:picLocks noChangeAspect="1"/>
          </p:cNvPicPr>
          <p:nvPr/>
        </p:nvPicPr>
        <p:blipFill>
          <a:blip r:embed="rId6"/>
          <a:stretch>
            <a:fillRect/>
          </a:stretch>
        </p:blipFill>
        <p:spPr>
          <a:xfrm>
            <a:off x="10433793" y="2995862"/>
            <a:ext cx="863860" cy="183337"/>
          </a:xfrm>
          <a:prstGeom prst="rect">
            <a:avLst/>
          </a:prstGeom>
        </p:spPr>
      </p:pic>
      <p:pic>
        <p:nvPicPr>
          <p:cNvPr id="14" name="Picture 13"/>
          <p:cNvPicPr>
            <a:picLocks noChangeAspect="1"/>
          </p:cNvPicPr>
          <p:nvPr/>
        </p:nvPicPr>
        <p:blipFill>
          <a:blip r:embed="rId6"/>
          <a:stretch>
            <a:fillRect/>
          </a:stretch>
        </p:blipFill>
        <p:spPr>
          <a:xfrm>
            <a:off x="10287000" y="3553505"/>
            <a:ext cx="231668" cy="152413"/>
          </a:xfrm>
          <a:prstGeom prst="rect">
            <a:avLst/>
          </a:prstGeom>
        </p:spPr>
      </p:pic>
      <p:pic>
        <p:nvPicPr>
          <p:cNvPr id="15" name="Picture 14"/>
          <p:cNvPicPr>
            <a:picLocks noChangeAspect="1"/>
          </p:cNvPicPr>
          <p:nvPr/>
        </p:nvPicPr>
        <p:blipFill>
          <a:blip r:embed="rId6"/>
          <a:stretch>
            <a:fillRect/>
          </a:stretch>
        </p:blipFill>
        <p:spPr>
          <a:xfrm flipV="1">
            <a:off x="10202374" y="3867318"/>
            <a:ext cx="3055550" cy="212906"/>
          </a:xfrm>
          <a:prstGeom prst="rect">
            <a:avLst/>
          </a:prstGeom>
        </p:spPr>
      </p:pic>
    </p:spTree>
    <p:extLst>
      <p:ext uri="{BB962C8B-B14F-4D97-AF65-F5344CB8AC3E}">
        <p14:creationId xmlns:p14="http://schemas.microsoft.com/office/powerpoint/2010/main" val="1559747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Activity</a:t>
            </a:r>
            <a:endParaRPr lang="en-CA" dirty="0"/>
          </a:p>
        </p:txBody>
      </p:sp>
      <p:sp>
        <p:nvSpPr>
          <p:cNvPr id="3" name="Content Placeholder 2"/>
          <p:cNvSpPr>
            <a:spLocks noGrp="1"/>
          </p:cNvSpPr>
          <p:nvPr>
            <p:ph idx="1"/>
          </p:nvPr>
        </p:nvSpPr>
        <p:spPr/>
        <p:txBody>
          <a:bodyPr>
            <a:normAutofit lnSpcReduction="10000"/>
          </a:bodyPr>
          <a:lstStyle/>
          <a:p>
            <a:pPr marL="0" indent="0">
              <a:buNone/>
            </a:pPr>
            <a:r>
              <a:rPr lang="en-CA" sz="5400" dirty="0" smtClean="0">
                <a:latin typeface="Bahnschrift Light" panose="020B0502040204020203" pitchFamily="34" charset="0"/>
              </a:rPr>
              <a:t>Snowball Poetry</a:t>
            </a:r>
          </a:p>
          <a:p>
            <a:pPr marL="342900" indent="-342900">
              <a:buAutoNum type="arabicPeriod"/>
            </a:pPr>
            <a:r>
              <a:rPr lang="en-CA" dirty="0" smtClean="0"/>
              <a:t>Write a line to start a poem. Be mindful that this poem will have to rhyme.</a:t>
            </a:r>
          </a:p>
          <a:p>
            <a:pPr marL="342900" indent="-342900">
              <a:buAutoNum type="arabicPeriod"/>
            </a:pPr>
            <a:r>
              <a:rPr lang="en-CA" dirty="0" smtClean="0"/>
              <a:t>Crumple the paper </a:t>
            </a:r>
            <a:r>
              <a:rPr lang="en-CA" sz="2800" b="1" i="1" u="sng" dirty="0" smtClean="0">
                <a:solidFill>
                  <a:srgbClr val="FFFF00"/>
                </a:solidFill>
              </a:rPr>
              <a:t>LIGHTY</a:t>
            </a:r>
            <a:r>
              <a:rPr lang="en-CA" dirty="0" smtClean="0">
                <a:solidFill>
                  <a:srgbClr val="FFFF00"/>
                </a:solidFill>
              </a:rPr>
              <a:t> </a:t>
            </a:r>
            <a:r>
              <a:rPr lang="en-CA" dirty="0" smtClean="0"/>
              <a:t>into a “snowball”</a:t>
            </a:r>
          </a:p>
          <a:p>
            <a:pPr marL="342900" indent="-342900">
              <a:buAutoNum type="arabicPeriod"/>
            </a:pPr>
            <a:r>
              <a:rPr lang="en-CA" dirty="0" smtClean="0"/>
              <a:t>When Mrs. Perez yells “snow ball”, </a:t>
            </a:r>
            <a:r>
              <a:rPr lang="en-CA" sz="3200" u="sng" dirty="0" smtClean="0">
                <a:solidFill>
                  <a:srgbClr val="FFFF00"/>
                </a:solidFill>
                <a:latin typeface="Bernard MT Condensed" panose="02050806060905020404" pitchFamily="18" charset="0"/>
              </a:rPr>
              <a:t>toss </a:t>
            </a:r>
            <a:r>
              <a:rPr lang="en-CA" dirty="0" smtClean="0"/>
              <a:t>the “snowball” into the air.</a:t>
            </a:r>
          </a:p>
          <a:p>
            <a:pPr marL="342900" indent="-342900">
              <a:buAutoNum type="arabicPeriod" startAt="4"/>
            </a:pPr>
            <a:r>
              <a:rPr lang="en-CA" dirty="0" smtClean="0"/>
              <a:t>Pick up a “snowball”, read it and continue to write another line that rhymes and contributes </a:t>
            </a:r>
            <a:r>
              <a:rPr lang="en-CA" sz="2800" u="sng" dirty="0" smtClean="0">
                <a:solidFill>
                  <a:srgbClr val="FFFF00"/>
                </a:solidFill>
                <a:latin typeface="Arial" panose="020B0604020202020204" pitchFamily="34" charset="0"/>
                <a:cs typeface="Arial" panose="020B0604020202020204" pitchFamily="34" charset="0"/>
              </a:rPr>
              <a:t>appropriately</a:t>
            </a:r>
            <a:r>
              <a:rPr lang="en-CA" dirty="0" smtClean="0">
                <a:latin typeface="Arial" panose="020B0604020202020204" pitchFamily="34" charset="0"/>
                <a:cs typeface="Arial" panose="020B0604020202020204" pitchFamily="34" charset="0"/>
              </a:rPr>
              <a:t> </a:t>
            </a:r>
            <a:r>
              <a:rPr lang="en-CA" dirty="0" smtClean="0"/>
              <a:t>to the poem. </a:t>
            </a:r>
          </a:p>
          <a:p>
            <a:pPr marL="0" indent="0">
              <a:buNone/>
            </a:pPr>
            <a:r>
              <a:rPr lang="en-CA" dirty="0" smtClean="0"/>
              <a:t>Repeat x5</a:t>
            </a:r>
            <a:endParaRPr lang="en-CA" dirty="0"/>
          </a:p>
        </p:txBody>
      </p:sp>
    </p:spTree>
    <p:extLst>
      <p:ext uri="{BB962C8B-B14F-4D97-AF65-F5344CB8AC3E}">
        <p14:creationId xmlns:p14="http://schemas.microsoft.com/office/powerpoint/2010/main" val="427711710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CA" dirty="0" smtClean="0"/>
              <a:t>SLAM POETRY</a:t>
            </a:r>
            <a:endParaRPr lang="en-CA" dirty="0"/>
          </a:p>
        </p:txBody>
      </p:sp>
      <p:sp>
        <p:nvSpPr>
          <p:cNvPr id="3" name="Subtitle 2"/>
          <p:cNvSpPr>
            <a:spLocks noGrp="1"/>
          </p:cNvSpPr>
          <p:nvPr>
            <p:ph type="subTitle" idx="1"/>
          </p:nvPr>
        </p:nvSpPr>
        <p:spPr/>
        <p:txBody>
          <a:bodyPr/>
          <a:lstStyle/>
          <a:p>
            <a:r>
              <a:rPr lang="en-CA" dirty="0" smtClean="0"/>
              <a:t>April is Poetry month</a:t>
            </a:r>
            <a:endParaRPr lang="en-CA" dirty="0"/>
          </a:p>
        </p:txBody>
      </p:sp>
    </p:spTree>
    <p:extLst>
      <p:ext uri="{BB962C8B-B14F-4D97-AF65-F5344CB8AC3E}">
        <p14:creationId xmlns:p14="http://schemas.microsoft.com/office/powerpoint/2010/main" val="30582361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Slam Poetry</a:t>
            </a:r>
            <a:endParaRPr lang="en-CA" dirty="0"/>
          </a:p>
        </p:txBody>
      </p:sp>
      <p:sp>
        <p:nvSpPr>
          <p:cNvPr id="3" name="Content Placeholder 2"/>
          <p:cNvSpPr>
            <a:spLocks noGrp="1"/>
          </p:cNvSpPr>
          <p:nvPr>
            <p:ph idx="1"/>
          </p:nvPr>
        </p:nvSpPr>
        <p:spPr/>
        <p:txBody>
          <a:bodyPr>
            <a:noAutofit/>
          </a:bodyPr>
          <a:lstStyle/>
          <a:p>
            <a:pPr marL="0" indent="0">
              <a:buNone/>
            </a:pPr>
            <a:r>
              <a:rPr lang="en-US" sz="3600" dirty="0"/>
              <a:t>Slam Poetry is a type of competition where people read their poems without props, costumes, or music. After performing, they receive scores (0-10) from 5 randomly selected judges. The judges can be anyone: they don't even need to be poets! Scores are awarded based on how much each judge likes a poem.</a:t>
            </a:r>
            <a:endParaRPr lang="en-CA" sz="3600" dirty="0"/>
          </a:p>
        </p:txBody>
      </p:sp>
    </p:spTree>
    <p:extLst>
      <p:ext uri="{BB962C8B-B14F-4D97-AF65-F5344CB8AC3E}">
        <p14:creationId xmlns:p14="http://schemas.microsoft.com/office/powerpoint/2010/main" val="16210279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Slam Poetry Rules</a:t>
            </a:r>
            <a:endParaRPr lang="en-CA" dirty="0"/>
          </a:p>
        </p:txBody>
      </p:sp>
      <p:sp>
        <p:nvSpPr>
          <p:cNvPr id="3" name="Content Placeholder 2"/>
          <p:cNvSpPr>
            <a:spLocks noGrp="1"/>
          </p:cNvSpPr>
          <p:nvPr>
            <p:ph idx="1"/>
          </p:nvPr>
        </p:nvSpPr>
        <p:spPr/>
        <p:txBody>
          <a:bodyPr>
            <a:normAutofit/>
          </a:bodyPr>
          <a:lstStyle/>
          <a:p>
            <a:pPr fontAlgn="base">
              <a:buFont typeface="+mj-lt"/>
              <a:buAutoNum type="arabicPeriod"/>
            </a:pPr>
            <a:r>
              <a:rPr lang="en-US" i="1" dirty="0">
                <a:solidFill>
                  <a:srgbClr val="000000"/>
                </a:solidFill>
                <a:latin typeface="inherit"/>
              </a:rPr>
              <a:t>Make it original.</a:t>
            </a:r>
            <a:r>
              <a:rPr lang="en-US" dirty="0">
                <a:solidFill>
                  <a:srgbClr val="000000"/>
                </a:solidFill>
                <a:latin typeface="inherit"/>
              </a:rPr>
              <a:t> The written piece must be original. The story being performed for competition needs to be your own work.</a:t>
            </a:r>
            <a:endParaRPr lang="en-US" b="1" dirty="0">
              <a:solidFill>
                <a:srgbClr val="770000"/>
              </a:solidFill>
              <a:latin typeface="inherit"/>
            </a:endParaRPr>
          </a:p>
          <a:p>
            <a:pPr fontAlgn="base">
              <a:buFont typeface="+mj-lt"/>
              <a:buAutoNum type="arabicPeriod"/>
            </a:pPr>
            <a:r>
              <a:rPr lang="en-US" i="1" dirty="0">
                <a:solidFill>
                  <a:srgbClr val="000000"/>
                </a:solidFill>
                <a:latin typeface="inherit"/>
              </a:rPr>
              <a:t>Time.</a:t>
            </a:r>
            <a:r>
              <a:rPr lang="en-US" dirty="0">
                <a:solidFill>
                  <a:srgbClr val="000000"/>
                </a:solidFill>
                <a:latin typeface="inherit"/>
              </a:rPr>
              <a:t> Each poet has 3 minutes to perform. While practicing your poem, time yourself to make sure you do not go over the time limit. (Poets lose points for going over 10 or more seconds!)</a:t>
            </a:r>
            <a:endParaRPr lang="en-US" b="1" dirty="0">
              <a:solidFill>
                <a:srgbClr val="770000"/>
              </a:solidFill>
              <a:latin typeface="inherit"/>
            </a:endParaRPr>
          </a:p>
          <a:p>
            <a:pPr fontAlgn="base">
              <a:buFont typeface="+mj-lt"/>
              <a:buAutoNum type="arabicPeriod"/>
            </a:pPr>
            <a:r>
              <a:rPr lang="en-US" i="1" dirty="0">
                <a:solidFill>
                  <a:srgbClr val="000000"/>
                </a:solidFill>
                <a:latin typeface="inherit"/>
              </a:rPr>
              <a:t>Simple &amp; Relatable</a:t>
            </a:r>
            <a:r>
              <a:rPr lang="en-US" dirty="0">
                <a:solidFill>
                  <a:srgbClr val="000000"/>
                </a:solidFill>
                <a:latin typeface="inherit"/>
              </a:rPr>
              <a:t>. Your poem should be able to reach your audience the first time it’s heard. Read and perform it for family &amp; friends before competing. Ask them what is clear and what is not. Choose themes and subjects that many people can relate to, like relationships, politics, religion, insecurity, family-social issues, etc. Your poem should be clear and convey a message.</a:t>
            </a:r>
            <a:endParaRPr lang="en-US" b="1" dirty="0">
              <a:solidFill>
                <a:srgbClr val="770000"/>
              </a:solidFill>
              <a:latin typeface="inherit"/>
            </a:endParaRPr>
          </a:p>
          <a:p>
            <a:pPr fontAlgn="base">
              <a:buFont typeface="+mj-lt"/>
              <a:buAutoNum type="arabicPeriod"/>
            </a:pPr>
            <a:r>
              <a:rPr lang="en-US" i="1" dirty="0">
                <a:solidFill>
                  <a:srgbClr val="000000"/>
                </a:solidFill>
                <a:latin typeface="inherit"/>
              </a:rPr>
              <a:t>Rhythmic &amp; Passionate.</a:t>
            </a:r>
            <a:r>
              <a:rPr lang="en-US" dirty="0">
                <a:solidFill>
                  <a:srgbClr val="000000"/>
                </a:solidFill>
                <a:latin typeface="inherit"/>
              </a:rPr>
              <a:t> Your poem should have a rhythm that shows through your passionate performance. A slam poem moves the audience through different moods. How the poem is performed is at least as important as the content if not more! (No pressure.)</a:t>
            </a:r>
            <a:endParaRPr lang="en-US" b="1" dirty="0">
              <a:solidFill>
                <a:srgbClr val="770000"/>
              </a:solidFill>
              <a:latin typeface="inherit"/>
            </a:endParaRPr>
          </a:p>
          <a:p>
            <a:pPr marL="0" indent="0">
              <a:buNone/>
            </a:pPr>
            <a:endParaRPr lang="en-CA" dirty="0"/>
          </a:p>
        </p:txBody>
      </p:sp>
    </p:spTree>
    <p:extLst>
      <p:ext uri="{BB962C8B-B14F-4D97-AF65-F5344CB8AC3E}">
        <p14:creationId xmlns:p14="http://schemas.microsoft.com/office/powerpoint/2010/main" val="11388651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SLAM POETRY</a:t>
            </a:r>
            <a:endParaRPr lang="en-CA" dirty="0"/>
          </a:p>
        </p:txBody>
      </p:sp>
      <p:sp>
        <p:nvSpPr>
          <p:cNvPr id="3" name="Content Placeholder 2"/>
          <p:cNvSpPr>
            <a:spLocks noGrp="1"/>
          </p:cNvSpPr>
          <p:nvPr>
            <p:ph idx="1"/>
          </p:nvPr>
        </p:nvSpPr>
        <p:spPr/>
        <p:txBody>
          <a:bodyPr/>
          <a:lstStyle/>
          <a:p>
            <a:pPr marL="0" indent="0">
              <a:buNone/>
            </a:pPr>
            <a:r>
              <a:rPr lang="en-US" dirty="0" smtClean="0">
                <a:hlinkClick r:id="rId2"/>
              </a:rPr>
              <a:t>Steve Coleman- I want to hear a poem</a:t>
            </a:r>
            <a:endParaRPr lang="en-US" dirty="0" smtClean="0"/>
          </a:p>
          <a:p>
            <a:pPr marL="0" indent="0">
              <a:buNone/>
            </a:pPr>
            <a:r>
              <a:rPr lang="en-CA" dirty="0" err="1" smtClean="0">
                <a:hlinkClick r:id="rId3"/>
              </a:rPr>
              <a:t>Marchall</a:t>
            </a:r>
            <a:r>
              <a:rPr lang="en-CA" dirty="0" smtClean="0">
                <a:hlinkClick r:id="rId3"/>
              </a:rPr>
              <a:t> Jones-Touchscreen</a:t>
            </a:r>
            <a:endParaRPr lang="en-CA" dirty="0" smtClean="0"/>
          </a:p>
          <a:p>
            <a:pPr marL="0" indent="0">
              <a:buNone/>
            </a:pPr>
            <a:r>
              <a:rPr lang="en-US" dirty="0" smtClean="0">
                <a:hlinkClick r:id="rId4"/>
              </a:rPr>
              <a:t>Sarah Kay-If I should have a daughter</a:t>
            </a:r>
            <a:endParaRPr lang="en-US" dirty="0" smtClean="0"/>
          </a:p>
          <a:p>
            <a:pPr marL="0" indent="0">
              <a:buNone/>
            </a:pPr>
            <a:r>
              <a:rPr lang="en-CA" dirty="0" smtClean="0">
                <a:hlinkClick r:id="rId5"/>
              </a:rPr>
              <a:t>Harry Baker-Poetry 59</a:t>
            </a:r>
            <a:endParaRPr lang="en-CA" dirty="0"/>
          </a:p>
        </p:txBody>
      </p:sp>
    </p:spTree>
    <p:extLst>
      <p:ext uri="{BB962C8B-B14F-4D97-AF65-F5344CB8AC3E}">
        <p14:creationId xmlns:p14="http://schemas.microsoft.com/office/powerpoint/2010/main" val="15607770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 name="Title 1"/>
          <p:cNvSpPr>
            <a:spLocks noGrp="1"/>
          </p:cNvSpPr>
          <p:nvPr>
            <p:ph type="title"/>
          </p:nvPr>
        </p:nvSpPr>
        <p:spPr>
          <a:xfrm>
            <a:off x="292262" y="0"/>
            <a:ext cx="10131425" cy="1456267"/>
          </a:xfrm>
        </p:spPr>
        <p:txBody>
          <a:bodyPr/>
          <a:lstStyle/>
          <a:p>
            <a:r>
              <a:rPr lang="en-CA" dirty="0" smtClean="0"/>
              <a:t>Let’s try to write Slam- SPEAK YOUR TRUTH</a:t>
            </a:r>
            <a:endParaRPr lang="en-CA" dirty="0"/>
          </a:p>
        </p:txBody>
      </p:sp>
      <p:sp>
        <p:nvSpPr>
          <p:cNvPr id="3" name="Content Placeholder 2"/>
          <p:cNvSpPr>
            <a:spLocks noGrp="1"/>
          </p:cNvSpPr>
          <p:nvPr>
            <p:ph idx="1"/>
          </p:nvPr>
        </p:nvSpPr>
        <p:spPr>
          <a:xfrm>
            <a:off x="685801" y="2142067"/>
            <a:ext cx="10131425" cy="4258733"/>
          </a:xfrm>
        </p:spPr>
        <p:txBody>
          <a:bodyPr>
            <a:normAutofit fontScale="92500" lnSpcReduction="10000"/>
          </a:bodyPr>
          <a:lstStyle/>
          <a:p>
            <a:r>
              <a:rPr lang="en-CA" sz="2400" dirty="0" smtClean="0"/>
              <a:t>1. Choose a topic…</a:t>
            </a:r>
            <a:r>
              <a:rPr lang="en-CA" sz="2400" dirty="0" smtClean="0">
                <a:solidFill>
                  <a:schemeClr val="accent4"/>
                </a:solidFill>
              </a:rPr>
              <a:t>Write 5 things </a:t>
            </a:r>
            <a:r>
              <a:rPr lang="en-CA" sz="2400" dirty="0" smtClean="0"/>
              <a:t>you would want to change about the world? What are problems middle school/your age kids deal with? </a:t>
            </a:r>
            <a:r>
              <a:rPr lang="en-CA" sz="2400" dirty="0" smtClean="0">
                <a:solidFill>
                  <a:schemeClr val="accent4"/>
                </a:solidFill>
              </a:rPr>
              <a:t>Star the idea you like the most.</a:t>
            </a:r>
          </a:p>
          <a:p>
            <a:r>
              <a:rPr lang="en-CA" sz="2400" dirty="0" smtClean="0"/>
              <a:t>2. First line is an attention grabber! </a:t>
            </a:r>
            <a:r>
              <a:rPr lang="en-CA" sz="2400" dirty="0" smtClean="0">
                <a:solidFill>
                  <a:schemeClr val="accent4"/>
                </a:solidFill>
              </a:rPr>
              <a:t>Write your first line</a:t>
            </a:r>
          </a:p>
          <a:p>
            <a:r>
              <a:rPr lang="en-CA" sz="2400" dirty="0" smtClean="0"/>
              <a:t>3. Use your </a:t>
            </a:r>
            <a:r>
              <a:rPr lang="en-CA" sz="2400" dirty="0"/>
              <a:t>F</a:t>
            </a:r>
            <a:r>
              <a:rPr lang="en-CA" sz="2400" dirty="0" smtClean="0"/>
              <a:t>igurative Language/Poetic Devices</a:t>
            </a:r>
          </a:p>
          <a:p>
            <a:r>
              <a:rPr lang="en-CA" sz="2400" dirty="0" smtClean="0"/>
              <a:t>It is no more then 3 minutes to read</a:t>
            </a:r>
          </a:p>
          <a:p>
            <a:pPr marL="0" indent="0">
              <a:buNone/>
            </a:pPr>
            <a:r>
              <a:rPr lang="en-CA" sz="2400" dirty="0" smtClean="0"/>
              <a:t>Examples of topics:</a:t>
            </a:r>
          </a:p>
          <a:p>
            <a:pPr marL="0" indent="0">
              <a:buNone/>
            </a:pPr>
            <a:r>
              <a:rPr lang="en-CA" sz="2400" dirty="0" smtClean="0"/>
              <a:t>When Texting replaces talking.</a:t>
            </a:r>
          </a:p>
          <a:p>
            <a:pPr marL="0" indent="0">
              <a:buNone/>
            </a:pPr>
            <a:r>
              <a:rPr lang="en-CA" sz="2400" dirty="0" smtClean="0"/>
              <a:t>Save the drama for the lama </a:t>
            </a:r>
          </a:p>
          <a:p>
            <a:pPr marL="0" indent="0">
              <a:buNone/>
            </a:pPr>
            <a:r>
              <a:rPr lang="en-CA" sz="2400" dirty="0" smtClean="0"/>
              <a:t>Why do we need to learn this anyways?</a:t>
            </a:r>
          </a:p>
          <a:p>
            <a:pPr marL="0" indent="0">
              <a:buNone/>
            </a:pPr>
            <a:r>
              <a:rPr lang="en-CA" sz="2400" dirty="0" smtClean="0"/>
              <a:t>Real world! What’s that?</a:t>
            </a:r>
          </a:p>
          <a:p>
            <a:pPr marL="0" indent="0">
              <a:buNone/>
            </a:pPr>
            <a:endParaRPr lang="en-CA" dirty="0" smtClean="0"/>
          </a:p>
          <a:p>
            <a:endParaRPr lang="en-CA" dirty="0" smtClean="0"/>
          </a:p>
          <a:p>
            <a:endParaRPr lang="en-CA" dirty="0"/>
          </a:p>
        </p:txBody>
      </p:sp>
    </p:spTree>
    <p:extLst>
      <p:ext uri="{BB962C8B-B14F-4D97-AF65-F5344CB8AC3E}">
        <p14:creationId xmlns:p14="http://schemas.microsoft.com/office/powerpoint/2010/main" val="36038150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Spoken word poetry</a:t>
            </a:r>
            <a:endParaRPr lang="en-CA" dirty="0"/>
          </a:p>
        </p:txBody>
      </p:sp>
      <p:sp>
        <p:nvSpPr>
          <p:cNvPr id="3" name="Content Placeholder 2"/>
          <p:cNvSpPr>
            <a:spLocks noGrp="1"/>
          </p:cNvSpPr>
          <p:nvPr>
            <p:ph idx="1"/>
          </p:nvPr>
        </p:nvSpPr>
        <p:spPr/>
        <p:txBody>
          <a:bodyPr/>
          <a:lstStyle/>
          <a:p>
            <a:r>
              <a:rPr lang="en-CA" dirty="0" smtClean="0">
                <a:hlinkClick r:id="rId2"/>
              </a:rPr>
              <a:t>https://www.youtube.com/watch?v=D-eVF_G_p-Y</a:t>
            </a:r>
            <a:r>
              <a:rPr lang="en-CA" dirty="0" smtClean="0"/>
              <a:t> I will not let test scores determine my fate</a:t>
            </a:r>
          </a:p>
          <a:p>
            <a:r>
              <a:rPr lang="en-CA" dirty="0" smtClean="0">
                <a:hlinkClick r:id="rId3"/>
              </a:rPr>
              <a:t>https://www.youtube.com/watch?v=zaSIx1xO7CE</a:t>
            </a:r>
            <a:r>
              <a:rPr lang="en-CA" dirty="0"/>
              <a:t> </a:t>
            </a:r>
            <a:r>
              <a:rPr lang="en-CA" dirty="0" smtClean="0"/>
              <a:t>On being creative</a:t>
            </a:r>
          </a:p>
          <a:p>
            <a:r>
              <a:rPr lang="en-CA" dirty="0" smtClean="0">
                <a:hlinkClick r:id="rId4"/>
              </a:rPr>
              <a:t>https://www.youtube.com/watch?v=-O7v4EJjx-g</a:t>
            </a:r>
            <a:r>
              <a:rPr lang="en-CA" dirty="0" smtClean="0"/>
              <a:t> What students need to hear</a:t>
            </a:r>
            <a:endParaRPr lang="en-CA" dirty="0"/>
          </a:p>
        </p:txBody>
      </p:sp>
    </p:spTree>
    <p:extLst>
      <p:ext uri="{BB962C8B-B14F-4D97-AF65-F5344CB8AC3E}">
        <p14:creationId xmlns:p14="http://schemas.microsoft.com/office/powerpoint/2010/main" val="248835293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What is Poetry?</a:t>
            </a:r>
            <a:endParaRPr lang="en-CA" dirty="0"/>
          </a:p>
        </p:txBody>
      </p:sp>
      <p:sp>
        <p:nvSpPr>
          <p:cNvPr id="3" name="Content Placeholder 2"/>
          <p:cNvSpPr>
            <a:spLocks noGrp="1"/>
          </p:cNvSpPr>
          <p:nvPr>
            <p:ph idx="1"/>
          </p:nvPr>
        </p:nvSpPr>
        <p:spPr/>
        <p:txBody>
          <a:bodyPr/>
          <a:lstStyle/>
          <a:p>
            <a:r>
              <a:rPr lang="en-CA" dirty="0" smtClean="0"/>
              <a:t>1 minute class discussion </a:t>
            </a:r>
            <a:endParaRPr lang="en-CA" dirty="0"/>
          </a:p>
        </p:txBody>
      </p:sp>
    </p:spTree>
    <p:extLst>
      <p:ext uri="{BB962C8B-B14F-4D97-AF65-F5344CB8AC3E}">
        <p14:creationId xmlns:p14="http://schemas.microsoft.com/office/powerpoint/2010/main" val="73388708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667000" y="0"/>
            <a:ext cx="6858000" cy="6858000"/>
          </a:xfrm>
          <a:prstGeom prst="rect">
            <a:avLst/>
          </a:prstGeom>
        </p:spPr>
      </p:pic>
    </p:spTree>
    <p:extLst>
      <p:ext uri="{BB962C8B-B14F-4D97-AF65-F5344CB8AC3E}">
        <p14:creationId xmlns:p14="http://schemas.microsoft.com/office/powerpoint/2010/main" val="47758099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3366" y="118428"/>
            <a:ext cx="10131425" cy="1456267"/>
          </a:xfrm>
        </p:spPr>
        <p:txBody>
          <a:bodyPr/>
          <a:lstStyle/>
          <a:p>
            <a:r>
              <a:rPr lang="en-CA" dirty="0" err="1" smtClean="0"/>
              <a:t>Childrens</a:t>
            </a:r>
            <a:r>
              <a:rPr lang="en-CA" dirty="0" smtClean="0"/>
              <a:t> </a:t>
            </a:r>
            <a:r>
              <a:rPr lang="en-CA" dirty="0" err="1" smtClean="0"/>
              <a:t>POems</a:t>
            </a:r>
            <a:endParaRPr lang="en-CA" dirty="0"/>
          </a:p>
        </p:txBody>
      </p:sp>
      <p:sp>
        <p:nvSpPr>
          <p:cNvPr id="5" name="Rectangle 4"/>
          <p:cNvSpPr/>
          <p:nvPr/>
        </p:nvSpPr>
        <p:spPr>
          <a:xfrm>
            <a:off x="2338874" y="1692371"/>
            <a:ext cx="6096000" cy="4801314"/>
          </a:xfrm>
          <a:prstGeom prst="rect">
            <a:avLst/>
          </a:prstGeom>
        </p:spPr>
        <p:txBody>
          <a:bodyPr>
            <a:spAutoFit/>
          </a:bodyPr>
          <a:lstStyle/>
          <a:p>
            <a:r>
              <a:rPr lang="en-US" dirty="0"/>
              <a:t>Cat</a:t>
            </a:r>
          </a:p>
          <a:p>
            <a:r>
              <a:rPr lang="en-US" dirty="0"/>
              <a:t>BY MARILYN SINGER</a:t>
            </a:r>
          </a:p>
          <a:p>
            <a:r>
              <a:rPr lang="en-US" dirty="0"/>
              <a:t>I prefer</a:t>
            </a:r>
          </a:p>
          <a:p>
            <a:r>
              <a:rPr lang="en-US" dirty="0"/>
              <a:t>warm fur,</a:t>
            </a:r>
          </a:p>
          <a:p>
            <a:r>
              <a:rPr lang="en-US" dirty="0"/>
              <a:t>a perfect fire</a:t>
            </a:r>
          </a:p>
          <a:p>
            <a:r>
              <a:rPr lang="en-US" dirty="0"/>
              <a:t>to lie beside,</a:t>
            </a:r>
          </a:p>
          <a:p>
            <a:r>
              <a:rPr lang="en-US" dirty="0"/>
              <a:t>a cozy lap</a:t>
            </a:r>
          </a:p>
          <a:p>
            <a:r>
              <a:rPr lang="en-US" dirty="0"/>
              <a:t>where I can nap,</a:t>
            </a:r>
          </a:p>
          <a:p>
            <a:r>
              <a:rPr lang="en-US" dirty="0"/>
              <a:t>an empty chair</a:t>
            </a:r>
          </a:p>
          <a:p>
            <a:r>
              <a:rPr lang="en-US" dirty="0"/>
              <a:t>when she's not there.</a:t>
            </a:r>
          </a:p>
          <a:p>
            <a:r>
              <a:rPr lang="en-US" dirty="0"/>
              <a:t>I want heat</a:t>
            </a:r>
          </a:p>
          <a:p>
            <a:r>
              <a:rPr lang="en-US" dirty="0"/>
              <a:t>     on my feet</a:t>
            </a:r>
          </a:p>
          <a:p>
            <a:r>
              <a:rPr lang="en-US" dirty="0"/>
              <a:t>     on my nose</a:t>
            </a:r>
          </a:p>
          <a:p>
            <a:r>
              <a:rPr lang="en-US" dirty="0"/>
              <a:t>     on my hide.</a:t>
            </a:r>
          </a:p>
          <a:p>
            <a:r>
              <a:rPr lang="en-US" dirty="0"/>
              <a:t>No cat I remember</a:t>
            </a:r>
          </a:p>
          <a:p>
            <a:r>
              <a:rPr lang="en-US" dirty="0"/>
              <a:t>dislikes December</a:t>
            </a:r>
          </a:p>
          <a:p>
            <a:r>
              <a:rPr lang="en-US" dirty="0"/>
              <a:t>     inside.</a:t>
            </a:r>
            <a:endParaRPr lang="en-CA" dirty="0"/>
          </a:p>
        </p:txBody>
      </p:sp>
      <p:pic>
        <p:nvPicPr>
          <p:cNvPr id="4" name="Content Placeholder 3"/>
          <p:cNvPicPr>
            <a:picLocks noGrp="1" noChangeAspect="1"/>
          </p:cNvPicPr>
          <p:nvPr>
            <p:ph idx="1"/>
          </p:nvPr>
        </p:nvPicPr>
        <p:blipFill>
          <a:blip r:embed="rId2"/>
          <a:stretch>
            <a:fillRect/>
          </a:stretch>
        </p:blipFill>
        <p:spPr>
          <a:xfrm>
            <a:off x="0" y="4761666"/>
            <a:ext cx="2061395" cy="2096334"/>
          </a:xfrm>
          <a:prstGeom prst="rect">
            <a:avLst/>
          </a:prstGeom>
        </p:spPr>
      </p:pic>
      <p:pic>
        <p:nvPicPr>
          <p:cNvPr id="3" name="Picture 2"/>
          <p:cNvPicPr>
            <a:picLocks noChangeAspect="1"/>
          </p:cNvPicPr>
          <p:nvPr/>
        </p:nvPicPr>
        <p:blipFill>
          <a:blip r:embed="rId3"/>
          <a:stretch>
            <a:fillRect/>
          </a:stretch>
        </p:blipFill>
        <p:spPr>
          <a:xfrm>
            <a:off x="6801666" y="751"/>
            <a:ext cx="5301983" cy="6858000"/>
          </a:xfrm>
          <a:prstGeom prst="rect">
            <a:avLst/>
          </a:prstGeom>
        </p:spPr>
      </p:pic>
    </p:spTree>
    <p:extLst>
      <p:ext uri="{BB962C8B-B14F-4D97-AF65-F5344CB8AC3E}">
        <p14:creationId xmlns:p14="http://schemas.microsoft.com/office/powerpoint/2010/main" val="346168303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42733" y="794795"/>
            <a:ext cx="10131425" cy="1456267"/>
          </a:xfrm>
        </p:spPr>
        <p:txBody>
          <a:bodyPr>
            <a:normAutofit fontScale="90000"/>
          </a:bodyPr>
          <a:lstStyle/>
          <a:p>
            <a:pPr lvl="0" defTabSz="914400" eaLnBrk="0" fontAlgn="base" hangingPunct="0">
              <a:spcAft>
                <a:spcPct val="0"/>
              </a:spcAft>
            </a:pPr>
            <a:r>
              <a:rPr lang="en-US" altLang="en-US" cap="none" dirty="0">
                <a:ln>
                  <a:noFill/>
                </a:ln>
                <a:solidFill>
                  <a:srgbClr val="000000"/>
                </a:solidFill>
                <a:latin typeface="poets electra web italic"/>
              </a:rPr>
              <a:t>Be Glad Your Nose Is on Your Face</a:t>
            </a:r>
            <a:br>
              <a:rPr lang="en-US" altLang="en-US" cap="none" dirty="0">
                <a:ln>
                  <a:noFill/>
                </a:ln>
                <a:solidFill>
                  <a:srgbClr val="000000"/>
                </a:solidFill>
                <a:latin typeface="poets electra web italic"/>
              </a:rPr>
            </a:br>
            <a:r>
              <a:rPr lang="en-US" altLang="en-US" cap="none" dirty="0">
                <a:ln>
                  <a:noFill/>
                </a:ln>
                <a:solidFill>
                  <a:srgbClr val="000000"/>
                </a:solidFill>
                <a:latin typeface="founders_grotesk_textsemibold"/>
              </a:rPr>
              <a:t/>
            </a:r>
            <a:br>
              <a:rPr lang="en-US" altLang="en-US" cap="none" dirty="0">
                <a:ln>
                  <a:noFill/>
                </a:ln>
                <a:solidFill>
                  <a:srgbClr val="000000"/>
                </a:solidFill>
                <a:latin typeface="founders_grotesk_textsemibold"/>
              </a:rPr>
            </a:br>
            <a:endParaRPr lang="en-CA" dirty="0"/>
          </a:p>
        </p:txBody>
      </p:sp>
      <p:sp>
        <p:nvSpPr>
          <p:cNvPr id="4" name="Rectangle 1"/>
          <p:cNvSpPr>
            <a:spLocks noGrp="1" noChangeArrowheads="1"/>
          </p:cNvSpPr>
          <p:nvPr>
            <p:ph idx="1"/>
          </p:nvPr>
        </p:nvSpPr>
        <p:spPr bwMode="auto">
          <a:xfrm>
            <a:off x="0" y="2896864"/>
            <a:ext cx="11757578" cy="1696491"/>
          </a:xfrm>
          <a:prstGeom prst="rect">
            <a:avLst/>
          </a:prstGeom>
          <a:solidFill>
            <a:srgbClr val="FCF9F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99962" rIns="0" bIns="199962"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smtClean="0">
                <a:ln>
                  <a:noFill/>
                </a:ln>
                <a:solidFill>
                  <a:srgbClr val="000000"/>
                </a:solidFill>
                <a:effectLst/>
                <a:latin typeface="poets electra web"/>
              </a:rPr>
              <a:t>Be glad your nose is on your face, not pasted on some other place,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smtClean="0">
                <a:ln>
                  <a:noFill/>
                </a:ln>
                <a:solidFill>
                  <a:srgbClr val="000000"/>
                </a:solidFill>
                <a:effectLst/>
                <a:latin typeface="poets electra web"/>
              </a:rPr>
              <a:t>for if it were where it is not, you might dislike your nose a lot.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smtClean="0">
                <a:ln>
                  <a:noFill/>
                </a:ln>
                <a:solidFill>
                  <a:srgbClr val="000000"/>
                </a:solidFill>
                <a:effectLst/>
                <a:latin typeface="poets electra web"/>
              </a:rPr>
              <a:t>Imagine if your precious nose were sandwiched in between your toes, that clearly would not be a treat, for you’d be forced to smell your feet.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smtClean="0">
                <a:ln>
                  <a:noFill/>
                </a:ln>
                <a:solidFill>
                  <a:srgbClr val="000000"/>
                </a:solidFill>
                <a:effectLst/>
                <a:latin typeface="poets electra web"/>
              </a:rPr>
              <a:t>Your nose would be a source of dread were it attached atop your head, it soon would drive you to despair, forever tickled by your hair.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smtClean="0">
                <a:ln>
                  <a:noFill/>
                </a:ln>
                <a:solidFill>
                  <a:srgbClr val="000000"/>
                </a:solidFill>
                <a:effectLst/>
                <a:latin typeface="poets electra web"/>
              </a:rPr>
              <a:t>Within your ear, your nose would be an absolute catastrophe, for when you were obliged to sneeze, your brain would rattle from the breeze.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smtClean="0">
                <a:ln>
                  <a:noFill/>
                </a:ln>
                <a:solidFill>
                  <a:srgbClr val="000000"/>
                </a:solidFill>
                <a:effectLst/>
                <a:latin typeface="poets electra web"/>
              </a:rPr>
              <a:t>Your nose, instead, through thick and thin, remains between your eyes and chin, not pasted on some other place-- be glad your nose is on your face!</a:t>
            </a:r>
            <a:endParaRPr kumimoji="0" lang="en-US" altLang="en-US" sz="1400" b="0" i="0" u="none" strike="noStrike" cap="none" normalizeH="0" baseline="0" dirty="0" smtClean="0">
              <a:ln>
                <a:noFill/>
              </a:ln>
              <a:solidFill>
                <a:schemeClr val="tx1"/>
              </a:solidFill>
              <a:effectLst/>
            </a:endParaRPr>
          </a:p>
        </p:txBody>
      </p:sp>
    </p:spTree>
    <p:extLst>
      <p:ext uri="{BB962C8B-B14F-4D97-AF65-F5344CB8AC3E}">
        <p14:creationId xmlns:p14="http://schemas.microsoft.com/office/powerpoint/2010/main" val="7171819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defTabSz="914400" eaLnBrk="0" fontAlgn="base" hangingPunct="0">
              <a:spcAft>
                <a:spcPct val="0"/>
              </a:spcAft>
            </a:pPr>
            <a:r>
              <a:rPr lang="en-US" altLang="en-US" sz="7200" cap="none" dirty="0">
                <a:ln>
                  <a:noFill/>
                </a:ln>
                <a:solidFill>
                  <a:srgbClr val="000000"/>
                </a:solidFill>
                <a:latin typeface="poets electra web italic"/>
              </a:rPr>
              <a:t>Sick</a:t>
            </a:r>
            <a:br>
              <a:rPr lang="en-US" altLang="en-US" sz="7200" cap="none" dirty="0">
                <a:ln>
                  <a:noFill/>
                </a:ln>
                <a:solidFill>
                  <a:srgbClr val="000000"/>
                </a:solidFill>
                <a:latin typeface="poets electra web italic"/>
              </a:rPr>
            </a:br>
            <a:r>
              <a:rPr lang="en-US" altLang="en-US" cap="none" dirty="0">
                <a:ln>
                  <a:noFill/>
                </a:ln>
                <a:solidFill>
                  <a:srgbClr val="000000"/>
                </a:solidFill>
                <a:latin typeface="founders_grotesk_textsemibold"/>
                <a:hlinkClick r:id="rId2"/>
              </a:rPr>
              <a:t>Shel Silverstein</a:t>
            </a:r>
            <a:r>
              <a:rPr lang="en-US" altLang="en-US" cap="none" dirty="0">
                <a:ln>
                  <a:noFill/>
                </a:ln>
                <a:solidFill>
                  <a:srgbClr val="000000"/>
                </a:solidFill>
                <a:latin typeface="founders_grotesk_textsemibold"/>
              </a:rPr>
              <a:t>, 1930 - 1999</a:t>
            </a:r>
            <a:br>
              <a:rPr lang="en-US" altLang="en-US" cap="none" dirty="0">
                <a:ln>
                  <a:noFill/>
                </a:ln>
                <a:solidFill>
                  <a:srgbClr val="000000"/>
                </a:solidFill>
                <a:latin typeface="founders_grotesk_textsemibold"/>
              </a:rPr>
            </a:br>
            <a:endParaRPr lang="en-CA" dirty="0"/>
          </a:p>
        </p:txBody>
      </p:sp>
      <p:sp>
        <p:nvSpPr>
          <p:cNvPr id="4" name="Rectangle 1"/>
          <p:cNvSpPr>
            <a:spLocks noGrp="1" noChangeArrowheads="1"/>
          </p:cNvSpPr>
          <p:nvPr>
            <p:ph idx="1"/>
          </p:nvPr>
        </p:nvSpPr>
        <p:spPr bwMode="auto">
          <a:xfrm>
            <a:off x="685801" y="2364336"/>
            <a:ext cx="10225492" cy="3204596"/>
          </a:xfrm>
          <a:prstGeom prst="rect">
            <a:avLst/>
          </a:prstGeom>
          <a:solidFill>
            <a:srgbClr val="FCF9F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99962" rIns="0" bIns="199962"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smtClean="0">
                <a:ln>
                  <a:noFill/>
                </a:ln>
                <a:solidFill>
                  <a:srgbClr val="000000"/>
                </a:solidFill>
                <a:effectLst/>
                <a:latin typeface="poets electra web"/>
              </a:rPr>
              <a:t>“I cannot go to school today," Said little Peggy Ann McKay.</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smtClean="0">
                <a:ln>
                  <a:noFill/>
                </a:ln>
                <a:solidFill>
                  <a:srgbClr val="000000"/>
                </a:solidFill>
                <a:effectLst/>
                <a:latin typeface="poets electra web"/>
              </a:rPr>
              <a:t> “I have the measles and the mumps, A gash, a rash and purple bumps.</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smtClean="0">
                <a:ln>
                  <a:noFill/>
                </a:ln>
                <a:solidFill>
                  <a:srgbClr val="000000"/>
                </a:solidFill>
                <a:effectLst/>
                <a:latin typeface="poets electra web"/>
              </a:rPr>
              <a:t> My mouth is wet, my throat is dry, I’m going blind in my right eye. My tonsils are as big as rocks,</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smtClean="0">
                <a:ln>
                  <a:noFill/>
                </a:ln>
                <a:solidFill>
                  <a:srgbClr val="000000"/>
                </a:solidFill>
                <a:effectLst/>
                <a:latin typeface="poets electra web"/>
              </a:rPr>
              <a:t> I’ve counted sixteen chicken pox And there’s one more—that’s seventeen,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smtClean="0">
                <a:ln>
                  <a:noFill/>
                </a:ln>
                <a:solidFill>
                  <a:srgbClr val="000000"/>
                </a:solidFill>
                <a:effectLst/>
                <a:latin typeface="poets electra web"/>
              </a:rPr>
              <a:t>And don’t you think my face looks green?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smtClean="0">
                <a:ln>
                  <a:noFill/>
                </a:ln>
                <a:solidFill>
                  <a:srgbClr val="000000"/>
                </a:solidFill>
                <a:effectLst/>
                <a:latin typeface="poets electra web"/>
              </a:rPr>
              <a:t>My leg is cut—my eyes are blue— It might be instamatic flu.</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smtClean="0">
                <a:ln>
                  <a:noFill/>
                </a:ln>
                <a:solidFill>
                  <a:srgbClr val="000000"/>
                </a:solidFill>
                <a:effectLst/>
                <a:latin typeface="poets electra web"/>
              </a:rPr>
              <a:t> I cough and sneeze and gasp and choke, I’m sure that my left leg is broke— My hip hurts when I move my chin,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smtClean="0">
                <a:ln>
                  <a:noFill/>
                </a:ln>
                <a:solidFill>
                  <a:srgbClr val="000000"/>
                </a:solidFill>
                <a:effectLst/>
                <a:latin typeface="poets electra web"/>
              </a:rPr>
              <a:t>My belly button’s caving in, My back is wrenched, my ankle’s sprained, My ‘</a:t>
            </a:r>
            <a:r>
              <a:rPr kumimoji="0" lang="en-US" altLang="en-US" sz="1400" b="0" i="0" u="none" strike="noStrike" cap="none" normalizeH="0" baseline="0" dirty="0" err="1" smtClean="0">
                <a:ln>
                  <a:noFill/>
                </a:ln>
                <a:solidFill>
                  <a:srgbClr val="000000"/>
                </a:solidFill>
                <a:effectLst/>
                <a:latin typeface="poets electra web"/>
              </a:rPr>
              <a:t>pendix</a:t>
            </a:r>
            <a:r>
              <a:rPr kumimoji="0" lang="en-US" altLang="en-US" sz="1400" b="0" i="0" u="none" strike="noStrike" cap="none" normalizeH="0" baseline="0" dirty="0" smtClean="0">
                <a:ln>
                  <a:noFill/>
                </a:ln>
                <a:solidFill>
                  <a:srgbClr val="000000"/>
                </a:solidFill>
                <a:effectLst/>
                <a:latin typeface="poets electra web"/>
              </a:rPr>
              <a:t> pains each time it rains.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smtClean="0">
                <a:ln>
                  <a:noFill/>
                </a:ln>
                <a:solidFill>
                  <a:srgbClr val="000000"/>
                </a:solidFill>
                <a:effectLst/>
                <a:latin typeface="poets electra web"/>
              </a:rPr>
              <a:t>My nose is cold, my toes are numb. I have a sliver in my thumb. My neck is stiff, my voice is weak, I hardly whisper when I speak.</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smtClean="0">
                <a:ln>
                  <a:noFill/>
                </a:ln>
                <a:solidFill>
                  <a:srgbClr val="000000"/>
                </a:solidFill>
                <a:effectLst/>
                <a:latin typeface="poets electra web"/>
              </a:rPr>
              <a:t> My tongue is filling up my mouth, I think my hair is falling out.</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smtClean="0">
                <a:ln>
                  <a:noFill/>
                </a:ln>
                <a:solidFill>
                  <a:srgbClr val="000000"/>
                </a:solidFill>
                <a:effectLst/>
                <a:latin typeface="poets electra web"/>
              </a:rPr>
              <a:t> My elbow’s bent, my spine </a:t>
            </a:r>
            <a:r>
              <a:rPr kumimoji="0" lang="en-US" altLang="en-US" sz="1400" b="0" i="0" u="none" strike="noStrike" cap="none" normalizeH="0" baseline="0" dirty="0" err="1" smtClean="0">
                <a:ln>
                  <a:noFill/>
                </a:ln>
                <a:solidFill>
                  <a:srgbClr val="000000"/>
                </a:solidFill>
                <a:effectLst/>
                <a:latin typeface="poets electra web"/>
              </a:rPr>
              <a:t>ain’t</a:t>
            </a:r>
            <a:r>
              <a:rPr kumimoji="0" lang="en-US" altLang="en-US" sz="1400" b="0" i="0" u="none" strike="noStrike" cap="none" normalizeH="0" baseline="0" dirty="0" smtClean="0">
                <a:ln>
                  <a:noFill/>
                </a:ln>
                <a:solidFill>
                  <a:srgbClr val="000000"/>
                </a:solidFill>
                <a:effectLst/>
                <a:latin typeface="poets electra web"/>
              </a:rPr>
              <a:t> straight, My temperature is one-o-eight</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smtClean="0">
                <a:ln>
                  <a:noFill/>
                </a:ln>
                <a:solidFill>
                  <a:srgbClr val="000000"/>
                </a:solidFill>
                <a:effectLst/>
                <a:latin typeface="poets electra web"/>
              </a:rPr>
              <a:t>. My brain is shrunk, I cannot hear, There is a hole inside my ear. I have a hangnail, and my heart is—what?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smtClean="0">
                <a:ln>
                  <a:noFill/>
                </a:ln>
                <a:solidFill>
                  <a:srgbClr val="000000"/>
                </a:solidFill>
                <a:effectLst/>
                <a:latin typeface="poets electra web"/>
              </a:rPr>
              <a:t>What’s that? What’s that you say? You say today is. . .Saturday? </a:t>
            </a:r>
            <a:r>
              <a:rPr kumimoji="0" lang="en-US" altLang="en-US" sz="1400" b="0" i="0" u="none" strike="noStrike" cap="none" normalizeH="0" baseline="0" dirty="0" err="1" smtClean="0">
                <a:ln>
                  <a:noFill/>
                </a:ln>
                <a:solidFill>
                  <a:srgbClr val="000000"/>
                </a:solidFill>
                <a:effectLst/>
                <a:latin typeface="poets electra web"/>
              </a:rPr>
              <a:t>G’bye</a:t>
            </a:r>
            <a:r>
              <a:rPr kumimoji="0" lang="en-US" altLang="en-US" sz="1400" b="0" i="0" u="none" strike="noStrike" cap="none" normalizeH="0" baseline="0" dirty="0" smtClean="0">
                <a:ln>
                  <a:noFill/>
                </a:ln>
                <a:solidFill>
                  <a:srgbClr val="000000"/>
                </a:solidFill>
                <a:effectLst/>
                <a:latin typeface="poets electra web"/>
              </a:rPr>
              <a:t>, I’m going out to play!”</a:t>
            </a:r>
            <a:endParaRPr kumimoji="0" lang="en-US" altLang="en-US" sz="1400" b="0" i="0" u="none" strike="noStrike" cap="none" normalizeH="0" baseline="0" dirty="0" smtClean="0">
              <a:ln>
                <a:noFill/>
              </a:ln>
              <a:solidFill>
                <a:schemeClr val="tx1"/>
              </a:solidFill>
              <a:effectLst/>
            </a:endParaRPr>
          </a:p>
        </p:txBody>
      </p:sp>
    </p:spTree>
    <p:extLst>
      <p:ext uri="{BB962C8B-B14F-4D97-AF65-F5344CB8AC3E}">
        <p14:creationId xmlns:p14="http://schemas.microsoft.com/office/powerpoint/2010/main" val="26568429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685801" y="541176"/>
            <a:ext cx="4996923" cy="5250023"/>
          </a:xfrm>
        </p:spPr>
        <p:txBody>
          <a:bodyPr>
            <a:normAutofit/>
          </a:bodyPr>
          <a:lstStyle/>
          <a:p>
            <a:pPr marL="0" indent="0">
              <a:buNone/>
            </a:pPr>
            <a:r>
              <a:rPr lang="en-US" dirty="0"/>
              <a:t>My Doggy Ate My Essay</a:t>
            </a:r>
          </a:p>
          <a:p>
            <a:pPr marL="0" indent="0">
              <a:buNone/>
            </a:pPr>
            <a:r>
              <a:rPr lang="en-US" dirty="0"/>
              <a:t>BY DARREN SARDELLI</a:t>
            </a:r>
          </a:p>
          <a:p>
            <a:pPr marL="0" indent="0">
              <a:buNone/>
            </a:pPr>
            <a:endParaRPr lang="en-US" dirty="0" smtClean="0"/>
          </a:p>
          <a:p>
            <a:pPr marL="0" indent="0">
              <a:buNone/>
            </a:pPr>
            <a:r>
              <a:rPr lang="en-US" dirty="0" smtClean="0"/>
              <a:t>My </a:t>
            </a:r>
            <a:r>
              <a:rPr lang="en-US" dirty="0"/>
              <a:t>doggy ate my essay.</a:t>
            </a:r>
          </a:p>
          <a:p>
            <a:pPr marL="0" indent="0">
              <a:buNone/>
            </a:pPr>
            <a:r>
              <a:rPr lang="en-US" dirty="0"/>
              <a:t>He picked up all my mail.</a:t>
            </a:r>
          </a:p>
          <a:p>
            <a:pPr marL="0" indent="0">
              <a:buNone/>
            </a:pPr>
            <a:r>
              <a:rPr lang="en-US" dirty="0"/>
              <a:t>He cleaned my dirty closet</a:t>
            </a:r>
          </a:p>
          <a:p>
            <a:pPr marL="0" indent="0">
              <a:buNone/>
            </a:pPr>
            <a:r>
              <a:rPr lang="en-US" dirty="0"/>
              <a:t>and dusted with his tail.</a:t>
            </a:r>
          </a:p>
          <a:p>
            <a:pPr marL="0" indent="0">
              <a:buNone/>
            </a:pPr>
            <a:r>
              <a:rPr lang="en-US" dirty="0"/>
              <a:t> </a:t>
            </a:r>
          </a:p>
          <a:p>
            <a:pPr marL="0" indent="0">
              <a:buNone/>
            </a:pPr>
            <a:r>
              <a:rPr lang="en-US" dirty="0"/>
              <a:t>He straightened out my posters</a:t>
            </a:r>
          </a:p>
          <a:p>
            <a:pPr marL="0" indent="0">
              <a:buNone/>
            </a:pPr>
            <a:r>
              <a:rPr lang="en-US" dirty="0"/>
              <a:t>and swept my wooden floor.</a:t>
            </a:r>
          </a:p>
          <a:p>
            <a:pPr marL="0" indent="0">
              <a:buNone/>
            </a:pPr>
            <a:r>
              <a:rPr lang="en-US" dirty="0"/>
              <a:t>My parents almost fainted</a:t>
            </a:r>
          </a:p>
          <a:p>
            <a:pPr marL="0" indent="0">
              <a:buNone/>
            </a:pPr>
            <a:r>
              <a:rPr lang="en-US" dirty="0"/>
              <a:t>when he fixed my bedroom door</a:t>
            </a:r>
            <a:r>
              <a:rPr lang="en-US" dirty="0" smtClean="0"/>
              <a:t>.</a:t>
            </a:r>
            <a:endParaRPr lang="en-US" dirty="0"/>
          </a:p>
        </p:txBody>
      </p:sp>
      <p:sp>
        <p:nvSpPr>
          <p:cNvPr id="6" name="Content Placeholder 5"/>
          <p:cNvSpPr>
            <a:spLocks noGrp="1"/>
          </p:cNvSpPr>
          <p:nvPr>
            <p:ph sz="quarter" idx="4"/>
          </p:nvPr>
        </p:nvSpPr>
        <p:spPr>
          <a:xfrm>
            <a:off x="5823483" y="541176"/>
            <a:ext cx="4995334" cy="5250023"/>
          </a:xfrm>
        </p:spPr>
        <p:txBody>
          <a:bodyPr>
            <a:normAutofit fontScale="92500" lnSpcReduction="20000"/>
          </a:bodyPr>
          <a:lstStyle/>
          <a:p>
            <a:pPr marL="0" indent="0">
              <a:buNone/>
            </a:pPr>
            <a:r>
              <a:rPr lang="en-US" dirty="0"/>
              <a:t> </a:t>
            </a:r>
          </a:p>
          <a:p>
            <a:pPr marL="0" indent="0">
              <a:buNone/>
            </a:pPr>
            <a:r>
              <a:rPr lang="en-US" dirty="0"/>
              <a:t>I did not try to stop him.</a:t>
            </a:r>
          </a:p>
          <a:p>
            <a:pPr marL="0" indent="0">
              <a:buNone/>
            </a:pPr>
            <a:r>
              <a:rPr lang="en-US" dirty="0"/>
              <a:t>He made my windows shine.</a:t>
            </a:r>
          </a:p>
          <a:p>
            <a:pPr marL="0" indent="0">
              <a:buNone/>
            </a:pPr>
            <a:r>
              <a:rPr lang="en-US" dirty="0"/>
              <a:t>My room looked like a palace,</a:t>
            </a:r>
          </a:p>
          <a:p>
            <a:pPr marL="0" indent="0">
              <a:buNone/>
            </a:pPr>
            <a:r>
              <a:rPr lang="en-US" dirty="0"/>
              <a:t>and my dresser smelled like pine.</a:t>
            </a:r>
          </a:p>
          <a:p>
            <a:pPr marL="0" indent="0">
              <a:buNone/>
            </a:pPr>
            <a:r>
              <a:rPr lang="en-US" dirty="0"/>
              <a:t> </a:t>
            </a:r>
          </a:p>
          <a:p>
            <a:pPr marL="0" indent="0">
              <a:buNone/>
            </a:pPr>
            <a:r>
              <a:rPr lang="en-US" dirty="0"/>
              <a:t>He fluffed up every pillow.</a:t>
            </a:r>
          </a:p>
          <a:p>
            <a:pPr marL="0" indent="0">
              <a:buNone/>
            </a:pPr>
            <a:r>
              <a:rPr lang="en-US" dirty="0"/>
              <a:t>He folded all my clothes.</a:t>
            </a:r>
          </a:p>
          <a:p>
            <a:pPr marL="0" indent="0">
              <a:buNone/>
            </a:pPr>
            <a:r>
              <a:rPr lang="en-US" dirty="0"/>
              <a:t>He even cleaned my fish tank</a:t>
            </a:r>
          </a:p>
          <a:p>
            <a:pPr marL="0" indent="0">
              <a:buNone/>
            </a:pPr>
            <a:r>
              <a:rPr lang="en-US" dirty="0"/>
              <a:t>with a toothbrush and a hose.</a:t>
            </a:r>
          </a:p>
          <a:p>
            <a:pPr marL="0" indent="0">
              <a:buNone/>
            </a:pPr>
            <a:r>
              <a:rPr lang="en-US" dirty="0"/>
              <a:t> </a:t>
            </a:r>
          </a:p>
          <a:p>
            <a:pPr marL="0" indent="0">
              <a:buNone/>
            </a:pPr>
            <a:r>
              <a:rPr lang="en-US" dirty="0"/>
              <a:t>I thought it was amazing</a:t>
            </a:r>
          </a:p>
          <a:p>
            <a:pPr marL="0" indent="0">
              <a:buNone/>
            </a:pPr>
            <a:r>
              <a:rPr lang="en-US" dirty="0"/>
              <a:t>to see him use a broom.</a:t>
            </a:r>
          </a:p>
          <a:p>
            <a:pPr marL="0" indent="0">
              <a:buNone/>
            </a:pPr>
            <a:r>
              <a:rPr lang="en-US" dirty="0"/>
              <a:t>I’m glad he ate my essay</a:t>
            </a:r>
          </a:p>
          <a:p>
            <a:pPr marL="0" indent="0">
              <a:buNone/>
            </a:pPr>
            <a:r>
              <a:rPr lang="en-US" dirty="0"/>
              <a:t>on “How to Clean My Room.”</a:t>
            </a:r>
          </a:p>
          <a:p>
            <a:pPr marL="0" indent="0">
              <a:buNone/>
            </a:pPr>
            <a:endParaRPr lang="en-CA" dirty="0"/>
          </a:p>
        </p:txBody>
      </p:sp>
    </p:spTree>
    <p:extLst>
      <p:ext uri="{BB962C8B-B14F-4D97-AF65-F5344CB8AC3E}">
        <p14:creationId xmlns:p14="http://schemas.microsoft.com/office/powerpoint/2010/main" val="24512408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Invitation –Shel </a:t>
            </a:r>
            <a:r>
              <a:rPr lang="en-CA" smtClean="0"/>
              <a:t>silvertstein</a:t>
            </a:r>
            <a:endParaRPr lang="en-CA"/>
          </a:p>
        </p:txBody>
      </p:sp>
      <p:sp>
        <p:nvSpPr>
          <p:cNvPr id="3" name="Content Placeholder 2"/>
          <p:cNvSpPr>
            <a:spLocks noGrp="1"/>
          </p:cNvSpPr>
          <p:nvPr>
            <p:ph idx="1"/>
          </p:nvPr>
        </p:nvSpPr>
        <p:spPr/>
        <p:txBody>
          <a:bodyPr/>
          <a:lstStyle/>
          <a:p>
            <a:r>
              <a:rPr lang="en-CA" dirty="0" smtClean="0">
                <a:hlinkClick r:id="rId2"/>
              </a:rPr>
              <a:t>https://www.youtube.com/watch?v=IrHX_UNSuc8</a:t>
            </a:r>
            <a:endParaRPr lang="en-CA" dirty="0"/>
          </a:p>
        </p:txBody>
      </p:sp>
    </p:spTree>
    <p:extLst>
      <p:ext uri="{BB962C8B-B14F-4D97-AF65-F5344CB8AC3E}">
        <p14:creationId xmlns:p14="http://schemas.microsoft.com/office/powerpoint/2010/main" val="2220818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38559" y="0"/>
            <a:ext cx="10131427" cy="1468800"/>
          </a:xfrm>
        </p:spPr>
        <p:txBody>
          <a:bodyPr/>
          <a:lstStyle/>
          <a:p>
            <a:r>
              <a:rPr lang="en-CA" dirty="0" smtClean="0"/>
              <a:t>What is your favourite poem?</a:t>
            </a:r>
            <a:endParaRPr lang="en-CA" dirty="0"/>
          </a:p>
        </p:txBody>
      </p:sp>
      <p:sp>
        <p:nvSpPr>
          <p:cNvPr id="3" name="Text Placeholder 2"/>
          <p:cNvSpPr>
            <a:spLocks noGrp="1"/>
          </p:cNvSpPr>
          <p:nvPr>
            <p:ph type="body" idx="1"/>
          </p:nvPr>
        </p:nvSpPr>
        <p:spPr>
          <a:xfrm>
            <a:off x="685799" y="1840375"/>
            <a:ext cx="10131428" cy="3797406"/>
          </a:xfrm>
        </p:spPr>
        <p:txBody>
          <a:bodyPr>
            <a:normAutofit/>
          </a:bodyPr>
          <a:lstStyle/>
          <a:p>
            <a:pPr marL="342900" indent="-342900">
              <a:buFont typeface="Wingdings" panose="05000000000000000000" pitchFamily="2" charset="2"/>
              <a:buChar char="Ø"/>
            </a:pPr>
            <a:r>
              <a:rPr lang="en-CA" dirty="0" smtClean="0"/>
              <a:t>Groups of 2-3 (1 </a:t>
            </a:r>
            <a:r>
              <a:rPr lang="en-CA" dirty="0" err="1" smtClean="0"/>
              <a:t>Ipad</a:t>
            </a:r>
            <a:r>
              <a:rPr lang="en-CA" dirty="0" smtClean="0"/>
              <a:t>)</a:t>
            </a:r>
          </a:p>
          <a:p>
            <a:pPr marL="342900" indent="-342900">
              <a:buFont typeface="Wingdings" panose="05000000000000000000" pitchFamily="2" charset="2"/>
              <a:buChar char="Ø"/>
            </a:pPr>
            <a:r>
              <a:rPr lang="en-CA" dirty="0" smtClean="0"/>
              <a:t>Search your favourite </a:t>
            </a:r>
            <a:r>
              <a:rPr lang="en-CA" dirty="0" err="1" smtClean="0"/>
              <a:t>childrens</a:t>
            </a:r>
            <a:r>
              <a:rPr lang="en-CA" dirty="0" smtClean="0"/>
              <a:t> poem</a:t>
            </a:r>
          </a:p>
          <a:p>
            <a:pPr marL="342900" indent="-342900">
              <a:buFont typeface="Wingdings" panose="05000000000000000000" pitchFamily="2" charset="2"/>
              <a:buChar char="Ø"/>
            </a:pPr>
            <a:r>
              <a:rPr lang="en-CA" dirty="0" smtClean="0"/>
              <a:t>Recite your poem in your group—you can have different individuals read or different people of the group say different lines. </a:t>
            </a:r>
          </a:p>
          <a:p>
            <a:pPr marL="342900" indent="-342900">
              <a:buFont typeface="Wingdings" panose="05000000000000000000" pitchFamily="2" charset="2"/>
              <a:buChar char="Ø"/>
            </a:pPr>
            <a:endParaRPr lang="en-CA" dirty="0"/>
          </a:p>
          <a:p>
            <a:pPr marL="342900" indent="-342900">
              <a:buFont typeface="Wingdings" panose="05000000000000000000" pitchFamily="2" charset="2"/>
              <a:buChar char="Ø"/>
            </a:pPr>
            <a:r>
              <a:rPr lang="en-CA" dirty="0" smtClean="0"/>
              <a:t>Final performance</a:t>
            </a:r>
            <a:endParaRPr lang="en-CA" dirty="0"/>
          </a:p>
        </p:txBody>
      </p:sp>
      <p:pic>
        <p:nvPicPr>
          <p:cNvPr id="4" name="Picture 3"/>
          <p:cNvPicPr>
            <a:picLocks noChangeAspect="1"/>
          </p:cNvPicPr>
          <p:nvPr/>
        </p:nvPicPr>
        <p:blipFill>
          <a:blip r:embed="rId3"/>
          <a:stretch>
            <a:fillRect/>
          </a:stretch>
        </p:blipFill>
        <p:spPr>
          <a:xfrm>
            <a:off x="8636402" y="3447086"/>
            <a:ext cx="2095500" cy="2857500"/>
          </a:xfrm>
          <a:prstGeom prst="rect">
            <a:avLst/>
          </a:prstGeom>
        </p:spPr>
      </p:pic>
    </p:spTree>
    <p:extLst>
      <p:ext uri="{BB962C8B-B14F-4D97-AF65-F5344CB8AC3E}">
        <p14:creationId xmlns:p14="http://schemas.microsoft.com/office/powerpoint/2010/main" val="39318591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err="1" smtClean="0"/>
              <a:t>HaiKu</a:t>
            </a:r>
            <a:endParaRPr lang="en-CA" dirty="0"/>
          </a:p>
        </p:txBody>
      </p:sp>
      <p:sp>
        <p:nvSpPr>
          <p:cNvPr id="3" name="Content Placeholder 2"/>
          <p:cNvSpPr>
            <a:spLocks noGrp="1"/>
          </p:cNvSpPr>
          <p:nvPr>
            <p:ph idx="1"/>
          </p:nvPr>
        </p:nvSpPr>
        <p:spPr>
          <a:xfrm>
            <a:off x="685801" y="2142067"/>
            <a:ext cx="10131425" cy="4455503"/>
          </a:xfrm>
        </p:spPr>
        <p:txBody>
          <a:bodyPr>
            <a:normAutofit/>
          </a:bodyPr>
          <a:lstStyle/>
          <a:p>
            <a:pPr marL="0" indent="0">
              <a:buNone/>
            </a:pPr>
            <a:r>
              <a:rPr lang="en-CA" dirty="0" smtClean="0"/>
              <a:t>What is a Haiku? </a:t>
            </a:r>
          </a:p>
          <a:p>
            <a:pPr marL="0" indent="0">
              <a:buNone/>
            </a:pPr>
            <a:r>
              <a:rPr lang="en-US" dirty="0" smtClean="0"/>
              <a:t>A </a:t>
            </a:r>
            <a:r>
              <a:rPr lang="en-US" dirty="0"/>
              <a:t>traditional form of Japanese poetry.  Haiku poems consist of 3 lines.  The first and last lines of a Haiku have 5 syllables and the middle line has 7 syllables.  The lines rarely rhyme.</a:t>
            </a:r>
            <a:endParaRPr lang="en-CA" dirty="0" smtClean="0"/>
          </a:p>
          <a:p>
            <a:pPr marL="0" indent="0">
              <a:buNone/>
            </a:pPr>
            <a:endParaRPr lang="en-CA" dirty="0"/>
          </a:p>
          <a:p>
            <a:pPr marL="0" indent="0">
              <a:buNone/>
            </a:pPr>
            <a:r>
              <a:rPr lang="en-CA" dirty="0" smtClean="0"/>
              <a:t>What are syllables ?</a:t>
            </a:r>
          </a:p>
          <a:p>
            <a:pPr marL="0" indent="0">
              <a:buNone/>
            </a:pPr>
            <a:r>
              <a:rPr lang="en-US" dirty="0"/>
              <a:t>A syllable is a part of a word pronounced as a unit.  It is usually made up of a vowel alone or a vowel with one or more consonants</a:t>
            </a:r>
            <a:r>
              <a:rPr lang="en-US" dirty="0" smtClean="0"/>
              <a:t>.</a:t>
            </a:r>
          </a:p>
          <a:p>
            <a:pPr marL="0" indent="0">
              <a:buNone/>
            </a:pPr>
            <a:endParaRPr lang="en-US" dirty="0"/>
          </a:p>
          <a:p>
            <a:pPr marL="0" indent="0">
              <a:buNone/>
            </a:pPr>
            <a:r>
              <a:rPr lang="en-US" dirty="0" smtClean="0"/>
              <a:t>A good way to remember:</a:t>
            </a:r>
          </a:p>
          <a:p>
            <a:pPr marL="0" indent="0">
              <a:buNone/>
            </a:pPr>
            <a:r>
              <a:rPr lang="en-US" dirty="0">
                <a:solidFill>
                  <a:srgbClr val="000000"/>
                </a:solidFill>
                <a:latin typeface="Helvetica" panose="020B0604020202020204" pitchFamily="34" charset="0"/>
              </a:rPr>
              <a:t>I am first with five</a:t>
            </a:r>
            <a:r>
              <a:rPr lang="en-US" dirty="0"/>
              <a:t/>
            </a:r>
            <a:br>
              <a:rPr lang="en-US" dirty="0"/>
            </a:br>
            <a:r>
              <a:rPr lang="en-US" dirty="0">
                <a:solidFill>
                  <a:srgbClr val="000000"/>
                </a:solidFill>
                <a:latin typeface="Helvetica" panose="020B0604020202020204" pitchFamily="34" charset="0"/>
              </a:rPr>
              <a:t>Then seven in the middle --</a:t>
            </a:r>
            <a:r>
              <a:rPr lang="en-US" dirty="0"/>
              <a:t/>
            </a:r>
            <a:br>
              <a:rPr lang="en-US" dirty="0"/>
            </a:br>
            <a:r>
              <a:rPr lang="en-US" dirty="0">
                <a:solidFill>
                  <a:srgbClr val="000000"/>
                </a:solidFill>
                <a:latin typeface="Helvetica" panose="020B0604020202020204" pitchFamily="34" charset="0"/>
              </a:rPr>
              <a:t>Five again to end.</a:t>
            </a:r>
            <a:endParaRPr lang="en-CA" dirty="0" smtClean="0"/>
          </a:p>
        </p:txBody>
      </p:sp>
    </p:spTree>
    <p:extLst>
      <p:ext uri="{BB962C8B-B14F-4D97-AF65-F5344CB8AC3E}">
        <p14:creationId xmlns:p14="http://schemas.microsoft.com/office/powerpoint/2010/main" val="7936654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6271" y="2704617"/>
            <a:ext cx="10131425" cy="1456267"/>
          </a:xfrm>
        </p:spPr>
        <p:txBody>
          <a:bodyPr>
            <a:normAutofit fontScale="90000"/>
          </a:bodyPr>
          <a:lstStyle/>
          <a:p>
            <a:r>
              <a:rPr lang="en-US" dirty="0"/>
              <a:t>Spring is in the Air</a:t>
            </a:r>
            <a:br>
              <a:rPr lang="en-US" dirty="0"/>
            </a:br>
            <a:r>
              <a:rPr lang="en-US" sz="1300" dirty="0"/>
              <a:t>by Kaitlyn Guenther</a:t>
            </a:r>
            <a:r>
              <a:rPr lang="en-US" dirty="0"/>
              <a:t/>
            </a:r>
            <a:br>
              <a:rPr lang="en-US" dirty="0"/>
            </a:br>
            <a:r>
              <a:rPr lang="en-US" dirty="0"/>
              <a:t>Spring is in the air </a:t>
            </a:r>
            <a:br>
              <a:rPr lang="en-US" dirty="0"/>
            </a:br>
            <a:r>
              <a:rPr lang="en-US" dirty="0"/>
              <a:t>Flowers are blooming sky high</a:t>
            </a:r>
            <a:br>
              <a:rPr lang="en-US" dirty="0"/>
            </a:br>
            <a:r>
              <a:rPr lang="en-US" dirty="0"/>
              <a:t>Children are laughing</a:t>
            </a:r>
            <a:br>
              <a:rPr lang="en-US" dirty="0"/>
            </a:br>
            <a:r>
              <a:rPr lang="en-US" dirty="0"/>
              <a:t> </a:t>
            </a:r>
            <a:br>
              <a:rPr lang="en-US" dirty="0"/>
            </a:br>
            <a:endParaRPr lang="en-CA" dirty="0"/>
          </a:p>
        </p:txBody>
      </p:sp>
    </p:spTree>
    <p:extLst>
      <p:ext uri="{BB962C8B-B14F-4D97-AF65-F5344CB8AC3E}">
        <p14:creationId xmlns:p14="http://schemas.microsoft.com/office/powerpoint/2010/main" val="41702194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pic>
        <p:nvPicPr>
          <p:cNvPr id="4" name="Content Placeholder 3"/>
          <p:cNvPicPr>
            <a:picLocks noGrp="1" noChangeAspect="1"/>
          </p:cNvPicPr>
          <p:nvPr>
            <p:ph idx="1"/>
          </p:nvPr>
        </p:nvPicPr>
        <p:blipFill>
          <a:blip r:embed="rId2"/>
          <a:stretch>
            <a:fillRect/>
          </a:stretch>
        </p:blipFill>
        <p:spPr>
          <a:xfrm>
            <a:off x="3009418" y="0"/>
            <a:ext cx="5291812" cy="7053295"/>
          </a:xfrm>
          <a:prstGeom prst="rect">
            <a:avLst/>
          </a:prstGeom>
        </p:spPr>
      </p:pic>
    </p:spTree>
    <p:extLst>
      <p:ext uri="{BB962C8B-B14F-4D97-AF65-F5344CB8AC3E}">
        <p14:creationId xmlns:p14="http://schemas.microsoft.com/office/powerpoint/2010/main" val="11502518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What Makes a Poem a Poem?</a:t>
            </a:r>
            <a:endParaRPr lang="en-CA" dirty="0"/>
          </a:p>
        </p:txBody>
      </p:sp>
      <p:sp>
        <p:nvSpPr>
          <p:cNvPr id="3" name="Content Placeholder 2"/>
          <p:cNvSpPr>
            <a:spLocks noGrp="1"/>
          </p:cNvSpPr>
          <p:nvPr>
            <p:ph idx="1"/>
          </p:nvPr>
        </p:nvSpPr>
        <p:spPr/>
        <p:txBody>
          <a:bodyPr>
            <a:normAutofit fontScale="92500" lnSpcReduction="20000"/>
          </a:bodyPr>
          <a:lstStyle/>
          <a:p>
            <a:pPr marL="0" indent="0">
              <a:buNone/>
            </a:pPr>
            <a:r>
              <a:rPr lang="en-CA" dirty="0" smtClean="0">
                <a:hlinkClick r:id="rId2"/>
              </a:rPr>
              <a:t>Watch  (5minutes)</a:t>
            </a:r>
          </a:p>
          <a:p>
            <a:pPr marL="0" indent="0">
              <a:buNone/>
            </a:pPr>
            <a:endParaRPr lang="en-CA" dirty="0" smtClean="0">
              <a:hlinkClick r:id="rId2"/>
            </a:endParaRPr>
          </a:p>
          <a:p>
            <a:endParaRPr lang="en-CA" dirty="0" smtClean="0">
              <a:hlinkClick r:id="rId2"/>
            </a:endParaRPr>
          </a:p>
          <a:p>
            <a:endParaRPr lang="en-CA" dirty="0">
              <a:hlinkClick r:id="rId2"/>
            </a:endParaRPr>
          </a:p>
          <a:p>
            <a:r>
              <a:rPr lang="en-CA" dirty="0" smtClean="0">
                <a:hlinkClick r:id="rId2"/>
              </a:rPr>
              <a:t>https://ed.ted.com/lessons/what-makes-a-poem-a-poem-melissa-kovacs</a:t>
            </a:r>
            <a:endParaRPr lang="en-CA" dirty="0" smtClean="0"/>
          </a:p>
          <a:p>
            <a:endParaRPr lang="en-CA" dirty="0"/>
          </a:p>
          <a:p>
            <a:endParaRPr lang="en-CA" dirty="0" smtClean="0"/>
          </a:p>
          <a:p>
            <a:endParaRPr lang="en-CA" dirty="0"/>
          </a:p>
          <a:p>
            <a:endParaRPr lang="en-CA" dirty="0" smtClean="0"/>
          </a:p>
          <a:p>
            <a:endParaRPr lang="en-CA" dirty="0"/>
          </a:p>
          <a:p>
            <a:pPr marL="0" indent="0">
              <a:buNone/>
            </a:pPr>
            <a:r>
              <a:rPr lang="en-CA" dirty="0" smtClean="0"/>
              <a:t>TEDTALK ED</a:t>
            </a:r>
            <a:endParaRPr lang="en-CA" dirty="0"/>
          </a:p>
        </p:txBody>
      </p:sp>
    </p:spTree>
    <p:extLst>
      <p:ext uri="{BB962C8B-B14F-4D97-AF65-F5344CB8AC3E}">
        <p14:creationId xmlns:p14="http://schemas.microsoft.com/office/powerpoint/2010/main" val="392933994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Activity: Outside      Haiku</a:t>
            </a:r>
            <a:endParaRPr lang="en-CA" dirty="0"/>
          </a:p>
        </p:txBody>
      </p:sp>
      <p:sp>
        <p:nvSpPr>
          <p:cNvPr id="3" name="Content Placeholder 2"/>
          <p:cNvSpPr>
            <a:spLocks noGrp="1"/>
          </p:cNvSpPr>
          <p:nvPr>
            <p:ph idx="1"/>
          </p:nvPr>
        </p:nvSpPr>
        <p:spPr/>
        <p:txBody>
          <a:bodyPr/>
          <a:lstStyle/>
          <a:p>
            <a:r>
              <a:rPr lang="en-CA" dirty="0" smtClean="0"/>
              <a:t>Groups of 4  ( 1 </a:t>
            </a:r>
            <a:r>
              <a:rPr lang="en-CA" dirty="0" err="1" smtClean="0"/>
              <a:t>Ipad</a:t>
            </a:r>
            <a:r>
              <a:rPr lang="en-CA" dirty="0" smtClean="0"/>
              <a:t>)</a:t>
            </a:r>
          </a:p>
          <a:p>
            <a:r>
              <a:rPr lang="en-CA" dirty="0" smtClean="0"/>
              <a:t>We will take a walk…listen to the sounds, see and hear all the thing, touch, and experience nature. </a:t>
            </a:r>
          </a:p>
          <a:p>
            <a:r>
              <a:rPr lang="en-CA" dirty="0" smtClean="0"/>
              <a:t>Take photos</a:t>
            </a:r>
          </a:p>
          <a:p>
            <a:r>
              <a:rPr lang="en-CA" dirty="0" smtClean="0"/>
              <a:t>Write things down</a:t>
            </a:r>
          </a:p>
          <a:p>
            <a:r>
              <a:rPr lang="en-CA" dirty="0" smtClean="0"/>
              <a:t>Experience everything</a:t>
            </a:r>
          </a:p>
          <a:p>
            <a:r>
              <a:rPr lang="en-CA" dirty="0" smtClean="0"/>
              <a:t>ENJOY</a:t>
            </a:r>
          </a:p>
          <a:p>
            <a:pPr marL="0" indent="0">
              <a:buNone/>
            </a:pPr>
            <a:r>
              <a:rPr lang="en-CA" u="sng" dirty="0" smtClean="0"/>
              <a:t>GOAL:   </a:t>
            </a:r>
            <a:r>
              <a:rPr lang="en-CA" dirty="0" smtClean="0"/>
              <a:t>Document your experience outdoors, collaborate as a group, team work, create a Haiku to represent your experience with Nature, use photography techniques to represent your experience. </a:t>
            </a:r>
            <a:endParaRPr lang="en-CA" dirty="0"/>
          </a:p>
        </p:txBody>
      </p:sp>
    </p:spTree>
    <p:extLst>
      <p:ext uri="{BB962C8B-B14F-4D97-AF65-F5344CB8AC3E}">
        <p14:creationId xmlns:p14="http://schemas.microsoft.com/office/powerpoint/2010/main" val="16114271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Narrative </a:t>
            </a:r>
            <a:r>
              <a:rPr lang="en-CA" dirty="0" err="1" smtClean="0"/>
              <a:t>POetry</a:t>
            </a:r>
            <a:endParaRPr lang="en-CA" dirty="0"/>
          </a:p>
        </p:txBody>
      </p:sp>
      <p:sp>
        <p:nvSpPr>
          <p:cNvPr id="3" name="Content Placeholder 2"/>
          <p:cNvSpPr>
            <a:spLocks noGrp="1"/>
          </p:cNvSpPr>
          <p:nvPr>
            <p:ph idx="1"/>
          </p:nvPr>
        </p:nvSpPr>
        <p:spPr/>
        <p:txBody>
          <a:bodyPr/>
          <a:lstStyle/>
          <a:p>
            <a:endParaRPr lang="en-CA"/>
          </a:p>
        </p:txBody>
      </p:sp>
    </p:spTree>
    <p:extLst>
      <p:ext uri="{BB962C8B-B14F-4D97-AF65-F5344CB8AC3E}">
        <p14:creationId xmlns:p14="http://schemas.microsoft.com/office/powerpoint/2010/main" val="32367338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Metaphor Dice</a:t>
            </a:r>
            <a:endParaRPr lang="en-CA" dirty="0"/>
          </a:p>
        </p:txBody>
      </p:sp>
      <p:sp>
        <p:nvSpPr>
          <p:cNvPr id="3" name="Text Placeholder 2"/>
          <p:cNvSpPr>
            <a:spLocks noGrp="1"/>
          </p:cNvSpPr>
          <p:nvPr>
            <p:ph type="body" idx="1"/>
          </p:nvPr>
        </p:nvSpPr>
        <p:spPr/>
        <p:txBody>
          <a:bodyPr/>
          <a:lstStyle/>
          <a:p>
            <a:endParaRPr lang="en-CA"/>
          </a:p>
        </p:txBody>
      </p:sp>
    </p:spTree>
    <p:extLst>
      <p:ext uri="{BB962C8B-B14F-4D97-AF65-F5344CB8AC3E}">
        <p14:creationId xmlns:p14="http://schemas.microsoft.com/office/powerpoint/2010/main" val="29231815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12805" y="919608"/>
            <a:ext cx="10131427" cy="1468800"/>
          </a:xfrm>
        </p:spPr>
        <p:txBody>
          <a:bodyPr/>
          <a:lstStyle/>
          <a:p>
            <a:r>
              <a:rPr lang="en-CA" dirty="0" smtClean="0"/>
              <a:t>Now What do you think of when I ask what is poetry?</a:t>
            </a:r>
            <a:endParaRPr lang="en-CA" dirty="0"/>
          </a:p>
        </p:txBody>
      </p:sp>
      <p:sp>
        <p:nvSpPr>
          <p:cNvPr id="3" name="Text Placeholder 2"/>
          <p:cNvSpPr>
            <a:spLocks noGrp="1"/>
          </p:cNvSpPr>
          <p:nvPr>
            <p:ph type="body" idx="1"/>
          </p:nvPr>
        </p:nvSpPr>
        <p:spPr>
          <a:xfrm>
            <a:off x="512804" y="2775587"/>
            <a:ext cx="10131428" cy="860400"/>
          </a:xfrm>
        </p:spPr>
        <p:txBody>
          <a:bodyPr>
            <a:normAutofit fontScale="70000" lnSpcReduction="20000"/>
          </a:bodyPr>
          <a:lstStyle/>
          <a:p>
            <a:r>
              <a:rPr lang="en-CA" dirty="0" smtClean="0"/>
              <a:t>Has your opinion changed? Why? Why not?</a:t>
            </a:r>
          </a:p>
          <a:p>
            <a:endParaRPr lang="en-CA" dirty="0"/>
          </a:p>
          <a:p>
            <a:pPr marL="342900" indent="-342900">
              <a:buFont typeface="Arial" panose="020B0604020202020204" pitchFamily="34" charset="0"/>
              <a:buChar char="•"/>
            </a:pPr>
            <a:r>
              <a:rPr lang="en-CA" dirty="0" smtClean="0"/>
              <a:t>2 Minute Class Discussion</a:t>
            </a:r>
            <a:endParaRPr lang="en-CA" dirty="0"/>
          </a:p>
        </p:txBody>
      </p:sp>
    </p:spTree>
    <p:extLst>
      <p:ext uri="{BB962C8B-B14F-4D97-AF65-F5344CB8AC3E}">
        <p14:creationId xmlns:p14="http://schemas.microsoft.com/office/powerpoint/2010/main" val="211742834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smtClean="0"/>
              <a:t>Under armor Ad</a:t>
            </a:r>
            <a:br>
              <a:rPr lang="en-CA" dirty="0" smtClean="0"/>
            </a:br>
            <a:r>
              <a:rPr lang="en-CA" dirty="0" smtClean="0">
                <a:solidFill>
                  <a:schemeClr val="bg1"/>
                </a:solidFill>
              </a:rPr>
              <a:t>Is this Poetry?</a:t>
            </a:r>
            <a:br>
              <a:rPr lang="en-CA" dirty="0" smtClean="0">
                <a:solidFill>
                  <a:schemeClr val="bg1"/>
                </a:solidFill>
              </a:rPr>
            </a:br>
            <a:r>
              <a:rPr lang="en-CA" sz="2000" dirty="0" err="1" smtClean="0">
                <a:solidFill>
                  <a:schemeClr val="bg1"/>
                </a:solidFill>
              </a:rPr>
              <a:t>Why?Why</a:t>
            </a:r>
            <a:r>
              <a:rPr lang="en-CA" sz="2000" dirty="0" smtClean="0">
                <a:solidFill>
                  <a:schemeClr val="bg1"/>
                </a:solidFill>
              </a:rPr>
              <a:t> not?--Discuss</a:t>
            </a:r>
            <a:endParaRPr lang="en-CA" sz="2000" dirty="0">
              <a:solidFill>
                <a:schemeClr val="bg1"/>
              </a:solidFill>
            </a:endParaRPr>
          </a:p>
        </p:txBody>
      </p:sp>
      <p:sp>
        <p:nvSpPr>
          <p:cNvPr id="3" name="Content Placeholder 2"/>
          <p:cNvSpPr>
            <a:spLocks noGrp="1"/>
          </p:cNvSpPr>
          <p:nvPr>
            <p:ph idx="1"/>
          </p:nvPr>
        </p:nvSpPr>
        <p:spPr/>
        <p:txBody>
          <a:bodyPr/>
          <a:lstStyle/>
          <a:p>
            <a:r>
              <a:rPr lang="en-CA" dirty="0" smtClean="0">
                <a:hlinkClick r:id="rId2"/>
              </a:rPr>
              <a:t>https://www.youtube.com/watch?v=IFigcXV05Vw</a:t>
            </a:r>
            <a:endParaRPr lang="en-CA" dirty="0" smtClean="0"/>
          </a:p>
          <a:p>
            <a:endParaRPr lang="en-CA" dirty="0"/>
          </a:p>
          <a:p>
            <a:r>
              <a:rPr lang="en-CA" dirty="0" smtClean="0">
                <a:hlinkClick r:id="rId3"/>
              </a:rPr>
              <a:t>https://www.youtube.com/watch?v=3WFrHNYLApk</a:t>
            </a:r>
            <a:endParaRPr lang="en-CA" dirty="0" smtClean="0"/>
          </a:p>
          <a:p>
            <a:endParaRPr lang="en-CA" dirty="0"/>
          </a:p>
          <a:p>
            <a:pPr marL="0" indent="0">
              <a:buNone/>
            </a:pPr>
            <a:r>
              <a:rPr lang="en-CA" dirty="0" smtClean="0">
                <a:hlinkClick r:id="rId4"/>
              </a:rPr>
              <a:t>https://www.youtube.com/watch?v=3YVjaJhu8Vs</a:t>
            </a:r>
            <a:endParaRPr lang="en-CA" dirty="0"/>
          </a:p>
        </p:txBody>
      </p:sp>
    </p:spTree>
    <p:extLst>
      <p:ext uri="{BB962C8B-B14F-4D97-AF65-F5344CB8AC3E}">
        <p14:creationId xmlns:p14="http://schemas.microsoft.com/office/powerpoint/2010/main" val="415495942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2191015176"/>
              </p:ext>
            </p:extLst>
          </p:nvPr>
        </p:nvGraphicFramePr>
        <p:xfrm>
          <a:off x="34166" y="923330"/>
          <a:ext cx="5937250" cy="3368675"/>
        </p:xfrm>
        <a:graphic>
          <a:graphicData uri="http://schemas.openxmlformats.org/drawingml/2006/table">
            <a:tbl>
              <a:tblPr firstRow="1" firstCol="1" bandRow="1">
                <a:tableStyleId>{5C22544A-7EE6-4342-B048-85BDC9FD1C3A}</a:tableStyleId>
              </a:tblPr>
              <a:tblGrid>
                <a:gridCol w="1187450"/>
                <a:gridCol w="1187450"/>
                <a:gridCol w="1187450"/>
                <a:gridCol w="1187450"/>
                <a:gridCol w="1187450"/>
              </a:tblGrid>
              <a:tr h="84047">
                <a:tc>
                  <a:txBody>
                    <a:bodyPr/>
                    <a:lstStyle/>
                    <a:p>
                      <a:pPr algn="ctr">
                        <a:lnSpc>
                          <a:spcPct val="107000"/>
                        </a:lnSpc>
                        <a:spcAft>
                          <a:spcPts val="0"/>
                        </a:spcAft>
                      </a:pPr>
                      <a:r>
                        <a:rPr lang="en-CA" sz="1100" dirty="0">
                          <a:effectLst/>
                        </a:rPr>
                        <a:t>1</a:t>
                      </a:r>
                      <a:endParaRPr lang="en-CA"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CA" sz="1100">
                          <a:effectLst/>
                        </a:rPr>
                        <a:t>2</a:t>
                      </a:r>
                      <a:endParaRPr lang="en-CA"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CA" sz="1100">
                          <a:effectLst/>
                        </a:rPr>
                        <a:t>3</a:t>
                      </a:r>
                      <a:endParaRPr lang="en-CA"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CA" sz="1100">
                          <a:effectLst/>
                        </a:rPr>
                        <a:t>4</a:t>
                      </a:r>
                      <a:endParaRPr lang="en-CA"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CA" sz="1100">
                          <a:effectLst/>
                        </a:rPr>
                        <a:t>Comments</a:t>
                      </a:r>
                      <a:endParaRPr lang="en-CA"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gn="l">
                        <a:lnSpc>
                          <a:spcPct val="107000"/>
                        </a:lnSpc>
                        <a:spcAft>
                          <a:spcPts val="0"/>
                        </a:spcAft>
                      </a:pPr>
                      <a:r>
                        <a:rPr lang="en-CA" sz="1100">
                          <a:effectLst/>
                        </a:rPr>
                        <a:t>Assignment does not convey an idea and or feeling</a:t>
                      </a:r>
                      <a:endParaRPr lang="en-CA"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CA" sz="1100">
                          <a:effectLst/>
                        </a:rPr>
                        <a:t>Assignment partially communicates an idea and or feeling. </a:t>
                      </a:r>
                      <a:endParaRPr lang="en-CA"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CA" sz="1100">
                          <a:effectLst/>
                        </a:rPr>
                        <a:t>Assignment communicates a feeling and idea </a:t>
                      </a:r>
                      <a:endParaRPr lang="en-CA"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CA" sz="1100">
                          <a:effectLst/>
                        </a:rPr>
                        <a:t>Assignment clearly communicates an idea and feeling </a:t>
                      </a:r>
                      <a:endParaRPr lang="en-CA"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CA" sz="1100" dirty="0">
                          <a:effectLst/>
                        </a:rPr>
                        <a:t> </a:t>
                      </a:r>
                      <a:endParaRPr lang="en-CA"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gn="l">
                        <a:lnSpc>
                          <a:spcPct val="107000"/>
                        </a:lnSpc>
                        <a:spcAft>
                          <a:spcPts val="0"/>
                        </a:spcAft>
                      </a:pPr>
                      <a:r>
                        <a:rPr lang="en-CA" sz="1100">
                          <a:effectLst/>
                        </a:rPr>
                        <a:t>Text is unclear</a:t>
                      </a:r>
                      <a:endParaRPr lang="en-CA"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CA" sz="1100">
                          <a:effectLst/>
                        </a:rPr>
                        <a:t>Text presents a message but it is not clear</a:t>
                      </a:r>
                      <a:endParaRPr lang="en-CA"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CA" sz="1100">
                          <a:effectLst/>
                        </a:rPr>
                        <a:t>Text presents a clear message</a:t>
                      </a:r>
                      <a:endParaRPr lang="en-CA"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CA" sz="1100">
                          <a:effectLst/>
                        </a:rPr>
                        <a:t>Text presents a clear  and thought provoking, message when read</a:t>
                      </a:r>
                      <a:endParaRPr lang="en-CA"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CA" sz="1100" dirty="0">
                          <a:effectLst/>
                        </a:rPr>
                        <a:t> </a:t>
                      </a:r>
                      <a:endParaRPr lang="en-CA"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gn="l">
                        <a:lnSpc>
                          <a:spcPct val="107000"/>
                        </a:lnSpc>
                        <a:spcAft>
                          <a:spcPts val="0"/>
                        </a:spcAft>
                      </a:pPr>
                      <a:r>
                        <a:rPr lang="en-CA" sz="1100">
                          <a:effectLst/>
                        </a:rPr>
                        <a:t>Visually unappealing/no image evident</a:t>
                      </a:r>
                      <a:endParaRPr lang="en-CA"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CA" sz="1100">
                          <a:effectLst/>
                        </a:rPr>
                        <a:t>Some visual appeal/image unclear</a:t>
                      </a:r>
                      <a:endParaRPr lang="en-CA"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CA" sz="1100">
                          <a:effectLst/>
                        </a:rPr>
                        <a:t>Visually appealing imagery representing the message</a:t>
                      </a:r>
                      <a:endParaRPr lang="en-CA"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CA" sz="1100">
                          <a:effectLst/>
                        </a:rPr>
                        <a:t>Visually appealing, creative and artistic image related to the message.</a:t>
                      </a:r>
                      <a:endParaRPr lang="en-CA"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CA" sz="1100">
                          <a:effectLst/>
                        </a:rPr>
                        <a:t> </a:t>
                      </a:r>
                      <a:endParaRPr lang="en-CA"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gn="l">
                        <a:lnSpc>
                          <a:spcPct val="107000"/>
                        </a:lnSpc>
                        <a:spcAft>
                          <a:spcPts val="0"/>
                        </a:spcAft>
                      </a:pPr>
                      <a:r>
                        <a:rPr lang="en-CA" sz="1100">
                          <a:effectLst/>
                        </a:rPr>
                        <a:t>Unorganized</a:t>
                      </a:r>
                      <a:endParaRPr lang="en-CA"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CA" sz="1100">
                          <a:effectLst/>
                        </a:rPr>
                        <a:t>Lacks organization</a:t>
                      </a:r>
                      <a:endParaRPr lang="en-CA"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CA" sz="1100" dirty="0">
                          <a:effectLst/>
                        </a:rPr>
                        <a:t>Organized</a:t>
                      </a:r>
                      <a:endParaRPr lang="en-CA"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CA" sz="1100">
                          <a:effectLst/>
                        </a:rPr>
                        <a:t>Well Organized</a:t>
                      </a:r>
                    </a:p>
                    <a:p>
                      <a:pPr algn="l">
                        <a:lnSpc>
                          <a:spcPct val="107000"/>
                        </a:lnSpc>
                        <a:spcAft>
                          <a:spcPts val="0"/>
                        </a:spcAft>
                      </a:pPr>
                      <a:r>
                        <a:rPr lang="en-CA" sz="1100">
                          <a:effectLst/>
                        </a:rPr>
                        <a:t> </a:t>
                      </a:r>
                    </a:p>
                    <a:p>
                      <a:pPr algn="l">
                        <a:lnSpc>
                          <a:spcPct val="107000"/>
                        </a:lnSpc>
                        <a:spcAft>
                          <a:spcPts val="0"/>
                        </a:spcAft>
                      </a:pPr>
                      <a:r>
                        <a:rPr lang="en-CA" sz="1100">
                          <a:effectLst/>
                        </a:rPr>
                        <a:t> </a:t>
                      </a:r>
                      <a:endParaRPr lang="en-CA"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CA" sz="1100" dirty="0">
                          <a:effectLst/>
                        </a:rPr>
                        <a:t> </a:t>
                      </a:r>
                      <a:endParaRPr lang="en-CA"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sp>
        <p:nvSpPr>
          <p:cNvPr id="2" name="Title 1"/>
          <p:cNvSpPr>
            <a:spLocks noGrp="1"/>
          </p:cNvSpPr>
          <p:nvPr>
            <p:ph type="title"/>
          </p:nvPr>
        </p:nvSpPr>
        <p:spPr>
          <a:xfrm>
            <a:off x="259175" y="5770376"/>
            <a:ext cx="6654113" cy="896094"/>
          </a:xfrm>
        </p:spPr>
        <p:txBody>
          <a:bodyPr/>
          <a:lstStyle/>
          <a:p>
            <a:r>
              <a:rPr lang="en-US" sz="1600" dirty="0">
                <a:hlinkClick r:id="rId3"/>
              </a:rPr>
              <a:t/>
            </a:r>
            <a:br>
              <a:rPr lang="en-US" sz="1600" dirty="0">
                <a:hlinkClick r:id="rId3"/>
              </a:rPr>
            </a:br>
            <a:r>
              <a:rPr lang="en-US" sz="1600" dirty="0" smtClean="0">
                <a:hlinkClick r:id="rId3"/>
              </a:rPr>
              <a:t>What is Blackout Poetry- Ariel's Blog Post</a:t>
            </a:r>
            <a:r>
              <a:rPr lang="en-US" sz="1600" dirty="0" smtClean="0"/>
              <a:t>-</a:t>
            </a:r>
            <a:r>
              <a:rPr lang="en-US" sz="1600" dirty="0" err="1" smtClean="0"/>
              <a:t>Youtube</a:t>
            </a:r>
            <a:endParaRPr lang="en-CA" dirty="0"/>
          </a:p>
        </p:txBody>
      </p:sp>
      <p:pic>
        <p:nvPicPr>
          <p:cNvPr id="4" name="Content Placeholder 3"/>
          <p:cNvPicPr>
            <a:picLocks noGrp="1" noChangeAspect="1"/>
          </p:cNvPicPr>
          <p:nvPr>
            <p:ph idx="1"/>
          </p:nvPr>
        </p:nvPicPr>
        <p:blipFill>
          <a:blip r:embed="rId4"/>
          <a:stretch>
            <a:fillRect/>
          </a:stretch>
        </p:blipFill>
        <p:spPr>
          <a:xfrm>
            <a:off x="7602305" y="214332"/>
            <a:ext cx="2501359" cy="3597052"/>
          </a:xfrm>
          <a:prstGeom prst="rect">
            <a:avLst/>
          </a:prstGeom>
        </p:spPr>
      </p:pic>
      <p:pic>
        <p:nvPicPr>
          <p:cNvPr id="5" name="Picture 4"/>
          <p:cNvPicPr>
            <a:picLocks noChangeAspect="1"/>
          </p:cNvPicPr>
          <p:nvPr/>
        </p:nvPicPr>
        <p:blipFill>
          <a:blip r:embed="rId5"/>
          <a:stretch>
            <a:fillRect/>
          </a:stretch>
        </p:blipFill>
        <p:spPr>
          <a:xfrm>
            <a:off x="4908212" y="269307"/>
            <a:ext cx="2964269" cy="2792341"/>
          </a:xfrm>
          <a:prstGeom prst="rect">
            <a:avLst/>
          </a:prstGeom>
        </p:spPr>
      </p:pic>
      <p:sp>
        <p:nvSpPr>
          <p:cNvPr id="3" name="Rectangle 2"/>
          <p:cNvSpPr/>
          <p:nvPr/>
        </p:nvSpPr>
        <p:spPr>
          <a:xfrm>
            <a:off x="185695" y="0"/>
            <a:ext cx="4719112" cy="923330"/>
          </a:xfrm>
          <a:prstGeom prst="rect">
            <a:avLst/>
          </a:prstGeom>
          <a:noFill/>
        </p:spPr>
        <p:txBody>
          <a:bodyPr wrap="none" lIns="91440" tIns="45720" rIns="91440" bIns="45720">
            <a:spAutoFit/>
          </a:bodyPr>
          <a:lstStyle/>
          <a:p>
            <a:pPr algn="ctr"/>
            <a:r>
              <a:rPr lang="en-US" sz="5400" b="1" cap="none" spc="0"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Blackout Poetry</a:t>
            </a:r>
            <a:endPar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pic>
        <p:nvPicPr>
          <p:cNvPr id="8" name="Picture 7"/>
          <p:cNvPicPr>
            <a:picLocks noChangeAspect="1"/>
          </p:cNvPicPr>
          <p:nvPr/>
        </p:nvPicPr>
        <p:blipFill>
          <a:blip r:embed="rId6"/>
          <a:stretch>
            <a:fillRect/>
          </a:stretch>
        </p:blipFill>
        <p:spPr>
          <a:xfrm>
            <a:off x="10172015" y="3456910"/>
            <a:ext cx="1838325" cy="2857500"/>
          </a:xfrm>
          <a:prstGeom prst="rect">
            <a:avLst/>
          </a:prstGeom>
        </p:spPr>
      </p:pic>
      <p:pic>
        <p:nvPicPr>
          <p:cNvPr id="9" name="Picture 8"/>
          <p:cNvPicPr>
            <a:picLocks noChangeAspect="1"/>
          </p:cNvPicPr>
          <p:nvPr/>
        </p:nvPicPr>
        <p:blipFill>
          <a:blip r:embed="rId7"/>
          <a:stretch>
            <a:fillRect/>
          </a:stretch>
        </p:blipFill>
        <p:spPr>
          <a:xfrm>
            <a:off x="9894949" y="393871"/>
            <a:ext cx="1980996" cy="2883500"/>
          </a:xfrm>
          <a:prstGeom prst="rect">
            <a:avLst/>
          </a:prstGeom>
        </p:spPr>
      </p:pic>
      <p:pic>
        <p:nvPicPr>
          <p:cNvPr id="10" name="Picture 9"/>
          <p:cNvPicPr>
            <a:picLocks noChangeAspect="1"/>
          </p:cNvPicPr>
          <p:nvPr/>
        </p:nvPicPr>
        <p:blipFill>
          <a:blip r:embed="rId8"/>
          <a:stretch>
            <a:fillRect/>
          </a:stretch>
        </p:blipFill>
        <p:spPr>
          <a:xfrm>
            <a:off x="4989491" y="3116623"/>
            <a:ext cx="2505474" cy="3608427"/>
          </a:xfrm>
          <a:prstGeom prst="rect">
            <a:avLst/>
          </a:prstGeom>
        </p:spPr>
      </p:pic>
      <p:pic>
        <p:nvPicPr>
          <p:cNvPr id="11" name="Picture 10"/>
          <p:cNvPicPr>
            <a:picLocks noChangeAspect="1"/>
          </p:cNvPicPr>
          <p:nvPr/>
        </p:nvPicPr>
        <p:blipFill>
          <a:blip r:embed="rId9"/>
          <a:stretch>
            <a:fillRect/>
          </a:stretch>
        </p:blipFill>
        <p:spPr>
          <a:xfrm>
            <a:off x="7530745" y="3619854"/>
            <a:ext cx="2752110" cy="3046616"/>
          </a:xfrm>
          <a:prstGeom prst="rect">
            <a:avLst/>
          </a:prstGeom>
        </p:spPr>
      </p:pic>
    </p:spTree>
    <p:extLst>
      <p:ext uri="{BB962C8B-B14F-4D97-AF65-F5344CB8AC3E}">
        <p14:creationId xmlns:p14="http://schemas.microsoft.com/office/powerpoint/2010/main" val="74937110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33464" y="387486"/>
            <a:ext cx="5740940" cy="5740940"/>
          </a:xfrm>
          <a:prstGeom prst="rect">
            <a:avLst/>
          </a:prstGeom>
        </p:spPr>
      </p:pic>
      <p:pic>
        <p:nvPicPr>
          <p:cNvPr id="5" name="Picture 4"/>
          <p:cNvPicPr>
            <a:picLocks noChangeAspect="1"/>
          </p:cNvPicPr>
          <p:nvPr/>
        </p:nvPicPr>
        <p:blipFill>
          <a:blip r:embed="rId3"/>
          <a:stretch>
            <a:fillRect/>
          </a:stretch>
        </p:blipFill>
        <p:spPr>
          <a:xfrm>
            <a:off x="7256722" y="636351"/>
            <a:ext cx="3560504" cy="5243209"/>
          </a:xfrm>
          <a:prstGeom prst="rect">
            <a:avLst/>
          </a:prstGeom>
        </p:spPr>
      </p:pic>
      <p:sp>
        <p:nvSpPr>
          <p:cNvPr id="2" name="Title 1"/>
          <p:cNvSpPr>
            <a:spLocks noGrp="1"/>
          </p:cNvSpPr>
          <p:nvPr>
            <p:ph type="title"/>
          </p:nvPr>
        </p:nvSpPr>
        <p:spPr/>
        <p:txBody>
          <a:bodyPr/>
          <a:lstStyle/>
          <a:p>
            <a:endParaRPr lang="en-CA" dirty="0"/>
          </a:p>
        </p:txBody>
      </p:sp>
      <p:sp>
        <p:nvSpPr>
          <p:cNvPr id="3" name="Content Placeholder 2"/>
          <p:cNvSpPr>
            <a:spLocks noGrp="1"/>
          </p:cNvSpPr>
          <p:nvPr>
            <p:ph idx="1"/>
          </p:nvPr>
        </p:nvSpPr>
        <p:spPr/>
        <p:txBody>
          <a:bodyPr/>
          <a:lstStyle/>
          <a:p>
            <a:endParaRPr lang="en-CA" dirty="0"/>
          </a:p>
        </p:txBody>
      </p:sp>
    </p:spTree>
    <p:extLst>
      <p:ext uri="{BB962C8B-B14F-4D97-AF65-F5344CB8AC3E}">
        <p14:creationId xmlns:p14="http://schemas.microsoft.com/office/powerpoint/2010/main" val="377633482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pic>
        <p:nvPicPr>
          <p:cNvPr id="4" name="Content Placeholder 3"/>
          <p:cNvPicPr>
            <a:picLocks noGrp="1" noChangeAspect="1"/>
          </p:cNvPicPr>
          <p:nvPr>
            <p:ph idx="1"/>
          </p:nvPr>
        </p:nvPicPr>
        <p:blipFill>
          <a:blip r:embed="rId2"/>
          <a:stretch>
            <a:fillRect/>
          </a:stretch>
        </p:blipFill>
        <p:spPr>
          <a:xfrm>
            <a:off x="685801" y="609600"/>
            <a:ext cx="4983548" cy="5976026"/>
          </a:xfrm>
          <a:prstGeom prst="rect">
            <a:avLst/>
          </a:prstGeom>
        </p:spPr>
      </p:pic>
      <p:pic>
        <p:nvPicPr>
          <p:cNvPr id="5" name="Picture 4"/>
          <p:cNvPicPr>
            <a:picLocks noChangeAspect="1"/>
          </p:cNvPicPr>
          <p:nvPr/>
        </p:nvPicPr>
        <p:blipFill>
          <a:blip r:embed="rId3"/>
          <a:stretch>
            <a:fillRect/>
          </a:stretch>
        </p:blipFill>
        <p:spPr>
          <a:xfrm>
            <a:off x="5753100" y="883190"/>
            <a:ext cx="6438900" cy="4838700"/>
          </a:xfrm>
          <a:prstGeom prst="rect">
            <a:avLst/>
          </a:prstGeom>
        </p:spPr>
      </p:pic>
    </p:spTree>
    <p:extLst>
      <p:ext uri="{BB962C8B-B14F-4D97-AF65-F5344CB8AC3E}">
        <p14:creationId xmlns:p14="http://schemas.microsoft.com/office/powerpoint/2010/main" val="97327984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pic>
        <p:nvPicPr>
          <p:cNvPr id="4" name="Content Placeholder 3"/>
          <p:cNvPicPr>
            <a:picLocks noGrp="1" noChangeAspect="1"/>
          </p:cNvPicPr>
          <p:nvPr>
            <p:ph idx="1"/>
          </p:nvPr>
        </p:nvPicPr>
        <p:blipFill>
          <a:blip r:embed="rId2"/>
          <a:stretch>
            <a:fillRect/>
          </a:stretch>
        </p:blipFill>
        <p:spPr>
          <a:xfrm>
            <a:off x="590511" y="1262528"/>
            <a:ext cx="3501075" cy="3649662"/>
          </a:xfrm>
          <a:prstGeom prst="rect">
            <a:avLst/>
          </a:prstGeom>
        </p:spPr>
      </p:pic>
      <p:pic>
        <p:nvPicPr>
          <p:cNvPr id="5" name="Picture 4"/>
          <p:cNvPicPr>
            <a:picLocks noChangeAspect="1"/>
          </p:cNvPicPr>
          <p:nvPr/>
        </p:nvPicPr>
        <p:blipFill>
          <a:blip r:embed="rId3"/>
          <a:stretch>
            <a:fillRect/>
          </a:stretch>
        </p:blipFill>
        <p:spPr>
          <a:xfrm>
            <a:off x="5334000" y="0"/>
            <a:ext cx="6858000" cy="6858000"/>
          </a:xfrm>
          <a:prstGeom prst="rect">
            <a:avLst/>
          </a:prstGeom>
        </p:spPr>
      </p:pic>
    </p:spTree>
    <p:extLst>
      <p:ext uri="{BB962C8B-B14F-4D97-AF65-F5344CB8AC3E}">
        <p14:creationId xmlns:p14="http://schemas.microsoft.com/office/powerpoint/2010/main" val="168877330"/>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elestial">
  <a:themeElements>
    <a:clrScheme name="Celestial">
      <a:dk1>
        <a:sysClr val="windowText" lastClr="000000"/>
      </a:dk1>
      <a:lt1>
        <a:sysClr val="window" lastClr="FFFFFF"/>
      </a:lt1>
      <a:dk2>
        <a:srgbClr val="3F296A"/>
      </a:dk2>
      <a:lt2>
        <a:srgbClr val="EBEBEB"/>
      </a:lt2>
      <a:accent1>
        <a:srgbClr val="E84574"/>
      </a:accent1>
      <a:accent2>
        <a:srgbClr val="798FF2"/>
      </a:accent2>
      <a:accent3>
        <a:srgbClr val="95C369"/>
      </a:accent3>
      <a:accent4>
        <a:srgbClr val="EE875A"/>
      </a:accent4>
      <a:accent5>
        <a:srgbClr val="C363E8"/>
      </a:accent5>
      <a:accent6>
        <a:srgbClr val="6AADC8"/>
      </a:accent6>
      <a:hlink>
        <a:srgbClr val="FE80C7"/>
      </a:hlink>
      <a:folHlink>
        <a:srgbClr val="FBA3EC"/>
      </a:folHlink>
    </a:clrScheme>
    <a:fontScheme name="Celestial">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61DDDE80-2DFA-4F2A-B66F-72059846BDA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ublishingStartDate xmlns="http://schemas.microsoft.com/sharepoint/v3" xsi:nil="true"/>
    <PublishingExpirationDate xmlns="http://schemas.microsoft.com/sharepoint/v3" xsi:nil="true"/>
    <Blog_x0020_Category xmlns="9286e07b-db1b-4987-a2f5-4ca9ad1f9a57">38</Blog_x0020_Category>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9F2076EA4EC2244A8B5D52536D1D3A5B" ma:contentTypeVersion="7" ma:contentTypeDescription="Create a new document." ma:contentTypeScope="" ma:versionID="264641aa8f264f020ff41bb1eac0e8da">
  <xsd:schema xmlns:xsd="http://www.w3.org/2001/XMLSchema" xmlns:xs="http://www.w3.org/2001/XMLSchema" xmlns:p="http://schemas.microsoft.com/office/2006/metadata/properties" xmlns:ns1="http://schemas.microsoft.com/sharepoint/v3" xmlns:ns2="9286e07b-db1b-4987-a2f5-4ca9ad1f9a57" targetNamespace="http://schemas.microsoft.com/office/2006/metadata/properties" ma:root="true" ma:fieldsID="3beab101a12587940f0b830b6f988822" ns1:_="" ns2:_="">
    <xsd:import namespace="http://schemas.microsoft.com/sharepoint/v3"/>
    <xsd:import namespace="9286e07b-db1b-4987-a2f5-4ca9ad1f9a57"/>
    <xsd:element name="properties">
      <xsd:complexType>
        <xsd:sequence>
          <xsd:element name="documentManagement">
            <xsd:complexType>
              <xsd:all>
                <xsd:element ref="ns1:PublishingStartDate" minOccurs="0"/>
                <xsd:element ref="ns1:PublishingExpirationDate" minOccurs="0"/>
                <xsd:element ref="ns2:Blog_x0020_Category"/>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4" nillable="true" ma:displayName="Scheduling Start Date" ma:description="" ma:hidden="true" ma:internalName="PublishingStartDate">
      <xsd:simpleType>
        <xsd:restriction base="dms:Unknown"/>
      </xsd:simpleType>
    </xsd:element>
    <xsd:element name="PublishingExpirationDate" ma:index="5" nillable="true" ma:displayName="Scheduling End Date" ma:description=""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9286e07b-db1b-4987-a2f5-4ca9ad1f9a57" elementFormDefault="qualified">
    <xsd:import namespace="http://schemas.microsoft.com/office/2006/documentManagement/types"/>
    <xsd:import namespace="http://schemas.microsoft.com/office/infopath/2007/PartnerControls"/>
    <xsd:element name="Blog_x0020_Category" ma:index="6" ma:displayName="Blog Category" ma:list="{f968c3bf-8060-4b10-a572-f6dc9fa0bf2b}" ma:internalName="Blog_x0020_Category" ma:readOnly="false" ma:showField="Title" ma:web="9286e07b-db1b-4987-a2f5-4ca9ad1f9a57">
      <xsd:simpleType>
        <xsd:restriction base="dms:Lookup"/>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7"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DF3930B-C13D-4924-925B-8A760447661C}"/>
</file>

<file path=customXml/itemProps2.xml><?xml version="1.0" encoding="utf-8"?>
<ds:datastoreItem xmlns:ds="http://schemas.openxmlformats.org/officeDocument/2006/customXml" ds:itemID="{EA1DF2A5-71E8-4A3C-AA82-09A8B1BFBEDE}"/>
</file>

<file path=customXml/itemProps3.xml><?xml version="1.0" encoding="utf-8"?>
<ds:datastoreItem xmlns:ds="http://schemas.openxmlformats.org/officeDocument/2006/customXml" ds:itemID="{CA8A196C-F4E0-483E-BB82-DCBF8E7BEB2E}"/>
</file>

<file path=docProps/app.xml><?xml version="1.0" encoding="utf-8"?>
<Properties xmlns="http://schemas.openxmlformats.org/officeDocument/2006/extended-properties" xmlns:vt="http://schemas.openxmlformats.org/officeDocument/2006/docPropsVTypes">
  <Template>TM03457452[[fn=Celestial]]</Template>
  <TotalTime>4977</TotalTime>
  <Words>1439</Words>
  <Application>Microsoft Office PowerPoint</Application>
  <PresentationFormat>Widescreen</PresentationFormat>
  <Paragraphs>222</Paragraphs>
  <Slides>32</Slides>
  <Notes>8</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32</vt:i4>
      </vt:variant>
    </vt:vector>
  </HeadingPairs>
  <TitlesOfParts>
    <vt:vector size="48" baseType="lpstr">
      <vt:lpstr>Arial</vt:lpstr>
      <vt:lpstr>Arial Rounded MT Bold</vt:lpstr>
      <vt:lpstr>Bahnschrift Light</vt:lpstr>
      <vt:lpstr>Bernard MT Condensed</vt:lpstr>
      <vt:lpstr>Calibri</vt:lpstr>
      <vt:lpstr>Calibri Light</vt:lpstr>
      <vt:lpstr>founders_grotesk_textsemibold</vt:lpstr>
      <vt:lpstr>Georgia</vt:lpstr>
      <vt:lpstr>Helvetica</vt:lpstr>
      <vt:lpstr>inherit</vt:lpstr>
      <vt:lpstr>poets electra web</vt:lpstr>
      <vt:lpstr>poets electra web italic</vt:lpstr>
      <vt:lpstr>Times New Roman</vt:lpstr>
      <vt:lpstr>Trebuchet MS</vt:lpstr>
      <vt:lpstr>Wingdings</vt:lpstr>
      <vt:lpstr>Celestial</vt:lpstr>
      <vt:lpstr>POetry</vt:lpstr>
      <vt:lpstr>What is Poetry?</vt:lpstr>
      <vt:lpstr>What Makes a Poem a Poem?</vt:lpstr>
      <vt:lpstr>Now What do you think of when I ask what is poetry?</vt:lpstr>
      <vt:lpstr>Under armor Ad Is this Poetry? Why?Why not?--Discuss</vt:lpstr>
      <vt:lpstr> What is Blackout Poetry- Ariel's Blog Post-Youtube</vt:lpstr>
      <vt:lpstr>PowerPoint Presentation</vt:lpstr>
      <vt:lpstr>PowerPoint Presentation</vt:lpstr>
      <vt:lpstr>PowerPoint Presentation</vt:lpstr>
      <vt:lpstr>Figurative Language makes the poetry come to life</vt:lpstr>
      <vt:lpstr>Poetry Techniques</vt:lpstr>
      <vt:lpstr>PowerPoint Presentation</vt:lpstr>
      <vt:lpstr>Activity</vt:lpstr>
      <vt:lpstr>SLAM POETRY</vt:lpstr>
      <vt:lpstr>Slam Poetry</vt:lpstr>
      <vt:lpstr>Slam Poetry Rules</vt:lpstr>
      <vt:lpstr>SLAM POETRY</vt:lpstr>
      <vt:lpstr>Let’s try to write Slam- SPEAK YOUR TRUTH</vt:lpstr>
      <vt:lpstr>Spoken word poetry</vt:lpstr>
      <vt:lpstr>PowerPoint Presentation</vt:lpstr>
      <vt:lpstr>Childrens POems</vt:lpstr>
      <vt:lpstr>Be Glad Your Nose Is on Your Face  </vt:lpstr>
      <vt:lpstr>Sick Shel Silverstein, 1930 - 1999 </vt:lpstr>
      <vt:lpstr>PowerPoint Presentation</vt:lpstr>
      <vt:lpstr>Invitation –Shel silvertstein</vt:lpstr>
      <vt:lpstr>What is your favourite poem?</vt:lpstr>
      <vt:lpstr>HaiKu</vt:lpstr>
      <vt:lpstr>Spring is in the Air by Kaitlyn Guenther Spring is in the air  Flowers are blooming sky high Children are laughing   </vt:lpstr>
      <vt:lpstr>PowerPoint Presentation</vt:lpstr>
      <vt:lpstr>Activity: Outside      Haiku</vt:lpstr>
      <vt:lpstr>Narrative POetry</vt:lpstr>
      <vt:lpstr>Metaphor Dice</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Poetry</dc:title>
  <dc:creator>Perez, Lindsay    (ASD-W)</dc:creator>
  <cp:lastModifiedBy>Perez, Lindsay    (ASD-W)</cp:lastModifiedBy>
  <cp:revision>61</cp:revision>
  <cp:lastPrinted>2019-04-10T16:09:46Z</cp:lastPrinted>
  <dcterms:created xsi:type="dcterms:W3CDTF">2019-03-27T13:59:46Z</dcterms:created>
  <dcterms:modified xsi:type="dcterms:W3CDTF">2019-04-29T12:24:07Z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0x0101009F2076EA4EC2244A8B5D52536D1D3A5B</vt:lpwstr>
  </property>
</Properties>
</file>