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6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14.xml" ContentType="application/vnd.openxmlformats-officedocument.presentationml.slide+xml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slides/slide27.xml" ContentType="application/vnd.openxmlformats-officedocument.presentationml.slide+xml"/>
  <Override PartName="/ppt/slides/slide26.xml" ContentType="application/vnd.openxmlformats-officedocument.presentationml.slide+xml"/>
  <Override PartName="/ppt/slides/slide25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15.xml" ContentType="application/vnd.openxmlformats-officedocument.presentationml.slide+xml"/>
  <Override PartName="/ppt/slides/slide11.xml" ContentType="application/vnd.openxmlformats-officedocument.presentationml.slide+xml"/>
  <Override PartName="/ppt/slides/slide9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0.xml" ContentType="application/vnd.openxmlformats-officedocument.presentationml.slide+xml"/>
  <Override PartName="/ppt/slides/slide6.xml" ContentType="application/vnd.openxmlformats-officedocument.presentationml.slide+xml"/>
  <Override PartName="/ppt/slides/slide8.xml" ContentType="application/vnd.openxmlformats-officedocument.presentationml.slide+xml"/>
  <Override PartName="/ppt/slides/slide5.xml" ContentType="application/vnd.openxmlformats-officedocument.presentationml.slide+xml"/>
  <Override PartName="/ppt/slides/slide7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6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958" r:id="rId1"/>
  </p:sldMasterIdLst>
  <p:notesMasterIdLst>
    <p:notesMasterId r:id="rId34"/>
  </p:notesMasterIdLst>
  <p:sldIdLst>
    <p:sldId id="311" r:id="rId2"/>
    <p:sldId id="313" r:id="rId3"/>
    <p:sldId id="302" r:id="rId4"/>
    <p:sldId id="299" r:id="rId5"/>
    <p:sldId id="298" r:id="rId6"/>
    <p:sldId id="316" r:id="rId7"/>
    <p:sldId id="317" r:id="rId8"/>
    <p:sldId id="318" r:id="rId9"/>
    <p:sldId id="319" r:id="rId10"/>
    <p:sldId id="338" r:id="rId11"/>
    <p:sldId id="320" r:id="rId12"/>
    <p:sldId id="321" r:id="rId13"/>
    <p:sldId id="306" r:id="rId14"/>
    <p:sldId id="291" r:id="rId15"/>
    <p:sldId id="290" r:id="rId16"/>
    <p:sldId id="289" r:id="rId17"/>
    <p:sldId id="292" r:id="rId18"/>
    <p:sldId id="323" r:id="rId19"/>
    <p:sldId id="345" r:id="rId20"/>
    <p:sldId id="324" r:id="rId21"/>
    <p:sldId id="325" r:id="rId22"/>
    <p:sldId id="326" r:id="rId23"/>
    <p:sldId id="327" r:id="rId24"/>
    <p:sldId id="293" r:id="rId25"/>
    <p:sldId id="328" r:id="rId26"/>
    <p:sldId id="346" r:id="rId27"/>
    <p:sldId id="329" r:id="rId28"/>
    <p:sldId id="332" r:id="rId29"/>
    <p:sldId id="334" r:id="rId30"/>
    <p:sldId id="342" r:id="rId31"/>
    <p:sldId id="344" r:id="rId32"/>
    <p:sldId id="331" r:id="rId3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64" autoAdjust="0"/>
    <p:restoredTop sz="94660"/>
  </p:normalViewPr>
  <p:slideViewPr>
    <p:cSldViewPr>
      <p:cViewPr varScale="1">
        <p:scale>
          <a:sx n="70" d="100"/>
          <a:sy n="70" d="100"/>
        </p:scale>
        <p:origin x="138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customXml" Target="../customXml/item1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40" Type="http://schemas.openxmlformats.org/officeDocument/2006/relationships/customXml" Target="../customXml/item2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70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70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75C85CD0-4FEA-4BF2-9D62-F0C9C4FD97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174566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519A8E-2435-4D46-A4E0-7FA215345C6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CA9C37-9254-4418-B7BB-FDCA744705D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CE45F4-0695-4FFC-B471-A18AE01FC4F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456A32-539F-4519-B871-8517F70D9AC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A22979-8E34-4F89-A4B1-9A1029FBF56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D289CE-D2AB-4BC5-AF85-78DC2DE01F6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F9A98A-442B-4E10-BA3E-836FB875F14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6543E3-F9DD-4F9F-B0E3-863D63ED125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602A01-320D-4C38-9A4D-FF2B7FBF0B3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30152D-FEE7-4149-BEE6-CE8B74A5CF9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pPr>
              <a:defRPr/>
            </a:pPr>
            <a:fld id="{D163E8BC-BA15-4D7A-927F-B9C024AB08C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5FA3DCA6-31D0-49CA-B2B1-2B5BE472F0D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59" r:id="rId1"/>
    <p:sldLayoutId id="2147483960" r:id="rId2"/>
    <p:sldLayoutId id="2147483961" r:id="rId3"/>
    <p:sldLayoutId id="2147483962" r:id="rId4"/>
    <p:sldLayoutId id="2147483963" r:id="rId5"/>
    <p:sldLayoutId id="2147483964" r:id="rId6"/>
    <p:sldLayoutId id="2147483965" r:id="rId7"/>
    <p:sldLayoutId id="2147483966" r:id="rId8"/>
    <p:sldLayoutId id="2147483967" r:id="rId9"/>
    <p:sldLayoutId id="2147483968" r:id="rId10"/>
    <p:sldLayoutId id="2147483969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https://sisasdw.nbed.nb.ca/public/home.html" TargetMode="Externa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dirty="0" smtClean="0"/>
              <a:t>Entering Grade 11 </a:t>
            </a:r>
            <a:br>
              <a:rPr lang="en-US" dirty="0" smtClean="0"/>
            </a:br>
            <a:r>
              <a:rPr lang="en-US" dirty="0" smtClean="0"/>
              <a:t>Course Selection </a:t>
            </a:r>
            <a:r>
              <a:rPr lang="en-US" dirty="0" smtClean="0"/>
              <a:t>2019-20</a:t>
            </a:r>
            <a:endParaRPr lang="en-US" dirty="0" smtClean="0"/>
          </a:p>
        </p:txBody>
      </p:sp>
      <p:sp>
        <p:nvSpPr>
          <p:cNvPr id="3075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3600" dirty="0" smtClean="0"/>
              <a:t>Grade 10 </a:t>
            </a:r>
          </a:p>
          <a:p>
            <a:pPr eaLnBrk="1" hangingPunct="1"/>
            <a:r>
              <a:rPr lang="en-US" sz="3600" dirty="0" smtClean="0"/>
              <a:t>Homeroom Teacher Presentation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REMINDER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4000" dirty="0"/>
              <a:t>Graduation Requirements </a:t>
            </a:r>
            <a:br>
              <a:rPr lang="en-US" sz="4000" dirty="0"/>
            </a:br>
            <a:r>
              <a:rPr lang="en-US" sz="4000" u="sng" dirty="0"/>
              <a:t>are not the same as</a:t>
            </a:r>
            <a:r>
              <a:rPr lang="en-US" sz="4000" dirty="0"/>
              <a:t> </a:t>
            </a:r>
            <a:br>
              <a:rPr lang="en-US" sz="4000" dirty="0"/>
            </a:br>
            <a:r>
              <a:rPr lang="en-US" sz="4000" dirty="0"/>
              <a:t>Post-Secondary </a:t>
            </a:r>
            <a:br>
              <a:rPr lang="en-US" sz="4000" dirty="0"/>
            </a:br>
            <a:r>
              <a:rPr lang="en-US" sz="4000" dirty="0"/>
              <a:t>Admission </a:t>
            </a:r>
            <a:r>
              <a:rPr lang="en-US" sz="4000" dirty="0" smtClean="0"/>
              <a:t>Requirements-</a:t>
            </a:r>
          </a:p>
          <a:p>
            <a:pPr marL="0" indent="0" algn="ctr">
              <a:buNone/>
            </a:pPr>
            <a:r>
              <a:rPr lang="en-US" sz="4000" dirty="0" smtClean="0"/>
              <a:t>You have to do some research</a:t>
            </a:r>
          </a:p>
          <a:p>
            <a:pPr marL="0" indent="0" algn="ctr">
              <a:buNone/>
            </a:pPr>
            <a:endParaRPr lang="en-US" sz="40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456A32-539F-4519-B871-8517F70D9AC5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1867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dirty="0" smtClean="0"/>
              <a:t>Courses Requiring Applications</a:t>
            </a:r>
          </a:p>
        </p:txBody>
      </p:sp>
      <p:sp>
        <p:nvSpPr>
          <p:cNvPr id="1229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Some courses require an application</a:t>
            </a:r>
          </a:p>
          <a:p>
            <a:pPr eaLnBrk="1" hangingPunct="1"/>
            <a:r>
              <a:rPr lang="en-US" dirty="0" smtClean="0"/>
              <a:t>All applications available at Guidance</a:t>
            </a:r>
          </a:p>
          <a:p>
            <a:pPr eaLnBrk="1" hangingPunct="1"/>
            <a:r>
              <a:rPr lang="en-US" dirty="0" smtClean="0"/>
              <a:t>All applications are due March </a:t>
            </a:r>
            <a:r>
              <a:rPr lang="en-US" dirty="0" smtClean="0"/>
              <a:t>29</a:t>
            </a:r>
            <a:r>
              <a:rPr lang="en-US" baseline="30000" dirty="0" smtClean="0"/>
              <a:t>th</a:t>
            </a:r>
            <a:r>
              <a:rPr lang="en-US" dirty="0" smtClean="0"/>
              <a:t> </a:t>
            </a:r>
            <a:r>
              <a:rPr lang="en-US" dirty="0" smtClean="0"/>
              <a:t> </a:t>
            </a:r>
            <a:r>
              <a:rPr lang="en-US" dirty="0" smtClean="0"/>
              <a:t>at Guidance</a:t>
            </a:r>
          </a:p>
          <a:p>
            <a:pPr eaLnBrk="1" hangingPunct="1"/>
            <a:endParaRPr lang="en-US" dirty="0"/>
          </a:p>
          <a:p>
            <a:pPr eaLnBrk="1" hangingPunct="1"/>
            <a:r>
              <a:rPr lang="en-US" dirty="0" smtClean="0"/>
              <a:t>If you select a course, but don’t put in the application form, your request will be denied. Don’t wait until last minute as most require you go get teacher references.</a:t>
            </a:r>
          </a:p>
        </p:txBody>
      </p:sp>
      <p:sp>
        <p:nvSpPr>
          <p:cNvPr id="122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1ADF56B6-962C-4DE1-8FC0-D7C0B0357AE3}" type="slidenum">
              <a:rPr lang="en-US" smtClean="0"/>
              <a:pPr/>
              <a:t>11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The Course </a:t>
            </a:r>
            <a:br>
              <a:rPr lang="en-US" dirty="0" smtClean="0"/>
            </a:br>
            <a:r>
              <a:rPr lang="en-US" dirty="0" smtClean="0"/>
              <a:t>Selection Guide</a:t>
            </a:r>
          </a:p>
        </p:txBody>
      </p:sp>
      <p:sp>
        <p:nvSpPr>
          <p:cNvPr id="18435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Read It!  You are responsible for making the correct course decisions.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dirty="0" smtClean="0"/>
          </a:p>
        </p:txBody>
      </p:sp>
      <p:sp>
        <p:nvSpPr>
          <p:cNvPr id="2048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Read course descriptions carefully</a:t>
            </a:r>
          </a:p>
          <a:p>
            <a:pPr eaLnBrk="1" hangingPunct="1"/>
            <a:r>
              <a:rPr lang="en-US" dirty="0" smtClean="0"/>
              <a:t>Course Name, Grade, Level</a:t>
            </a:r>
          </a:p>
          <a:p>
            <a:pPr eaLnBrk="1" hangingPunct="1"/>
            <a:r>
              <a:rPr lang="en-US" dirty="0" smtClean="0"/>
              <a:t>Prerequisites, Co-requisites, recommended prerequisites (very important)</a:t>
            </a:r>
          </a:p>
          <a:p>
            <a:pPr eaLnBrk="1" hangingPunct="1"/>
            <a:r>
              <a:rPr lang="en-US" dirty="0" smtClean="0"/>
              <a:t>At end of description</a:t>
            </a:r>
          </a:p>
          <a:p>
            <a:pPr lvl="1" eaLnBrk="1" hangingPunct="1"/>
            <a:r>
              <a:rPr lang="en-US" dirty="0" smtClean="0"/>
              <a:t>course fees</a:t>
            </a:r>
          </a:p>
          <a:p>
            <a:pPr lvl="1" eaLnBrk="1" hangingPunct="1"/>
            <a:r>
              <a:rPr lang="en-US" dirty="0" smtClean="0"/>
              <a:t>application required-all due March </a:t>
            </a:r>
            <a:r>
              <a:rPr lang="en-US" dirty="0" smtClean="0"/>
              <a:t>29</a:t>
            </a:r>
            <a:r>
              <a:rPr lang="en-US" baseline="30000" dirty="0" smtClean="0"/>
              <a:t>th</a:t>
            </a:r>
            <a:r>
              <a:rPr lang="en-US" dirty="0" smtClean="0"/>
              <a:t> </a:t>
            </a:r>
            <a:endParaRPr lang="en-US" dirty="0" smtClean="0"/>
          </a:p>
          <a:p>
            <a:pPr eaLnBrk="1" hangingPunct="1"/>
            <a:endParaRPr lang="en-US" dirty="0" smtClean="0"/>
          </a:p>
        </p:txBody>
      </p:sp>
      <p:sp>
        <p:nvSpPr>
          <p:cNvPr id="2048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2DC42F59-6F9A-4C7D-87A4-9A01EEADB109}" type="slidenum">
              <a:rPr lang="en-US" smtClean="0"/>
              <a:pPr/>
              <a:t>13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z="4800" dirty="0" smtClean="0"/>
              <a:t>Grade 11 Course Selection Planning Form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3400" y="3228536"/>
            <a:ext cx="7854696" cy="2867464"/>
          </a:xfrm>
        </p:spPr>
        <p:txBody>
          <a:bodyPr>
            <a:normAutofit fontScale="92500"/>
          </a:bodyPr>
          <a:lstStyle/>
          <a:p>
            <a:endParaRPr lang="en-US" sz="4000" dirty="0" smtClean="0"/>
          </a:p>
          <a:p>
            <a:pPr algn="ctr"/>
            <a:r>
              <a:rPr lang="en-US" sz="4000" dirty="0" smtClean="0"/>
              <a:t>Must be completed and brought to your English class presentation with guidance counsellor </a:t>
            </a:r>
            <a:r>
              <a:rPr lang="en-US" sz="4000" b="1" u="sng" dirty="0" smtClean="0"/>
              <a:t>this Friday!</a:t>
            </a:r>
            <a:endParaRPr lang="en-US" sz="4000" dirty="0"/>
          </a:p>
          <a:p>
            <a:pPr algn="ctr" eaLnBrk="1" hangingPunct="1"/>
            <a:endParaRPr lang="en-US" sz="4000" dirty="0" smtClean="0"/>
          </a:p>
          <a:p>
            <a:pPr algn="ctr" eaLnBrk="1" hangingPunct="1"/>
            <a:endParaRPr lang="en-US" sz="4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Enter Compulsory Courses</a:t>
            </a:r>
          </a:p>
        </p:txBody>
      </p:sp>
      <p:sp>
        <p:nvSpPr>
          <p:cNvPr id="22532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752600"/>
            <a:ext cx="8915400" cy="42672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/>
              <a:t>Complete the top section to verify meeting </a:t>
            </a:r>
            <a:endParaRPr lang="en-US" dirty="0" smtClean="0"/>
          </a:p>
          <a:p>
            <a:pPr marL="0" indent="0" algn="ctr">
              <a:spcBef>
                <a:spcPts val="0"/>
              </a:spcBef>
              <a:buNone/>
            </a:pPr>
            <a:r>
              <a:rPr lang="en-US" dirty="0" smtClean="0"/>
              <a:t>Grade </a:t>
            </a:r>
            <a:r>
              <a:rPr lang="en-US" dirty="0"/>
              <a:t>10 requirements</a:t>
            </a:r>
          </a:p>
          <a:p>
            <a:pPr eaLnBrk="1" hangingPunct="1"/>
            <a:r>
              <a:rPr lang="en-US" dirty="0" smtClean="0"/>
              <a:t>Line #1: English 111, 112 or 113</a:t>
            </a:r>
          </a:p>
          <a:p>
            <a:pPr eaLnBrk="1" hangingPunct="1"/>
            <a:r>
              <a:rPr lang="en-US" dirty="0" smtClean="0"/>
              <a:t>Line #2: Foundations Math 11 or Financial &amp; Workplace 11</a:t>
            </a:r>
          </a:p>
          <a:p>
            <a:pPr eaLnBrk="1" hangingPunct="1"/>
            <a:r>
              <a:rPr lang="en-US" dirty="0" smtClean="0"/>
              <a:t>Line #3: Modern History 111/112/113</a:t>
            </a:r>
          </a:p>
          <a:p>
            <a:pPr eaLnBrk="1" hangingPunct="1"/>
            <a:r>
              <a:rPr lang="en-US" dirty="0" smtClean="0"/>
              <a:t>Line #4: Science course (see Options)</a:t>
            </a:r>
          </a:p>
          <a:p>
            <a:pPr eaLnBrk="1" hangingPunct="1"/>
            <a:r>
              <a:rPr lang="en-US" dirty="0" smtClean="0"/>
              <a:t>Line #5: *Fine Arts &amp; Life Role Development Course (see Options)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dirty="0" smtClean="0"/>
              <a:t>*Can be taken in grade 12 if conflicts occur</a:t>
            </a:r>
          </a:p>
        </p:txBody>
      </p:sp>
      <p:sp>
        <p:nvSpPr>
          <p:cNvPr id="2253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583CD58F-2EE0-4687-A722-769E6A5E17C3}" type="slidenum">
              <a:rPr lang="en-US" smtClean="0"/>
              <a:pPr/>
              <a:t>15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Enter Elective Courses</a:t>
            </a:r>
          </a:p>
        </p:txBody>
      </p:sp>
      <p:sp>
        <p:nvSpPr>
          <p:cNvPr id="23556" name="Rectangle 3"/>
          <p:cNvSpPr>
            <a:spLocks noGrp="1" noChangeArrowheads="1"/>
          </p:cNvSpPr>
          <p:nvPr>
            <p:ph idx="1"/>
          </p:nvPr>
        </p:nvSpPr>
        <p:spPr>
          <a:xfrm>
            <a:off x="566738" y="1752600"/>
            <a:ext cx="8577262" cy="4267200"/>
          </a:xfrm>
        </p:spPr>
        <p:txBody>
          <a:bodyPr/>
          <a:lstStyle/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#</a:t>
            </a:r>
            <a:r>
              <a:rPr lang="en-US" dirty="0" smtClean="0"/>
              <a:t>6-9: Enter 4 courses (4 credits) </a:t>
            </a:r>
          </a:p>
          <a:p>
            <a:pPr eaLnBrk="1" hangingPunct="1"/>
            <a:r>
              <a:rPr lang="en-US" dirty="0" smtClean="0"/>
              <a:t>Consider prerequisites for grade 12 courses</a:t>
            </a:r>
          </a:p>
          <a:p>
            <a:pPr eaLnBrk="1" hangingPunct="1"/>
            <a:r>
              <a:rPr lang="en-US" dirty="0" smtClean="0"/>
              <a:t>Electives should support your post-secondary, career and personal interests</a:t>
            </a:r>
          </a:p>
        </p:txBody>
      </p:sp>
      <p:sp>
        <p:nvSpPr>
          <p:cNvPr id="2355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42E18051-5CD6-4747-98DF-32FE1D355663}" type="slidenum">
              <a:rPr lang="en-US" smtClean="0"/>
              <a:pPr/>
              <a:t>16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Enter Three Alternate Courses</a:t>
            </a:r>
          </a:p>
        </p:txBody>
      </p:sp>
      <p:sp>
        <p:nvSpPr>
          <p:cNvPr id="2458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Carefully </a:t>
            </a:r>
            <a:r>
              <a:rPr lang="en-US" dirty="0" smtClean="0"/>
              <a:t>consider and choose 3 additional courses that will be used if any of your chosen courses cannot be scheduled.</a:t>
            </a:r>
          </a:p>
          <a:p>
            <a:pPr eaLnBrk="1" hangingPunct="1"/>
            <a:r>
              <a:rPr lang="en-US" dirty="0" smtClean="0"/>
              <a:t>You must choose 3 Alternate courses</a:t>
            </a:r>
          </a:p>
        </p:txBody>
      </p:sp>
      <p:sp>
        <p:nvSpPr>
          <p:cNvPr id="2457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7BE59A94-3B9B-4F13-95C0-76949D4834C1}" type="slidenum">
              <a:rPr lang="en-US" smtClean="0"/>
              <a:pPr/>
              <a:t>17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dirty="0" smtClean="0"/>
              <a:t>Choosing Courses</a:t>
            </a:r>
          </a:p>
        </p:txBody>
      </p:sp>
      <p:sp>
        <p:nvSpPr>
          <p:cNvPr id="2662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Choose </a:t>
            </a:r>
            <a:r>
              <a:rPr lang="en-US" dirty="0" smtClean="0"/>
              <a:t>courses carefully.</a:t>
            </a:r>
          </a:p>
          <a:p>
            <a:pPr eaLnBrk="1" hangingPunct="1"/>
            <a:r>
              <a:rPr lang="en-US" dirty="0" smtClean="0"/>
              <a:t>Courses chosen by students. determine courses offered next year.</a:t>
            </a:r>
          </a:p>
          <a:p>
            <a:pPr eaLnBrk="1" hangingPunct="1"/>
            <a:r>
              <a:rPr lang="en-US" dirty="0" smtClean="0"/>
              <a:t>If </a:t>
            </a:r>
            <a:r>
              <a:rPr lang="en-US" u="sng" dirty="0" smtClean="0"/>
              <a:t>you choose</a:t>
            </a:r>
            <a:r>
              <a:rPr lang="en-US" dirty="0" smtClean="0"/>
              <a:t> a course, you will be expected to remain in the course.</a:t>
            </a:r>
          </a:p>
          <a:p>
            <a:pPr eaLnBrk="1" hangingPunct="1"/>
            <a:r>
              <a:rPr lang="en-US" dirty="0" smtClean="0"/>
              <a:t>Once schedules have been created, course changes are not entertained.</a:t>
            </a:r>
          </a:p>
        </p:txBody>
      </p:sp>
      <p:sp>
        <p:nvSpPr>
          <p:cNvPr id="2662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1E73BB96-A13E-40E7-9FE6-EB0498E3702C}" type="slidenum">
              <a:rPr lang="en-US" smtClean="0"/>
              <a:pPr/>
              <a:t>18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 smtClean="0"/>
              <a:t>English Class </a:t>
            </a:r>
            <a:r>
              <a:rPr lang="en-US" b="1" dirty="0" smtClean="0"/>
              <a:t>Presentation-This Friday </a:t>
            </a:r>
            <a:r>
              <a:rPr lang="en-US" b="1" dirty="0" smtClean="0"/>
              <a:t>with Counsellor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Bring your completed Course Selection form to your English class </a:t>
            </a:r>
            <a:r>
              <a:rPr lang="en-US" dirty="0" smtClean="0"/>
              <a:t>on Friday for the presentation by guidance counsellors.</a:t>
            </a:r>
            <a:endParaRPr lang="en-US" dirty="0" smtClean="0"/>
          </a:p>
          <a:p>
            <a:r>
              <a:rPr lang="en-US" dirty="0" smtClean="0"/>
              <a:t>Counsellors will review in more detail some of the requirements of post-secondary and graduation</a:t>
            </a:r>
          </a:p>
          <a:p>
            <a:r>
              <a:rPr lang="en-US" dirty="0" smtClean="0"/>
              <a:t>During this class, the counsellor will be able to review some of your questions and look at your tentatively selected courses</a:t>
            </a:r>
          </a:p>
          <a:p>
            <a:r>
              <a:rPr lang="en-US" dirty="0" smtClean="0"/>
              <a:t>Following this presentation, once you are confident your choices are correct, pass the form into </a:t>
            </a:r>
            <a:r>
              <a:rPr lang="en-US" b="1" dirty="0" smtClean="0"/>
              <a:t>your homeroom teacher</a:t>
            </a:r>
          </a:p>
          <a:p>
            <a:r>
              <a:rPr lang="en-US" b="1" dirty="0" smtClean="0"/>
              <a:t>These should all be into your homeroom by March </a:t>
            </a:r>
            <a:r>
              <a:rPr lang="en-US" b="1" dirty="0" smtClean="0"/>
              <a:t>14.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456A32-539F-4519-B871-8517F70D9AC5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3279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Moving into Grade 11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All grade 10 subjects must be passed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Failed courses must be repeated in Summer School or in Grade 11; if you know you failed a course semester one and won’t go to summer school, select it for next year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b="1" dirty="0" smtClean="0"/>
              <a:t>Caution:</a:t>
            </a:r>
            <a:r>
              <a:rPr lang="en-US" dirty="0" smtClean="0"/>
              <a:t> 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Grade 10 courses are prerequisites for grade 11-see course guide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Every grade 10 course taken in grade 11 takes away from credits that you need for graduation. </a:t>
            </a:r>
          </a:p>
        </p:txBody>
      </p:sp>
      <p:sp>
        <p:nvSpPr>
          <p:cNvPr id="40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7862CDBC-86F9-4BB7-B23C-18190540DDA6}" type="slidenum">
              <a:rPr lang="en-US" smtClean="0"/>
              <a:pPr/>
              <a:t>2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latin typeface="+mn-lt"/>
              </a:rPr>
              <a:t>The Course Selection Process</a:t>
            </a:r>
            <a:endParaRPr lang="en-US" sz="40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800" dirty="0" smtClean="0"/>
              <a:t>All courses will be selected using an on-line request  process through Power School </a:t>
            </a:r>
          </a:p>
          <a:p>
            <a:r>
              <a:rPr lang="en-US" sz="2800" dirty="0" smtClean="0"/>
              <a:t>This will be done during Extended Homerooms March </a:t>
            </a:r>
            <a:r>
              <a:rPr lang="en-US" sz="2800" dirty="0" smtClean="0"/>
              <a:t>18</a:t>
            </a:r>
            <a:r>
              <a:rPr lang="en-US" sz="2800" baseline="30000" dirty="0" smtClean="0"/>
              <a:t>th</a:t>
            </a:r>
            <a:r>
              <a:rPr lang="en-US" sz="2800" dirty="0" smtClean="0"/>
              <a:t> -21</a:t>
            </a:r>
            <a:r>
              <a:rPr lang="en-US" sz="2800" baseline="30000" dirty="0" smtClean="0"/>
              <a:t>st</a:t>
            </a:r>
            <a:r>
              <a:rPr lang="en-US" sz="2800" dirty="0" smtClean="0"/>
              <a:t> </a:t>
            </a:r>
            <a:endParaRPr lang="en-US" sz="2800" dirty="0"/>
          </a:p>
          <a:p>
            <a:r>
              <a:rPr lang="en-US" sz="2800" b="1" dirty="0" smtClean="0"/>
              <a:t>You will need your user ID and password to gain access to the system; you will need to have logged in once to a hard-wired computer and change your password.</a:t>
            </a:r>
          </a:p>
          <a:p>
            <a:r>
              <a:rPr lang="en-US" sz="2800" dirty="0" smtClean="0"/>
              <a:t>You will need a completed course selection form.</a:t>
            </a:r>
          </a:p>
          <a:p>
            <a:r>
              <a:rPr lang="en-US" sz="2800" dirty="0" smtClean="0"/>
              <a:t>Add HR# at top.</a:t>
            </a:r>
          </a:p>
          <a:p>
            <a:r>
              <a:rPr lang="en-US" dirty="0" smtClean="0"/>
              <a:t>You will not be able to enter any requests without a completed form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39551D-4D65-43F3-A30E-3924194E7FA8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017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854074"/>
          </a:xfrm>
        </p:spPr>
        <p:txBody>
          <a:bodyPr>
            <a:normAutofit/>
          </a:bodyPr>
          <a:lstStyle/>
          <a:p>
            <a:endParaRPr lang="en-US" sz="40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524000"/>
            <a:ext cx="7886700" cy="4351338"/>
          </a:xfrm>
        </p:spPr>
        <p:txBody>
          <a:bodyPr>
            <a:noAutofit/>
          </a:bodyPr>
          <a:lstStyle/>
          <a:p>
            <a:r>
              <a:rPr lang="en-US" sz="2800" dirty="0" smtClean="0"/>
              <a:t>Once requests have been entered and submitted, they cannot be changed</a:t>
            </a:r>
          </a:p>
          <a:p>
            <a:r>
              <a:rPr lang="en-US" sz="2800" dirty="0" smtClean="0"/>
              <a:t>You will receive a verification form listing the courses you have chosen</a:t>
            </a:r>
          </a:p>
          <a:p>
            <a:r>
              <a:rPr lang="en-US" sz="2800" dirty="0" smtClean="0"/>
              <a:t>The form must be signed by your parent/guardian and returned</a:t>
            </a:r>
          </a:p>
          <a:p>
            <a:r>
              <a:rPr lang="en-US" sz="2800" dirty="0" smtClean="0"/>
              <a:t>There will be no changes made after this point except for failures</a:t>
            </a:r>
          </a:p>
          <a:p>
            <a:pPr marL="0" indent="0" algn="ctr">
              <a:buNone/>
            </a:pPr>
            <a:endParaRPr lang="en-US" sz="2800" b="1" i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39551D-4D65-43F3-A30E-3924194E7FA8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037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latin typeface="+mn-lt"/>
              </a:rPr>
              <a:t>Failures</a:t>
            </a:r>
            <a:endParaRPr lang="en-US" sz="40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If you have failed a Grade 10 course this year</a:t>
            </a:r>
            <a:r>
              <a:rPr lang="en-US" sz="2800" dirty="0"/>
              <a:t>, select the appropriate Grade 10 course</a:t>
            </a:r>
          </a:p>
          <a:p>
            <a:r>
              <a:rPr lang="en-US" sz="2800" dirty="0" smtClean="0"/>
              <a:t>If you failed any course in the past requiring you to take a Grade 10 course next year (because you didn’t have room to take it this year), select the appropriate Grade 10 course </a:t>
            </a:r>
          </a:p>
          <a:p>
            <a:r>
              <a:rPr lang="en-US" sz="2800" dirty="0" smtClean="0"/>
              <a:t>If you fail a course this semester, and do not go Summer School, you will be placed in the failed course next year</a:t>
            </a:r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39551D-4D65-43F3-A30E-3924194E7FA8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7711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Caution	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Be </a:t>
            </a:r>
            <a:r>
              <a:rPr lang="en-US" dirty="0" smtClean="0"/>
              <a:t>VERY, VERY careful to input the correct course code and grade level when inputting course selections into Power School</a:t>
            </a:r>
          </a:p>
          <a:p>
            <a:r>
              <a:rPr lang="en-US" dirty="0" smtClean="0"/>
              <a:t>FI Students please be especially careful to choose the FI course when entering selections.</a:t>
            </a:r>
          </a:p>
          <a:p>
            <a:r>
              <a:rPr lang="en-US" dirty="0" smtClean="0"/>
              <a:t>Accuracy </a:t>
            </a:r>
            <a:r>
              <a:rPr lang="en-US" dirty="0"/>
              <a:t>is important to avoid being </a:t>
            </a:r>
            <a:r>
              <a:rPr lang="en-US" dirty="0" smtClean="0"/>
              <a:t>scheduled </a:t>
            </a:r>
            <a:r>
              <a:rPr lang="en-US" dirty="0"/>
              <a:t>into the wrong courses!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456A32-539F-4519-B871-8517F70D9AC5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027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b="1" dirty="0" smtClean="0"/>
              <a:t>Remember…</a:t>
            </a:r>
          </a:p>
        </p:txBody>
      </p:sp>
      <p:sp>
        <p:nvSpPr>
          <p:cNvPr id="2970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4000" dirty="0" smtClean="0"/>
              <a:t>You can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en-US" sz="4000" dirty="0" smtClean="0"/>
              <a:t>Talk to me!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en-US" sz="4000" dirty="0" smtClean="0"/>
              <a:t>Talk to your parents!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en-US" sz="4000" dirty="0" smtClean="0"/>
              <a:t>Talk to your teachers!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en-US" sz="4000" dirty="0" smtClean="0"/>
              <a:t>Talk to your counsellor-every day there is someone available at lunch!</a:t>
            </a:r>
          </a:p>
          <a:p>
            <a:pPr eaLnBrk="1" hangingPunct="1">
              <a:buFont typeface="Wingdings" pitchFamily="2" charset="2"/>
              <a:buNone/>
            </a:pPr>
            <a:endParaRPr lang="en-US" sz="4000" dirty="0" smtClean="0"/>
          </a:p>
        </p:txBody>
      </p:sp>
      <p:sp>
        <p:nvSpPr>
          <p:cNvPr id="296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D62E0B87-855F-40D4-88E0-DAF6BB4AFC5B}" type="slidenum">
              <a:rPr lang="en-US" smtClean="0"/>
              <a:pPr/>
              <a:t>24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dirty="0"/>
              <a:t>The following slides should be shown now and again during the Extended Homerooms </a:t>
            </a:r>
            <a:r>
              <a:rPr lang="en-US" sz="4000" dirty="0" smtClean="0"/>
              <a:t>March </a:t>
            </a:r>
            <a:r>
              <a:rPr lang="en-US" sz="4000" dirty="0" smtClean="0"/>
              <a:t>18</a:t>
            </a:r>
            <a:r>
              <a:rPr lang="en-US" sz="4000" baseline="30000" dirty="0" smtClean="0"/>
              <a:t>th</a:t>
            </a:r>
            <a:r>
              <a:rPr lang="en-US" sz="4000" dirty="0" smtClean="0"/>
              <a:t> -21</a:t>
            </a:r>
            <a:r>
              <a:rPr lang="en-US" sz="4000" baseline="30000" dirty="0" smtClean="0"/>
              <a:t>st</a:t>
            </a:r>
            <a:r>
              <a:rPr lang="en-US" sz="4000" dirty="0" smtClean="0"/>
              <a:t>  </a:t>
            </a:r>
            <a:r>
              <a:rPr lang="en-US" sz="4000" dirty="0" smtClean="0"/>
              <a:t>to </a:t>
            </a:r>
            <a:r>
              <a:rPr lang="en-US" sz="4000" dirty="0"/>
              <a:t>guide students through the process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39551D-4D65-43F3-A30E-3924194E7FA8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176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Entering Courses Selected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March </a:t>
            </a:r>
            <a:r>
              <a:rPr lang="en-US" sz="4000" dirty="0" smtClean="0"/>
              <a:t>18-21 2019</a:t>
            </a:r>
            <a:endParaRPr lang="en-US" sz="4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A22979-8E34-4F89-A4B1-9A1029FBF569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532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b="1" dirty="0" smtClean="0">
                <a:latin typeface="+mn-lt"/>
              </a:rPr>
              <a:t>Log-on Using Student ID &amp; Password</a:t>
            </a:r>
            <a:endParaRPr lang="en-US" sz="40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sz="2800" dirty="0" smtClean="0"/>
              <a:t>In case of </a:t>
            </a:r>
            <a:r>
              <a:rPr lang="fr-FR" sz="2800" dirty="0" err="1" smtClean="0"/>
              <a:t>username</a:t>
            </a:r>
            <a:r>
              <a:rPr lang="fr-FR" sz="2800" dirty="0" smtClean="0"/>
              <a:t> /</a:t>
            </a:r>
            <a:r>
              <a:rPr lang="fr-FR" sz="2800" dirty="0" err="1" smtClean="0"/>
              <a:t>password</a:t>
            </a:r>
            <a:r>
              <a:rPr lang="fr-FR" sz="2800" dirty="0" smtClean="0"/>
              <a:t> </a:t>
            </a:r>
            <a:r>
              <a:rPr lang="fr-FR" sz="2800" dirty="0" err="1" smtClean="0"/>
              <a:t>unknowns:</a:t>
            </a:r>
            <a:r>
              <a:rPr lang="fr-FR" sz="2800" dirty="0" err="1" smtClean="0">
                <a:solidFill>
                  <a:prstClr val="black"/>
                </a:solidFill>
              </a:rPr>
              <a:t>HR</a:t>
            </a:r>
            <a:r>
              <a:rPr lang="fr-FR" sz="2800" dirty="0" smtClean="0">
                <a:solidFill>
                  <a:prstClr val="black"/>
                </a:solidFill>
              </a:rPr>
              <a:t> </a:t>
            </a:r>
            <a:r>
              <a:rPr lang="fr-FR" sz="2800" dirty="0" err="1" smtClean="0">
                <a:solidFill>
                  <a:prstClr val="black"/>
                </a:solidFill>
              </a:rPr>
              <a:t>teachers</a:t>
            </a:r>
            <a:r>
              <a:rPr lang="fr-FR" sz="2800" dirty="0" smtClean="0">
                <a:solidFill>
                  <a:prstClr val="black"/>
                </a:solidFill>
              </a:rPr>
              <a:t> </a:t>
            </a:r>
            <a:r>
              <a:rPr lang="fr-FR" sz="2800" dirty="0" err="1" smtClean="0">
                <a:solidFill>
                  <a:prstClr val="black"/>
                </a:solidFill>
              </a:rPr>
              <a:t>will</a:t>
            </a:r>
            <a:r>
              <a:rPr lang="fr-FR" sz="2800" dirty="0" smtClean="0">
                <a:solidFill>
                  <a:prstClr val="black"/>
                </a:solidFill>
              </a:rPr>
              <a:t> </a:t>
            </a:r>
            <a:r>
              <a:rPr lang="fr-FR" sz="2800" dirty="0" err="1" smtClean="0">
                <a:solidFill>
                  <a:prstClr val="black"/>
                </a:solidFill>
              </a:rPr>
              <a:t>ask</a:t>
            </a:r>
            <a:r>
              <a:rPr lang="fr-FR" sz="2800" dirty="0" smtClean="0">
                <a:solidFill>
                  <a:prstClr val="black"/>
                </a:solidFill>
              </a:rPr>
              <a:t> </a:t>
            </a:r>
            <a:r>
              <a:rPr lang="fr-FR" sz="2800" dirty="0" err="1" smtClean="0">
                <a:solidFill>
                  <a:prstClr val="black"/>
                </a:solidFill>
              </a:rPr>
              <a:t>tech</a:t>
            </a:r>
            <a:r>
              <a:rPr lang="fr-FR" sz="2800" dirty="0" smtClean="0">
                <a:solidFill>
                  <a:prstClr val="black"/>
                </a:solidFill>
              </a:rPr>
              <a:t> </a:t>
            </a:r>
            <a:r>
              <a:rPr lang="fr-FR" sz="2800" dirty="0" err="1" smtClean="0">
                <a:solidFill>
                  <a:prstClr val="black"/>
                </a:solidFill>
              </a:rPr>
              <a:t>teachers</a:t>
            </a:r>
            <a:r>
              <a:rPr lang="fr-FR" sz="2800" dirty="0" smtClean="0">
                <a:solidFill>
                  <a:prstClr val="black"/>
                </a:solidFill>
              </a:rPr>
              <a:t>, in </a:t>
            </a:r>
            <a:r>
              <a:rPr lang="fr-FR" sz="2800" dirty="0" err="1" smtClean="0">
                <a:solidFill>
                  <a:prstClr val="black"/>
                </a:solidFill>
              </a:rPr>
              <a:t>advance</a:t>
            </a:r>
            <a:r>
              <a:rPr lang="fr-FR" sz="2800" dirty="0" smtClean="0">
                <a:solidFill>
                  <a:prstClr val="black"/>
                </a:solidFill>
              </a:rPr>
              <a:t>, to reset.</a:t>
            </a:r>
            <a:endParaRPr lang="fr-FR" sz="2800" dirty="0" smtClean="0"/>
          </a:p>
          <a:p>
            <a:r>
              <a:rPr lang="en-US" sz="2800" dirty="0" smtClean="0"/>
              <a:t>Login </a:t>
            </a:r>
            <a:r>
              <a:rPr lang="en-US" sz="2800" dirty="0"/>
              <a:t>here: </a:t>
            </a:r>
            <a:r>
              <a:rPr lang="fr-FR" sz="2800" dirty="0" err="1">
                <a:hlinkClick r:id="rId2"/>
              </a:rPr>
              <a:t>Student</a:t>
            </a:r>
            <a:r>
              <a:rPr lang="fr-FR" sz="2800" dirty="0">
                <a:hlinkClick r:id="rId2"/>
              </a:rPr>
              <a:t> Course </a:t>
            </a:r>
            <a:r>
              <a:rPr lang="fr-FR" sz="2800" dirty="0" err="1">
                <a:hlinkClick r:id="rId2"/>
              </a:rPr>
              <a:t>Selection</a:t>
            </a:r>
            <a:r>
              <a:rPr lang="fr-FR" sz="2800" dirty="0">
                <a:hlinkClick r:id="rId2"/>
              </a:rPr>
              <a:t> Login Page</a:t>
            </a:r>
            <a:endParaRPr lang="fr-FR" sz="2800" dirty="0"/>
          </a:p>
          <a:p>
            <a:r>
              <a:rPr lang="en-US" sz="2800" dirty="0" smtClean="0"/>
              <a:t>Step 1: Choose Compulsory courses</a:t>
            </a:r>
          </a:p>
          <a:p>
            <a:r>
              <a:rPr lang="en-US" sz="2800" dirty="0" smtClean="0"/>
              <a:t>Step 2: Choose 2 Elective courses</a:t>
            </a:r>
          </a:p>
          <a:p>
            <a:r>
              <a:rPr lang="en-US" sz="2800" dirty="0" smtClean="0"/>
              <a:t>Step 3: Choose 2 Alternate Electives</a:t>
            </a:r>
          </a:p>
          <a:p>
            <a:r>
              <a:rPr lang="en-US" sz="2800" dirty="0" smtClean="0"/>
              <a:t>Choose a 3</a:t>
            </a:r>
            <a:r>
              <a:rPr lang="en-US" sz="2800" baseline="30000" dirty="0" smtClean="0"/>
              <a:t>rd</a:t>
            </a:r>
            <a:r>
              <a:rPr lang="en-US" sz="2800" dirty="0" smtClean="0"/>
              <a:t> alternate if you have selected FHS courses, Co-op 120 or Career Exploration 110</a:t>
            </a:r>
          </a:p>
          <a:p>
            <a:pPr marL="0" indent="0">
              <a:buNone/>
            </a:pPr>
            <a:r>
              <a:rPr lang="en-US" b="1" dirty="0" smtClean="0"/>
              <a:t>If Required</a:t>
            </a:r>
            <a:endParaRPr lang="en-US" sz="2800" b="1" dirty="0" smtClean="0"/>
          </a:p>
          <a:p>
            <a:r>
              <a:rPr lang="en-US" dirty="0" smtClean="0"/>
              <a:t>Step 4: Choose Grade 10 Compulsory Course(s)</a:t>
            </a:r>
          </a:p>
          <a:p>
            <a:r>
              <a:rPr lang="en-US" sz="2800" dirty="0" smtClean="0"/>
              <a:t>Step 5: Choose Grade 10 Elective Course(s)</a:t>
            </a:r>
          </a:p>
          <a:p>
            <a:pPr marL="0" indent="0" algn="ctr">
              <a:buNone/>
            </a:pPr>
            <a:endParaRPr lang="en-US" sz="2800" b="1" dirty="0" smtClean="0"/>
          </a:p>
          <a:p>
            <a:pPr marL="0" indent="0" algn="ctr">
              <a:buNone/>
            </a:pPr>
            <a:endParaRPr lang="en-US" sz="2800" b="1" i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39551D-4D65-43F3-A30E-3924194E7FA8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290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latin typeface="+mn-lt"/>
              </a:rPr>
              <a:t>Special Note-Music Electives</a:t>
            </a:r>
            <a:endParaRPr lang="en-US" sz="40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 smtClean="0"/>
              <a:t>If choosing Music 112 as an elective, you may choose only 1 of the 4 strands:</a:t>
            </a:r>
          </a:p>
          <a:p>
            <a:pPr marL="0" indent="0">
              <a:buNone/>
            </a:pPr>
            <a:endParaRPr lang="en-US" sz="2800" dirty="0" smtClean="0"/>
          </a:p>
          <a:p>
            <a:pPr lvl="1"/>
            <a:r>
              <a:rPr lang="en-US" dirty="0"/>
              <a:t>Guitar		</a:t>
            </a:r>
            <a:r>
              <a:rPr lang="en-US" dirty="0" smtClean="0"/>
              <a:t>FEMUD1120</a:t>
            </a:r>
            <a:r>
              <a:rPr lang="en-US" dirty="0"/>
              <a:t>   Music 112</a:t>
            </a:r>
          </a:p>
          <a:p>
            <a:pPr lvl="1"/>
            <a:r>
              <a:rPr lang="en-US" dirty="0"/>
              <a:t>Instrumental	</a:t>
            </a:r>
            <a:r>
              <a:rPr lang="en-US" dirty="0" smtClean="0"/>
              <a:t>FEMUD1110</a:t>
            </a:r>
            <a:r>
              <a:rPr lang="en-US" dirty="0"/>
              <a:t>   Music </a:t>
            </a:r>
            <a:r>
              <a:rPr lang="en-US" dirty="0" smtClean="0"/>
              <a:t>111</a:t>
            </a:r>
          </a:p>
          <a:p>
            <a:pPr lvl="1"/>
            <a:r>
              <a:rPr lang="en-US" dirty="0" smtClean="0"/>
              <a:t>Keyboard</a:t>
            </a:r>
            <a:r>
              <a:rPr lang="en-US" dirty="0"/>
              <a:t>	</a:t>
            </a:r>
            <a:r>
              <a:rPr lang="en-US" dirty="0" smtClean="0"/>
              <a:t>FEMUD1130</a:t>
            </a:r>
            <a:r>
              <a:rPr lang="en-US" dirty="0"/>
              <a:t>   Music 113</a:t>
            </a:r>
          </a:p>
          <a:p>
            <a:pPr lvl="1"/>
            <a:r>
              <a:rPr lang="en-US" dirty="0"/>
              <a:t>Choral		FEMUI0092   </a:t>
            </a:r>
            <a:r>
              <a:rPr lang="en-US" dirty="0" smtClean="0"/>
              <a:t> Music </a:t>
            </a:r>
            <a:r>
              <a:rPr lang="en-US" dirty="0"/>
              <a:t>Art (90hr) </a:t>
            </a:r>
            <a:r>
              <a:rPr lang="en-US" dirty="0" smtClean="0"/>
              <a:t>9</a:t>
            </a:r>
          </a:p>
          <a:p>
            <a:pPr marL="0" indent="0" algn="ctr">
              <a:buNone/>
            </a:pPr>
            <a:endParaRPr lang="en-US" sz="2800" b="1" i="1" dirty="0" smtClean="0"/>
          </a:p>
          <a:p>
            <a:pPr marL="0" indent="0" algn="ctr">
              <a:buNone/>
            </a:pPr>
            <a:r>
              <a:rPr lang="en-US" sz="2800" b="1" i="1" dirty="0" smtClean="0"/>
              <a:t>When choosing, be sure to select the above course names for the strand you want</a:t>
            </a:r>
          </a:p>
          <a:p>
            <a:pPr lvl="1"/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39551D-4D65-43F3-A30E-3924194E7FA8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4022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Special Note-Alternate Courses	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must choose 2 Alternate Courses</a:t>
            </a:r>
          </a:p>
          <a:p>
            <a:r>
              <a:rPr lang="en-US" dirty="0" smtClean="0"/>
              <a:t>Choose these carefully</a:t>
            </a:r>
          </a:p>
          <a:p>
            <a:r>
              <a:rPr lang="en-US" dirty="0" smtClean="0"/>
              <a:t>They </a:t>
            </a:r>
            <a:r>
              <a:rPr lang="en-US" u="sng" dirty="0" smtClean="0"/>
              <a:t>will</a:t>
            </a:r>
            <a:r>
              <a:rPr lang="en-US" dirty="0" smtClean="0"/>
              <a:t> be used if all the courses selected cannot be scheduled due to conflicts</a:t>
            </a:r>
          </a:p>
          <a:p>
            <a:r>
              <a:rPr lang="en-US" dirty="0" smtClean="0"/>
              <a:t>If selecting 3-credit Co-Op, you must choose 3 alternate courses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456A32-539F-4519-B871-8517F70D9AC5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8221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Graduation Requirements</a:t>
            </a:r>
          </a:p>
        </p:txBody>
      </p:sp>
      <p:pic>
        <p:nvPicPr>
          <p:cNvPr id="13316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7281" y="1935163"/>
            <a:ext cx="4389437" cy="4389437"/>
          </a:xfrm>
          <a:noFill/>
        </p:spPr>
      </p:pic>
      <p:sp>
        <p:nvSpPr>
          <p:cNvPr id="1331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A84D77B0-901D-406B-A62F-739F645BE9AD}" type="slidenum">
              <a:rPr lang="en-US" smtClean="0"/>
              <a:pPr/>
              <a:t>3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602A01-320D-4C38-9A4D-FF2B7FBF0B39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585" y="762000"/>
            <a:ext cx="8420830" cy="57912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7543800" y="718066"/>
            <a:ext cx="16002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CA" b="1" dirty="0" smtClean="0"/>
              <a:t>2019-2020</a:t>
            </a:r>
            <a:endParaRPr lang="en-CA" b="1" dirty="0"/>
          </a:p>
        </p:txBody>
      </p:sp>
    </p:spTree>
    <p:extLst>
      <p:ext uri="{BB962C8B-B14F-4D97-AF65-F5344CB8AC3E}">
        <p14:creationId xmlns:p14="http://schemas.microsoft.com/office/powerpoint/2010/main" val="1994500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602A01-320D-4C38-9A4D-FF2B7FBF0B39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6200"/>
            <a:ext cx="9144000" cy="678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6019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latin typeface="+mn-lt"/>
              </a:rPr>
              <a:t>When Finished</a:t>
            </a:r>
            <a:endParaRPr lang="en-US" sz="40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69392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sz="4000" b="1" dirty="0" smtClean="0"/>
              <a:t>Before you hit submit. . .</a:t>
            </a:r>
          </a:p>
          <a:p>
            <a:pPr marL="0" indent="0">
              <a:buNone/>
            </a:pPr>
            <a:r>
              <a:rPr lang="en-US" sz="4000" dirty="0" smtClean="0"/>
              <a:t>your homeroom teacher will verify that the courses on the screen are the courses on your course selection planning sheet.</a:t>
            </a:r>
          </a:p>
          <a:p>
            <a:pPr marL="0" indent="0">
              <a:buNone/>
            </a:pPr>
            <a:r>
              <a:rPr lang="en-US" sz="4000" dirty="0" smtClean="0"/>
              <a:t>Give your planning sheet to your homeroom teacher so they can place in folder of homeroom student requests</a:t>
            </a:r>
          </a:p>
          <a:p>
            <a:pPr marL="0" indent="0">
              <a:buNone/>
            </a:pPr>
            <a:r>
              <a:rPr lang="en-US" sz="4000" dirty="0" smtClean="0"/>
              <a:t>Teacher checks off the student name as complete</a:t>
            </a:r>
          </a:p>
          <a:p>
            <a:pPr marL="0" indent="0">
              <a:buNone/>
            </a:pPr>
            <a:r>
              <a:rPr lang="en-US" sz="4000" dirty="0" smtClean="0"/>
              <a:t>Log Off so next student can Log On with homeroom teacher assistance</a:t>
            </a:r>
          </a:p>
          <a:p>
            <a:pPr marL="0" indent="0">
              <a:buNone/>
            </a:pPr>
            <a:endParaRPr lang="en-US" sz="4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39551D-4D65-43F3-A30E-3924194E7FA8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034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04088"/>
            <a:ext cx="8229600" cy="819912"/>
          </a:xfrm>
        </p:spPr>
        <p:txBody>
          <a:bodyPr>
            <a:normAutofit/>
          </a:bodyPr>
          <a:lstStyle/>
          <a:p>
            <a:pPr eaLnBrk="1" hangingPunct="1"/>
            <a:r>
              <a:rPr lang="en-US" sz="4800" b="1" dirty="0" smtClean="0"/>
              <a:t>Graduation Requirements</a:t>
            </a:r>
          </a:p>
        </p:txBody>
      </p:sp>
      <p:sp>
        <p:nvSpPr>
          <p:cNvPr id="15364" name="Rectangle 3"/>
          <p:cNvSpPr>
            <a:spLocks noGrp="1" noChangeArrowheads="1"/>
          </p:cNvSpPr>
          <p:nvPr>
            <p:ph idx="1"/>
          </p:nvPr>
        </p:nvSpPr>
        <p:spPr>
          <a:xfrm>
            <a:off x="566738" y="1752600"/>
            <a:ext cx="8424862" cy="4724400"/>
          </a:xfrm>
        </p:spPr>
        <p:txBody>
          <a:bodyPr>
            <a:noAutofit/>
          </a:bodyPr>
          <a:lstStyle/>
          <a:p>
            <a:r>
              <a:rPr lang="en-US" dirty="0" smtClean="0"/>
              <a:t>All Grade </a:t>
            </a:r>
            <a:r>
              <a:rPr lang="en-US" dirty="0"/>
              <a:t>10 </a:t>
            </a:r>
            <a:r>
              <a:rPr lang="en-US" dirty="0" smtClean="0"/>
              <a:t>courses must be passed</a:t>
            </a:r>
            <a:endParaRPr lang="en-US" dirty="0"/>
          </a:p>
          <a:p>
            <a:r>
              <a:rPr lang="en-US" dirty="0" smtClean="0"/>
              <a:t>ELPA must be passed; re-writes in gr. 11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Compulsory Courses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800" dirty="0" smtClean="0"/>
              <a:t>English 11 (full-year, 2 credits)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800" dirty="0" smtClean="0"/>
              <a:t>Math 11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800" dirty="0" smtClean="0"/>
              <a:t>Science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800" dirty="0" smtClean="0"/>
              <a:t>History 11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800" dirty="0" smtClean="0"/>
              <a:t>Fine Arts &amp; Life Development course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800" dirty="0" smtClean="0"/>
              <a:t>English 12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Total: 7 credits</a:t>
            </a:r>
          </a:p>
        </p:txBody>
      </p:sp>
      <p:sp>
        <p:nvSpPr>
          <p:cNvPr id="1536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797DCB47-B609-4D34-A12A-8754E4CEB6D7}" type="slidenum">
              <a:rPr lang="en-US" smtClean="0"/>
              <a:pPr/>
              <a:t>4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b="1" dirty="0" smtClean="0"/>
              <a:t>Graduation Requirements</a:t>
            </a:r>
          </a:p>
        </p:txBody>
      </p:sp>
      <p:sp>
        <p:nvSpPr>
          <p:cNvPr id="16388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35480"/>
            <a:ext cx="8229600" cy="4693920"/>
          </a:xfrm>
        </p:spPr>
        <p:txBody>
          <a:bodyPr>
            <a:normAutofit fontScale="92500" lnSpcReduction="10000"/>
          </a:bodyPr>
          <a:lstStyle/>
          <a:p>
            <a:pPr eaLnBrk="1" hangingPunct="1"/>
            <a:r>
              <a:rPr lang="en-US" dirty="0" smtClean="0"/>
              <a:t>Must earn 17 out of 20 credits</a:t>
            </a:r>
          </a:p>
          <a:p>
            <a:pPr eaLnBrk="1" hangingPunct="1"/>
            <a:r>
              <a:rPr lang="en-US" dirty="0" smtClean="0"/>
              <a:t>Remaining 10 credits are elective</a:t>
            </a:r>
          </a:p>
          <a:p>
            <a:pPr eaLnBrk="1" hangingPunct="1"/>
            <a:r>
              <a:rPr lang="en-US" dirty="0" smtClean="0"/>
              <a:t>5 credits must be Grade 12 courses (incl. </a:t>
            </a:r>
            <a:r>
              <a:rPr lang="en-US" dirty="0" err="1" smtClean="0"/>
              <a:t>Eng</a:t>
            </a:r>
            <a:r>
              <a:rPr lang="en-US" dirty="0" smtClean="0"/>
              <a:t> 12)</a:t>
            </a:r>
          </a:p>
          <a:p>
            <a:pPr eaLnBrk="1" hangingPunct="1"/>
            <a:r>
              <a:rPr lang="en-US" dirty="0" smtClean="0"/>
              <a:t>If you are in French Immersion, 5 credits out of 20 must be F.I. One grade 12 FI course must be taken in grade 12 to be eligible for your oral proficiency interview.</a:t>
            </a:r>
          </a:p>
          <a:p>
            <a:pPr eaLnBrk="1" hangingPunct="1"/>
            <a:r>
              <a:rPr lang="en-US" dirty="0" smtClean="0"/>
              <a:t>Only two of your 17 credits toward graduation can be local option courses. Do not select more than two going into grade 11.</a:t>
            </a:r>
          </a:p>
          <a:p>
            <a:pPr eaLnBrk="1" hangingPunct="1">
              <a:buFont typeface="Wingdings" pitchFamily="2" charset="2"/>
              <a:buNone/>
            </a:pPr>
            <a:endParaRPr lang="en-US" dirty="0" smtClean="0"/>
          </a:p>
          <a:p>
            <a:pPr algn="ctr" eaLnBrk="1" hangingPunct="1">
              <a:buFont typeface="Wingdings" pitchFamily="2" charset="2"/>
              <a:buNone/>
            </a:pPr>
            <a:r>
              <a:rPr lang="en-US" b="1" dirty="0" smtClean="0"/>
              <a:t>You are responsible for ensuring that you meet graduation requirements!</a:t>
            </a:r>
          </a:p>
          <a:p>
            <a:pPr eaLnBrk="1" hangingPunct="1"/>
            <a:endParaRPr lang="en-US" dirty="0" smtClean="0"/>
          </a:p>
        </p:txBody>
      </p:sp>
      <p:sp>
        <p:nvSpPr>
          <p:cNvPr id="1638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36A12C00-62BC-4789-A699-0AA54074C410}" type="slidenum">
              <a:rPr lang="en-US" smtClean="0"/>
              <a:pPr/>
              <a:t>5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dirty="0" smtClean="0"/>
              <a:t>Course Levels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idx="1"/>
          </p:nvPr>
        </p:nvSpPr>
        <p:spPr>
          <a:xfrm>
            <a:off x="566738" y="1752600"/>
            <a:ext cx="8348662" cy="4267200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n-US" b="1" dirty="0" smtClean="0"/>
              <a:t>Level 1- </a:t>
            </a:r>
            <a:r>
              <a:rPr lang="en-US" dirty="0" smtClean="0"/>
              <a:t>Enriched university preparation </a:t>
            </a:r>
            <a:r>
              <a:rPr lang="en-US" sz="2800" dirty="0" smtClean="0"/>
              <a:t>(teacher recommendation required); faster pace and increased scope</a:t>
            </a:r>
          </a:p>
          <a:p>
            <a:pPr lvl="1" eaLnBrk="1" hangingPunct="1"/>
            <a:r>
              <a:rPr lang="en-US" dirty="0" smtClean="0"/>
              <a:t>e.g. English 111, Modern History 111, Physics 111</a:t>
            </a:r>
          </a:p>
          <a:p>
            <a:pPr lvl="1" eaLnBrk="1" hangingPunct="1"/>
            <a:endParaRPr lang="en-US" dirty="0" smtClean="0"/>
          </a:p>
          <a:p>
            <a:pPr eaLnBrk="1" hangingPunct="1"/>
            <a:r>
              <a:rPr lang="en-US" b="1" dirty="0" smtClean="0"/>
              <a:t>Level 2- </a:t>
            </a:r>
            <a:r>
              <a:rPr lang="en-US" dirty="0" smtClean="0"/>
              <a:t>University preparation, some community college &amp; private training technology programs (not all require level 2-look up the programs of interest)</a:t>
            </a:r>
          </a:p>
          <a:p>
            <a:pPr lvl="1" eaLnBrk="1" hangingPunct="1"/>
            <a:r>
              <a:rPr lang="en-US" dirty="0" smtClean="0"/>
              <a:t>e.g. English 112, Modern History 112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dirty="0" smtClean="0"/>
              <a:t>		</a:t>
            </a:r>
          </a:p>
          <a:p>
            <a:pPr eaLnBrk="1" hangingPunct="1"/>
            <a:endParaRPr lang="en-US" dirty="0" smtClean="0"/>
          </a:p>
        </p:txBody>
      </p:sp>
      <p:sp>
        <p:nvSpPr>
          <p:cNvPr id="717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8471F637-F310-4B0D-999C-BADCFC4DD563}" type="slidenum">
              <a:rPr lang="en-US" smtClean="0"/>
              <a:pPr/>
              <a:t>6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dirty="0" smtClean="0"/>
              <a:t>Course Levels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b="1" dirty="0" smtClean="0"/>
              <a:t>Level 3- </a:t>
            </a:r>
            <a:r>
              <a:rPr lang="en-US" dirty="0" smtClean="0"/>
              <a:t>Non-technical community college &amp; private training institutions</a:t>
            </a:r>
          </a:p>
          <a:p>
            <a:pPr lvl="1" eaLnBrk="1" hangingPunct="1"/>
            <a:r>
              <a:rPr lang="en-US" dirty="0" smtClean="0"/>
              <a:t>e.g. English 113, History 113 </a:t>
            </a:r>
          </a:p>
          <a:p>
            <a:pPr marL="393192" lvl="1" indent="0" eaLnBrk="1" hangingPunct="1">
              <a:buNone/>
            </a:pPr>
            <a:endParaRPr lang="en-US" dirty="0" smtClean="0"/>
          </a:p>
          <a:p>
            <a:pPr eaLnBrk="1" hangingPunct="1"/>
            <a:r>
              <a:rPr lang="en-US" b="1" dirty="0" smtClean="0"/>
              <a:t>Level 0-Not offered at other levels</a:t>
            </a:r>
          </a:p>
          <a:p>
            <a:pPr lvl="1" eaLnBrk="1" hangingPunct="1"/>
            <a:r>
              <a:rPr lang="en-US" dirty="0" smtClean="0"/>
              <a:t>Will vary in difficulty. Some qualify for university entrance and some do not. Every university is different in what they accept as academic electives-look them up!</a:t>
            </a:r>
          </a:p>
          <a:p>
            <a:pPr lvl="1" eaLnBrk="1" hangingPunct="1"/>
            <a:r>
              <a:rPr lang="en-US" dirty="0" smtClean="0"/>
              <a:t>e.g. Law 120, Media Studies 120 and many others</a:t>
            </a:r>
          </a:p>
          <a:p>
            <a:pPr lvl="1" eaLnBrk="1" hangingPunct="1"/>
            <a:endParaRPr lang="en-US" dirty="0" smtClean="0"/>
          </a:p>
        </p:txBody>
      </p:sp>
      <p:sp>
        <p:nvSpPr>
          <p:cNvPr id="819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45DC5D44-C1BE-4113-B16A-2FAC3CE3D283}" type="slidenum">
              <a:rPr lang="en-US" smtClean="0"/>
              <a:pPr/>
              <a:t>7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dirty="0" smtClean="0"/>
              <a:t>Choosing Courses	</a:t>
            </a:r>
          </a:p>
        </p:txBody>
      </p:sp>
      <p:sp>
        <p:nvSpPr>
          <p:cNvPr id="1024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Choose compulsory courses first</a:t>
            </a:r>
          </a:p>
          <a:p>
            <a:pPr eaLnBrk="1" hangingPunct="1"/>
            <a:r>
              <a:rPr lang="en-US" dirty="0" smtClean="0"/>
              <a:t>Note if prerequisites required</a:t>
            </a:r>
          </a:p>
          <a:p>
            <a:pPr eaLnBrk="1" hangingPunct="1"/>
            <a:r>
              <a:rPr lang="en-US" dirty="0" smtClean="0"/>
              <a:t>Generally, take courses at your grade level although some Grade 12 courses may be taken in Grade 11 and 11 in grade 12, especially the level 0 courses</a:t>
            </a:r>
          </a:p>
        </p:txBody>
      </p:sp>
      <p:sp>
        <p:nvSpPr>
          <p:cNvPr id="102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30251FFF-7808-406C-81D8-DCC909DFEBFE}" type="slidenum">
              <a:rPr lang="en-US" smtClean="0"/>
              <a:pPr/>
              <a:t>8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Choosing Courses</a:t>
            </a:r>
          </a:p>
        </p:txBody>
      </p:sp>
      <p:sp>
        <p:nvSpPr>
          <p:cNvPr id="1126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Consider future learning/career goals</a:t>
            </a:r>
          </a:p>
          <a:p>
            <a:pPr lvl="1" eaLnBrk="1" hangingPunct="1"/>
            <a:r>
              <a:rPr lang="en-US" dirty="0" smtClean="0"/>
              <a:t>Work, community college, university, private training school, apprenticeship, military</a:t>
            </a:r>
          </a:p>
          <a:p>
            <a:pPr eaLnBrk="1" hangingPunct="1"/>
            <a:r>
              <a:rPr lang="en-US" dirty="0" smtClean="0"/>
              <a:t>Discuss everything with parents, teachers, counsellors</a:t>
            </a:r>
          </a:p>
          <a:p>
            <a:pPr eaLnBrk="1" hangingPunct="1"/>
            <a:r>
              <a:rPr lang="en-US" dirty="0" smtClean="0"/>
              <a:t>Check with teachers who are teaching the courses you are interested in to learn more about them.</a:t>
            </a:r>
          </a:p>
          <a:p>
            <a:pPr eaLnBrk="1" hangingPunct="1"/>
            <a:r>
              <a:rPr lang="en-US" dirty="0" smtClean="0"/>
              <a:t>Check with your current teachers (math, English, science, social studies) regarding recommendations for your future courses</a:t>
            </a:r>
          </a:p>
        </p:txBody>
      </p:sp>
      <p:sp>
        <p:nvSpPr>
          <p:cNvPr id="112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218A354F-CE19-48CE-91DA-3B8BAA0E432E}" type="slidenum">
              <a:rPr lang="en-US" smtClean="0"/>
              <a:pPr/>
              <a:t>9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ocumentCategories xmlns="1e050540-abf7-4cd0-9094-0488f67136b7">Guidance-Course Selection</DocumentCategories>
    <PublishingExpirationDate xmlns="http://schemas.microsoft.com/sharepoint/v3" xsi:nil="true"/>
    <DocumentForm xmlns="1e050540-abf7-4cd0-9094-0488f67136b7">No</DocumentForm>
    <PublishingStartDate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 Categories" ma:contentTypeID="0x010100F2A1E1E4D320C749A22EC3F91FD053D600EDF804324D31F74C9B8106E224190762" ma:contentTypeVersion="9" ma:contentTypeDescription="" ma:contentTypeScope="" ma:versionID="7dfa8e0ae6d7a7016ee584566b5265c2">
  <xsd:schema xmlns:xsd="http://www.w3.org/2001/XMLSchema" xmlns:xs="http://www.w3.org/2001/XMLSchema" xmlns:p="http://schemas.microsoft.com/office/2006/metadata/properties" xmlns:ns1="http://schemas.microsoft.com/sharepoint/v3" xmlns:ns2="1e050540-abf7-4cd0-9094-0488f67136b7" targetNamespace="http://schemas.microsoft.com/office/2006/metadata/properties" ma:root="true" ma:fieldsID="4cc6403f1885bf9118ffb46d1ebf166c" ns1:_="" ns2:_="">
    <xsd:import namespace="http://schemas.microsoft.com/sharepoint/v3"/>
    <xsd:import namespace="1e050540-abf7-4cd0-9094-0488f67136b7"/>
    <xsd:element name="properties">
      <xsd:complexType>
        <xsd:sequence>
          <xsd:element name="documentManagement">
            <xsd:complexType>
              <xsd:all>
                <xsd:element ref="ns2:DocumentCategories"/>
                <xsd:element ref="ns2:DocumentForm" minOccurs="0"/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10" nillable="true" ma:displayName="Scheduling Start Date" ma:description="" ma:hidden="true" ma:internalName="PublishingStartDate" ma:readOnly="false">
      <xsd:simpleType>
        <xsd:restriction base="dms:Unknown"/>
      </xsd:simpleType>
    </xsd:element>
    <xsd:element name="PublishingExpirationDate" ma:index="11" nillable="true" ma:displayName="Scheduling End Date" ma:description="" ma:hidden="true" ma:internalName="PublishingExpirationDate" ma:readOnly="fals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e050540-abf7-4cd0-9094-0488f67136b7" elementFormDefault="qualified">
    <xsd:import namespace="http://schemas.microsoft.com/office/2006/documentManagement/types"/>
    <xsd:import namespace="http://schemas.microsoft.com/office/infopath/2007/PartnerControls"/>
    <xsd:element name="DocumentCategories" ma:index="8" ma:displayName="Document Categories" ma:format="Dropdown" ma:internalName="DocumentCategories" ma:readOnly="false">
      <xsd:simpleType>
        <xsd:restriction base="dms:Choice">
          <xsd:enumeration value="ABC Tips"/>
          <xsd:enumeration value="Agenda"/>
          <xsd:enumeration value="Alumni"/>
          <xsd:enumeration value="Announcements"/>
          <xsd:enumeration value="Annual Report"/>
          <xsd:enumeration value="Archived"/>
          <xsd:enumeration value="Assemblies"/>
          <xsd:enumeration value="Awards"/>
          <xsd:enumeration value="Bullying Information"/>
          <xsd:enumeration value="Cafeteria"/>
          <xsd:enumeration value="Calendar"/>
          <xsd:enumeration value="Class Supply Lists"/>
          <xsd:enumeration value="Clubs"/>
          <xsd:enumeration value="Community"/>
          <xsd:enumeration value="Covid Information"/>
          <xsd:enumeration value="Data &amp; Reports"/>
          <xsd:enumeration value="District"/>
          <xsd:enumeration value="Drama"/>
          <xsd:enumeration value="English"/>
          <xsd:enumeration value="Exams"/>
          <xsd:enumeration value="Fine Arts"/>
          <xsd:enumeration value="French"/>
          <xsd:enumeration value="Graduation"/>
          <xsd:enumeration value="Guidance-Course Selection"/>
          <xsd:enumeration value="Guidance-Information"/>
          <xsd:enumeration value="Guidance-Scholarships"/>
          <xsd:enumeration value="Handbook"/>
          <xsd:enumeration value="Health"/>
          <xsd:enumeration value="Home and School"/>
          <xsd:enumeration value="Homework"/>
          <xsd:enumeration value="Hot Lunch"/>
          <xsd:enumeration value="Humanities"/>
          <xsd:enumeration value="Literacy"/>
          <xsd:enumeration value="Math"/>
          <xsd:enumeration value="Memo"/>
          <xsd:enumeration value="Misc"/>
          <xsd:enumeration value="Newcomers"/>
          <xsd:enumeration value="Newsletter"/>
          <xsd:enumeration value="Parent Information"/>
          <xsd:enumeration value="Portal"/>
          <xsd:enumeration value="Potato Harvest"/>
          <xsd:enumeration value="Policy"/>
          <xsd:enumeration value="Post-Secondary"/>
          <xsd:enumeration value="PSSC"/>
          <xsd:enumeration value="Registration"/>
          <xsd:enumeration value="Resource"/>
          <xsd:enumeration value="Schedule"/>
          <xsd:enumeration value="School Connects Messages"/>
          <xsd:enumeration value="School Improvement Plan"/>
          <xsd:enumeration value="School Information"/>
          <xsd:enumeration value="School Merchandise"/>
          <xsd:enumeration value="School Messenger Message"/>
          <xsd:enumeration value="Science"/>
          <xsd:enumeration value="Sexual Health Services"/>
          <xsd:enumeration value="Special Project"/>
          <xsd:enumeration value="Sports"/>
          <xsd:enumeration value="Student-Information"/>
          <xsd:enumeration value="Summer School"/>
          <xsd:enumeration value="Yearbook"/>
          <xsd:enumeration value="Vocational"/>
          <xsd:enumeration value="Voicemail"/>
          <xsd:enumeration value="Volunteer"/>
          <xsd:enumeration value="Weather"/>
        </xsd:restriction>
      </xsd:simpleType>
    </xsd:element>
    <xsd:element name="DocumentForm" ma:index="9" nillable="true" ma:displayName="Document Form" ma:default="No" ma:description="Is this a form?" ma:format="Dropdown" ma:internalName="DocumentForm" ma:readOnly="false">
      <xsd:simpleType>
        <xsd:restriction base="dms:Choice">
          <xsd:enumeration value="No"/>
          <xsd:enumeration value="Yes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67549D4-1A5F-4ACE-A540-616775AD2861}"/>
</file>

<file path=customXml/itemProps2.xml><?xml version="1.0" encoding="utf-8"?>
<ds:datastoreItem xmlns:ds="http://schemas.openxmlformats.org/officeDocument/2006/customXml" ds:itemID="{DB0DF22D-096A-4758-9260-2C618EE3A7E2}"/>
</file>

<file path=customXml/itemProps3.xml><?xml version="1.0" encoding="utf-8"?>
<ds:datastoreItem xmlns:ds="http://schemas.openxmlformats.org/officeDocument/2006/customXml" ds:itemID="{929E9E57-0347-42EE-8300-F3A341A8CB32}"/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3487</TotalTime>
  <Words>1432</Words>
  <Application>Microsoft Office PowerPoint</Application>
  <PresentationFormat>On-screen Show (4:3)</PresentationFormat>
  <Paragraphs>192</Paragraphs>
  <Slides>32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9" baseType="lpstr">
      <vt:lpstr>Arial</vt:lpstr>
      <vt:lpstr>Calibri</vt:lpstr>
      <vt:lpstr>Constantia</vt:lpstr>
      <vt:lpstr>Verdana</vt:lpstr>
      <vt:lpstr>Wingdings</vt:lpstr>
      <vt:lpstr>Wingdings 2</vt:lpstr>
      <vt:lpstr>Flow</vt:lpstr>
      <vt:lpstr>Entering Grade 11  Course Selection 2019-20</vt:lpstr>
      <vt:lpstr>Moving into Grade 11</vt:lpstr>
      <vt:lpstr>Graduation Requirements</vt:lpstr>
      <vt:lpstr>Graduation Requirements</vt:lpstr>
      <vt:lpstr>Graduation Requirements</vt:lpstr>
      <vt:lpstr>Course Levels</vt:lpstr>
      <vt:lpstr>Course Levels</vt:lpstr>
      <vt:lpstr>Choosing Courses </vt:lpstr>
      <vt:lpstr>Choosing Courses</vt:lpstr>
      <vt:lpstr>REMINDER</vt:lpstr>
      <vt:lpstr>Courses Requiring Applications</vt:lpstr>
      <vt:lpstr>The Course  Selection Guide</vt:lpstr>
      <vt:lpstr>PowerPoint Presentation</vt:lpstr>
      <vt:lpstr>Grade 11 Course Selection Planning Form</vt:lpstr>
      <vt:lpstr>Enter Compulsory Courses</vt:lpstr>
      <vt:lpstr>Enter Elective Courses</vt:lpstr>
      <vt:lpstr>Enter Three Alternate Courses</vt:lpstr>
      <vt:lpstr>Choosing Courses</vt:lpstr>
      <vt:lpstr>English Class Presentation-This Friday with Counsellor</vt:lpstr>
      <vt:lpstr>The Course Selection Process</vt:lpstr>
      <vt:lpstr>PowerPoint Presentation</vt:lpstr>
      <vt:lpstr>Failures</vt:lpstr>
      <vt:lpstr>Caution </vt:lpstr>
      <vt:lpstr>Remember…</vt:lpstr>
      <vt:lpstr>PowerPoint Presentation</vt:lpstr>
      <vt:lpstr>Entering Courses Selected</vt:lpstr>
      <vt:lpstr>Log-on Using Student ID &amp; Password</vt:lpstr>
      <vt:lpstr>Special Note-Music Electives</vt:lpstr>
      <vt:lpstr>Special Note-Alternate Courses  </vt:lpstr>
      <vt:lpstr>PowerPoint Presentation</vt:lpstr>
      <vt:lpstr>PowerPoint Presentation</vt:lpstr>
      <vt:lpstr>When Finished</vt:lpstr>
    </vt:vector>
  </TitlesOfParts>
  <Company>nbdoe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COURSE SELECTION</dc:title>
  <dc:creator>nbdoe</dc:creator>
  <cp:lastModifiedBy>Gatto, Tracy     (ASD-W)</cp:lastModifiedBy>
  <cp:revision>101</cp:revision>
  <dcterms:created xsi:type="dcterms:W3CDTF">2007-02-13T23:57:56Z</dcterms:created>
  <dcterms:modified xsi:type="dcterms:W3CDTF">2019-02-19T02:00:47Z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0x010100F2A1E1E4D320C749A22EC3F91FD053D600EDF804324D31F74C9B8106E224190762</vt:lpwstr>
  </property>
</Properties>
</file>