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9" r:id="rId4"/>
    <p:sldId id="258"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5221"/>
  </p:normalViewPr>
  <p:slideViewPr>
    <p:cSldViewPr snapToGrid="0" snapToObjects="1">
      <p:cViewPr varScale="1">
        <p:scale>
          <a:sx n="97" d="100"/>
          <a:sy n="97" d="100"/>
        </p:scale>
        <p:origin x="624" y="1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3/11/20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42361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157CC2-0FC8-4686-B024-99790E0F5162}" type="datetimeFigureOut">
              <a:rPr lang="en-US" smtClean="0"/>
              <a:t>3/11/20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53625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3/11/20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358651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3/11/20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40508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smtClean="0"/>
              <a:t>3/11/20</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43559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3/11/20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249378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3/11/20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072378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7919A6-33EB-49BD-A62F-1FA56B9F9712}" type="datetimeFigureOut">
              <a:rPr lang="en-US" smtClean="0"/>
              <a:t>3/11/20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681886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3/11/20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92262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smtClean="0"/>
              <a:t>3/11/20</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483897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smtClean="0"/>
              <a:t>3/11/20</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216615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smtClean="0"/>
              <a:t>3/11/20</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5E702-468D-7747-BCEE-750E8CD3B929}"/>
              </a:ext>
            </a:extLst>
          </p:cNvPr>
          <p:cNvSpPr>
            <a:spLocks noGrp="1"/>
          </p:cNvSpPr>
          <p:nvPr>
            <p:ph type="ctrTitle"/>
          </p:nvPr>
        </p:nvSpPr>
        <p:spPr/>
        <p:txBody>
          <a:bodyPr/>
          <a:lstStyle/>
          <a:p>
            <a:r>
              <a:rPr lang="en-US" dirty="0"/>
              <a:t>MLA Formatting, Body paragraphs and cohesion </a:t>
            </a:r>
          </a:p>
        </p:txBody>
      </p:sp>
      <p:sp>
        <p:nvSpPr>
          <p:cNvPr id="3" name="Subtitle 2">
            <a:extLst>
              <a:ext uri="{FF2B5EF4-FFF2-40B4-BE49-F238E27FC236}">
                <a16:creationId xmlns:a16="http://schemas.microsoft.com/office/drawing/2014/main" id="{692DE88A-4BC9-B94A-B26A-5DB045D09CD2}"/>
              </a:ext>
            </a:extLst>
          </p:cNvPr>
          <p:cNvSpPr>
            <a:spLocks noGrp="1"/>
          </p:cNvSpPr>
          <p:nvPr>
            <p:ph type="subTitle" idx="1"/>
          </p:nvPr>
        </p:nvSpPr>
        <p:spPr/>
        <p:txBody>
          <a:bodyPr/>
          <a:lstStyle/>
          <a:p>
            <a:endParaRPr lang="en-US" dirty="0"/>
          </a:p>
          <a:p>
            <a:r>
              <a:rPr lang="en-US" dirty="0"/>
              <a:t>Mr. Rideout, March 12</a:t>
            </a:r>
            <a:r>
              <a:rPr lang="en-US" baseline="30000" dirty="0"/>
              <a:t>th</a:t>
            </a:r>
            <a:r>
              <a:rPr lang="en-US" dirty="0"/>
              <a:t> 2020 </a:t>
            </a:r>
          </a:p>
        </p:txBody>
      </p:sp>
    </p:spTree>
    <p:extLst>
      <p:ext uri="{BB962C8B-B14F-4D97-AF65-F5344CB8AC3E}">
        <p14:creationId xmlns:p14="http://schemas.microsoft.com/office/powerpoint/2010/main" val="193337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0AE7E-1D17-3C4A-8FF9-C845FE911E3D}"/>
              </a:ext>
            </a:extLst>
          </p:cNvPr>
          <p:cNvSpPr>
            <a:spLocks noGrp="1"/>
          </p:cNvSpPr>
          <p:nvPr>
            <p:ph type="title"/>
          </p:nvPr>
        </p:nvSpPr>
        <p:spPr/>
        <p:txBody>
          <a:bodyPr/>
          <a:lstStyle/>
          <a:p>
            <a:r>
              <a:rPr lang="en-US" dirty="0"/>
              <a:t>Forecasted Events</a:t>
            </a:r>
          </a:p>
        </p:txBody>
      </p:sp>
      <p:sp>
        <p:nvSpPr>
          <p:cNvPr id="3" name="Content Placeholder 2">
            <a:extLst>
              <a:ext uri="{FF2B5EF4-FFF2-40B4-BE49-F238E27FC236}">
                <a16:creationId xmlns:a16="http://schemas.microsoft.com/office/drawing/2014/main" id="{A7E8683D-D12B-6F4B-96AF-C91B4060D585}"/>
              </a:ext>
            </a:extLst>
          </p:cNvPr>
          <p:cNvSpPr>
            <a:spLocks noGrp="1"/>
          </p:cNvSpPr>
          <p:nvPr>
            <p:ph idx="1"/>
          </p:nvPr>
        </p:nvSpPr>
        <p:spPr/>
        <p:txBody>
          <a:bodyPr/>
          <a:lstStyle/>
          <a:p>
            <a:r>
              <a:rPr lang="en-US" dirty="0"/>
              <a:t>10 minutes MLA </a:t>
            </a:r>
            <a:r>
              <a:rPr lang="en-US" dirty="0" err="1"/>
              <a:t>Formating</a:t>
            </a:r>
            <a:endParaRPr lang="en-US" dirty="0"/>
          </a:p>
          <a:p>
            <a:r>
              <a:rPr lang="en-US" dirty="0"/>
              <a:t>10 minutes Body Paragraphs and Quotations</a:t>
            </a:r>
          </a:p>
          <a:p>
            <a:r>
              <a:rPr lang="en-US" dirty="0"/>
              <a:t>10 minutes Cohesion </a:t>
            </a:r>
          </a:p>
          <a:p>
            <a:r>
              <a:rPr lang="en-US" dirty="0"/>
              <a:t>30 minutes of practice and writing your own! </a:t>
            </a:r>
          </a:p>
        </p:txBody>
      </p:sp>
    </p:spTree>
    <p:extLst>
      <p:ext uri="{BB962C8B-B14F-4D97-AF65-F5344CB8AC3E}">
        <p14:creationId xmlns:p14="http://schemas.microsoft.com/office/powerpoint/2010/main" val="3507002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5DB6A-86C8-AA4E-9FC4-18561352727B}"/>
              </a:ext>
            </a:extLst>
          </p:cNvPr>
          <p:cNvSpPr>
            <a:spLocks noGrp="1"/>
          </p:cNvSpPr>
          <p:nvPr>
            <p:ph type="title"/>
          </p:nvPr>
        </p:nvSpPr>
        <p:spPr/>
        <p:txBody>
          <a:bodyPr/>
          <a:lstStyle/>
          <a:p>
            <a:r>
              <a:rPr lang="en-US" dirty="0"/>
              <a:t>MLA is…</a:t>
            </a:r>
          </a:p>
        </p:txBody>
      </p:sp>
      <p:sp>
        <p:nvSpPr>
          <p:cNvPr id="3" name="Content Placeholder 2">
            <a:extLst>
              <a:ext uri="{FF2B5EF4-FFF2-40B4-BE49-F238E27FC236}">
                <a16:creationId xmlns:a16="http://schemas.microsoft.com/office/drawing/2014/main" id="{93D7BF80-8089-864A-BFCB-2E9D44E0FCF2}"/>
              </a:ext>
            </a:extLst>
          </p:cNvPr>
          <p:cNvSpPr>
            <a:spLocks noGrp="1"/>
          </p:cNvSpPr>
          <p:nvPr>
            <p:ph idx="1"/>
          </p:nvPr>
        </p:nvSpPr>
        <p:spPr>
          <a:xfrm>
            <a:off x="1063752" y="1617825"/>
            <a:ext cx="4496065" cy="4050792"/>
          </a:xfrm>
        </p:spPr>
        <p:txBody>
          <a:bodyPr>
            <a:noAutofit/>
          </a:bodyPr>
          <a:lstStyle/>
          <a:p>
            <a:r>
              <a:rPr lang="en-CA" sz="1500" dirty="0"/>
              <a:t>Hey, out there!—assistant professors, full,</a:t>
            </a:r>
            <a:br>
              <a:rPr lang="en-CA" sz="1500" dirty="0"/>
            </a:br>
            <a:r>
              <a:rPr lang="en-CA" sz="1500" dirty="0"/>
              <a:t>associates,—instructors—others—any—</a:t>
            </a:r>
            <a:br>
              <a:rPr lang="en-CA" sz="1500" dirty="0"/>
            </a:br>
            <a:r>
              <a:rPr lang="en-CA" sz="1500" dirty="0"/>
              <a:t>I have a sing to shay.</a:t>
            </a:r>
            <a:br>
              <a:rPr lang="en-CA" sz="1500" dirty="0"/>
            </a:br>
            <a:r>
              <a:rPr lang="en-CA" sz="1500" dirty="0"/>
              <a:t>We are assembled here in the capital</a:t>
            </a:r>
            <a:br>
              <a:rPr lang="en-CA" sz="1500" dirty="0"/>
            </a:br>
            <a:r>
              <a:rPr lang="en-CA" sz="1500" dirty="0"/>
              <a:t>city for Dull—and one professor's wife is Mary—</a:t>
            </a:r>
            <a:br>
              <a:rPr lang="en-CA" sz="1500" dirty="0"/>
            </a:br>
            <a:r>
              <a:rPr lang="en-CA" sz="1500" dirty="0"/>
              <a:t>at Christmastide, hey!</a:t>
            </a:r>
            <a:br>
              <a:rPr lang="en-CA" sz="1500" dirty="0"/>
            </a:br>
            <a:br>
              <a:rPr lang="en-CA" sz="1500" dirty="0"/>
            </a:br>
            <a:r>
              <a:rPr lang="en-CA" sz="1500" dirty="0"/>
              <a:t>and all of you did theses or are doing</a:t>
            </a:r>
            <a:br>
              <a:rPr lang="en-CA" sz="1500" dirty="0"/>
            </a:br>
            <a:r>
              <a:rPr lang="en-CA" sz="1500" dirty="0"/>
              <a:t>and the moral history of what we were up to</a:t>
            </a:r>
            <a:br>
              <a:rPr lang="en-CA" sz="1500" dirty="0"/>
            </a:br>
            <a:r>
              <a:rPr lang="en-CA" sz="1500" dirty="0"/>
              <a:t>thrives in Sir Wilson's hands—</a:t>
            </a:r>
            <a:br>
              <a:rPr lang="en-CA" sz="1500" dirty="0"/>
            </a:br>
            <a:r>
              <a:rPr lang="en-CA" sz="1500" dirty="0"/>
              <a:t>who I don't see here—only deals go screwing</a:t>
            </a:r>
            <a:br>
              <a:rPr lang="en-CA" sz="1500" dirty="0"/>
            </a:br>
            <a:r>
              <a:rPr lang="en-CA" sz="1500" dirty="0"/>
              <a:t>some of you out, some up—the chairmen too</a:t>
            </a:r>
            <a:br>
              <a:rPr lang="en-CA" sz="1500" dirty="0"/>
            </a:br>
            <a:r>
              <a:rPr lang="en-CA" sz="1500" dirty="0"/>
              <a:t>are nervous, little friends—</a:t>
            </a:r>
            <a:br>
              <a:rPr lang="en-CA" sz="1500" dirty="0"/>
            </a:br>
            <a:br>
              <a:rPr lang="en-CA" sz="1500" dirty="0"/>
            </a:br>
            <a:r>
              <a:rPr lang="en-CA" sz="1500" dirty="0"/>
              <a:t>a chairman's not a chairman, son, forever,</a:t>
            </a:r>
            <a:br>
              <a:rPr lang="en-CA" sz="1500" dirty="0"/>
            </a:br>
            <a:r>
              <a:rPr lang="en-CA" sz="1500" dirty="0"/>
              <a:t>and hurts with his appointments; ha, but circle—</a:t>
            </a:r>
            <a:br>
              <a:rPr lang="en-CA" sz="1500" dirty="0"/>
            </a:br>
            <a:r>
              <a:rPr lang="en-CA" sz="1500" dirty="0"/>
              <a:t>take my word for it—</a:t>
            </a:r>
            <a:br>
              <a:rPr lang="en-CA" sz="1500" dirty="0"/>
            </a:br>
            <a:r>
              <a:rPr lang="en-CA" sz="1500" dirty="0"/>
              <a:t>though maybe Frost is dying—around Mary;</a:t>
            </a:r>
            <a:br>
              <a:rPr lang="en-CA" sz="1500" dirty="0"/>
            </a:br>
            <a:r>
              <a:rPr lang="en-CA" sz="1500" dirty="0"/>
              <a:t>forget your footnotes on the old gentleman;</a:t>
            </a:r>
            <a:br>
              <a:rPr lang="en-CA" sz="1500" dirty="0"/>
            </a:br>
            <a:r>
              <a:rPr lang="en-CA" sz="1500" dirty="0"/>
              <a:t>dance around Mary.</a:t>
            </a:r>
          </a:p>
          <a:p>
            <a:r>
              <a:rPr lang="en-CA" sz="1500" dirty="0"/>
              <a:t>John Berryman, “Dream Song 35”</a:t>
            </a:r>
            <a:endParaRPr lang="en-US" sz="1500" dirty="0"/>
          </a:p>
        </p:txBody>
      </p:sp>
      <p:sp>
        <p:nvSpPr>
          <p:cNvPr id="4" name="TextBox 3">
            <a:extLst>
              <a:ext uri="{FF2B5EF4-FFF2-40B4-BE49-F238E27FC236}">
                <a16:creationId xmlns:a16="http://schemas.microsoft.com/office/drawing/2014/main" id="{BD0173A5-3208-6F40-9734-F7D62E6B9117}"/>
              </a:ext>
            </a:extLst>
          </p:cNvPr>
          <p:cNvSpPr txBox="1"/>
          <p:nvPr/>
        </p:nvSpPr>
        <p:spPr>
          <a:xfrm>
            <a:off x="5879128" y="1859339"/>
            <a:ext cx="4929809" cy="3139321"/>
          </a:xfrm>
          <a:prstGeom prst="rect">
            <a:avLst/>
          </a:prstGeom>
          <a:noFill/>
        </p:spPr>
        <p:txBody>
          <a:bodyPr wrap="square" rtlCol="0">
            <a:spAutoFit/>
          </a:bodyPr>
          <a:lstStyle/>
          <a:p>
            <a:pPr algn="ctr"/>
            <a:r>
              <a:rPr lang="en-CA" dirty="0">
                <a:highlight>
                  <a:srgbClr val="FFFF00"/>
                </a:highlight>
              </a:rPr>
              <a:t>The Modern Language Association of America, often referred to as the Modern Language Association, is the principal professional association in the United States for scholars of language and literature. The MLA aims to "strengthen the study and teaching of language and literature” </a:t>
            </a:r>
          </a:p>
          <a:p>
            <a:endParaRPr lang="en-CA" dirty="0">
              <a:highlight>
                <a:srgbClr val="FFFF00"/>
              </a:highlight>
            </a:endParaRPr>
          </a:p>
          <a:p>
            <a:r>
              <a:rPr lang="en-CA" dirty="0">
                <a:highlight>
                  <a:srgbClr val="FFFF00"/>
                </a:highlight>
              </a:rPr>
              <a:t>MLA format is the standard form of writing when addressing topics in English Language Arts </a:t>
            </a:r>
            <a:endParaRPr lang="en-US" dirty="0">
              <a:highlight>
                <a:srgbClr val="FFFF00"/>
              </a:highlight>
            </a:endParaRPr>
          </a:p>
        </p:txBody>
      </p:sp>
    </p:spTree>
    <p:extLst>
      <p:ext uri="{BB962C8B-B14F-4D97-AF65-F5344CB8AC3E}">
        <p14:creationId xmlns:p14="http://schemas.microsoft.com/office/powerpoint/2010/main" val="526144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9D347-D482-914A-969A-BCD29F6EBE2E}"/>
              </a:ext>
            </a:extLst>
          </p:cNvPr>
          <p:cNvSpPr>
            <a:spLocks noGrp="1"/>
          </p:cNvSpPr>
          <p:nvPr>
            <p:ph type="title"/>
          </p:nvPr>
        </p:nvSpPr>
        <p:spPr/>
        <p:txBody>
          <a:bodyPr/>
          <a:lstStyle/>
          <a:p>
            <a:r>
              <a:rPr lang="en-US" dirty="0"/>
              <a:t>Formatting </a:t>
            </a:r>
          </a:p>
        </p:txBody>
      </p:sp>
      <p:sp>
        <p:nvSpPr>
          <p:cNvPr id="3" name="Content Placeholder 2">
            <a:extLst>
              <a:ext uri="{FF2B5EF4-FFF2-40B4-BE49-F238E27FC236}">
                <a16:creationId xmlns:a16="http://schemas.microsoft.com/office/drawing/2014/main" id="{602589FE-B50B-474E-A941-90A90950158B}"/>
              </a:ext>
            </a:extLst>
          </p:cNvPr>
          <p:cNvSpPr>
            <a:spLocks noGrp="1"/>
          </p:cNvSpPr>
          <p:nvPr>
            <p:ph idx="1"/>
          </p:nvPr>
        </p:nvSpPr>
        <p:spPr/>
        <p:txBody>
          <a:bodyPr/>
          <a:lstStyle/>
          <a:p>
            <a:r>
              <a:rPr lang="en-US" dirty="0"/>
              <a:t>SEE GUIDE </a:t>
            </a:r>
          </a:p>
        </p:txBody>
      </p:sp>
    </p:spTree>
    <p:extLst>
      <p:ext uri="{BB962C8B-B14F-4D97-AF65-F5344CB8AC3E}">
        <p14:creationId xmlns:p14="http://schemas.microsoft.com/office/powerpoint/2010/main" val="3523108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D97B2-6249-2740-B6C0-CBB49A7FC47F}"/>
              </a:ext>
            </a:extLst>
          </p:cNvPr>
          <p:cNvSpPr>
            <a:spLocks noGrp="1"/>
          </p:cNvSpPr>
          <p:nvPr>
            <p:ph type="title"/>
          </p:nvPr>
        </p:nvSpPr>
        <p:spPr/>
        <p:txBody>
          <a:bodyPr/>
          <a:lstStyle/>
          <a:p>
            <a:r>
              <a:rPr lang="en-US" dirty="0"/>
              <a:t>Body Paragraphs and quotations</a:t>
            </a:r>
          </a:p>
        </p:txBody>
      </p:sp>
      <p:sp>
        <p:nvSpPr>
          <p:cNvPr id="3" name="Content Placeholder 2">
            <a:extLst>
              <a:ext uri="{FF2B5EF4-FFF2-40B4-BE49-F238E27FC236}">
                <a16:creationId xmlns:a16="http://schemas.microsoft.com/office/drawing/2014/main" id="{898B7200-36EC-934C-B28A-1D5BAA3FA4B6}"/>
              </a:ext>
            </a:extLst>
          </p:cNvPr>
          <p:cNvSpPr>
            <a:spLocks noGrp="1"/>
          </p:cNvSpPr>
          <p:nvPr>
            <p:ph idx="1"/>
          </p:nvPr>
        </p:nvSpPr>
        <p:spPr/>
        <p:txBody>
          <a:bodyPr>
            <a:normAutofit lnSpcReduction="10000"/>
          </a:bodyPr>
          <a:lstStyle/>
          <a:p>
            <a:r>
              <a:rPr lang="en-US" dirty="0"/>
              <a:t>A body paragraph is your way of arguing your thesis. We need to pack our body paragraphs full of information that both excites the reader and as well progresses your thesis. </a:t>
            </a:r>
          </a:p>
          <a:p>
            <a:r>
              <a:rPr lang="en-US" dirty="0"/>
              <a:t>Body paragraphs typically fulfil one topic relevant to your thesis. Body paragraphs should stay on topic and maintain a central theme or objective.</a:t>
            </a:r>
          </a:p>
          <a:p>
            <a:r>
              <a:rPr lang="en-US" dirty="0"/>
              <a:t>A quotation is used as a </a:t>
            </a:r>
            <a:r>
              <a:rPr lang="en-US" dirty="0">
                <a:highlight>
                  <a:srgbClr val="FFFF00"/>
                </a:highlight>
              </a:rPr>
              <a:t>REINFORCEMENT</a:t>
            </a:r>
            <a:r>
              <a:rPr lang="en-US" dirty="0"/>
              <a:t> or </a:t>
            </a:r>
            <a:r>
              <a:rPr lang="en-US" dirty="0">
                <a:highlight>
                  <a:srgbClr val="FFFF00"/>
                </a:highlight>
              </a:rPr>
              <a:t>DEFENSE</a:t>
            </a:r>
            <a:r>
              <a:rPr lang="en-US" dirty="0"/>
              <a:t> of </a:t>
            </a:r>
            <a:r>
              <a:rPr lang="en-US" dirty="0">
                <a:highlight>
                  <a:srgbClr val="FFFF00"/>
                </a:highlight>
              </a:rPr>
              <a:t>YOUR OPINION </a:t>
            </a:r>
            <a:r>
              <a:rPr lang="en-US" dirty="0"/>
              <a:t>or </a:t>
            </a:r>
            <a:r>
              <a:rPr lang="en-US" dirty="0">
                <a:highlight>
                  <a:srgbClr val="FFFF00"/>
                </a:highlight>
              </a:rPr>
              <a:t>THESIS STATEMENT</a:t>
            </a:r>
          </a:p>
          <a:p>
            <a:r>
              <a:rPr lang="en-US" dirty="0"/>
              <a:t>“Earth is flat.”</a:t>
            </a:r>
          </a:p>
          <a:p>
            <a:r>
              <a:rPr lang="en-US" dirty="0"/>
              <a:t>“Let me see the proof!”</a:t>
            </a:r>
          </a:p>
          <a:p>
            <a:r>
              <a:rPr lang="en-US" dirty="0"/>
              <a:t>“So about that…” (Every flat earther, ever)</a:t>
            </a:r>
          </a:p>
          <a:p>
            <a:r>
              <a:rPr lang="en-US" dirty="0"/>
              <a:t>Without quotations, facts, and utilizing information beyond our realm of knowledge we cannot demonstrate validity. </a:t>
            </a:r>
          </a:p>
        </p:txBody>
      </p:sp>
    </p:spTree>
    <p:extLst>
      <p:ext uri="{BB962C8B-B14F-4D97-AF65-F5344CB8AC3E}">
        <p14:creationId xmlns:p14="http://schemas.microsoft.com/office/powerpoint/2010/main" val="2111539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826FF-43FE-FC49-8A82-6A8FB6EFE3DE}"/>
              </a:ext>
            </a:extLst>
          </p:cNvPr>
          <p:cNvSpPr>
            <a:spLocks noGrp="1"/>
          </p:cNvSpPr>
          <p:nvPr>
            <p:ph type="title"/>
          </p:nvPr>
        </p:nvSpPr>
        <p:spPr/>
        <p:txBody>
          <a:bodyPr/>
          <a:lstStyle/>
          <a:p>
            <a:r>
              <a:rPr lang="en-US" dirty="0"/>
              <a:t>How to use quotations </a:t>
            </a:r>
          </a:p>
        </p:txBody>
      </p:sp>
      <p:sp>
        <p:nvSpPr>
          <p:cNvPr id="3" name="Content Placeholder 2">
            <a:extLst>
              <a:ext uri="{FF2B5EF4-FFF2-40B4-BE49-F238E27FC236}">
                <a16:creationId xmlns:a16="http://schemas.microsoft.com/office/drawing/2014/main" id="{AA50599D-C7E1-A245-B742-E68D717BE9BD}"/>
              </a:ext>
            </a:extLst>
          </p:cNvPr>
          <p:cNvSpPr>
            <a:spLocks noGrp="1"/>
          </p:cNvSpPr>
          <p:nvPr>
            <p:ph idx="1"/>
          </p:nvPr>
        </p:nvSpPr>
        <p:spPr/>
        <p:txBody>
          <a:bodyPr>
            <a:normAutofit fontScale="25000" lnSpcReduction="20000"/>
          </a:bodyPr>
          <a:lstStyle/>
          <a:p>
            <a:r>
              <a:rPr lang="en-US" sz="7200" dirty="0"/>
              <a:t>A quote is used to defend your idea and is typically from a reputable and or academic source. </a:t>
            </a:r>
          </a:p>
          <a:p>
            <a:r>
              <a:rPr lang="en-US" sz="7200" dirty="0"/>
              <a:t>Thesis:  Water is wet. </a:t>
            </a:r>
          </a:p>
          <a:p>
            <a:r>
              <a:rPr lang="en-US" sz="7200" dirty="0"/>
              <a:t>IF YOU want to get wet, make sure you have at least a half-dozen molecules of</a:t>
            </a:r>
            <a:br>
              <a:rPr lang="en-US" sz="7200" dirty="0"/>
            </a:br>
            <a:r>
              <a:rPr lang="en-US" sz="7200" dirty="0"/>
              <a:t>water. Scientists have now shown that water does not start to behave like a</a:t>
            </a:r>
            <a:br>
              <a:rPr lang="en-US" sz="7200" dirty="0"/>
            </a:br>
            <a:r>
              <a:rPr lang="en-US" sz="7200" dirty="0"/>
              <a:t>liquid until at least six molecules form a cluster (</a:t>
            </a:r>
            <a:r>
              <a:rPr lang="en-US" sz="7200" dirty="0" err="1"/>
              <a:t>Coghaln</a:t>
            </a:r>
            <a:r>
              <a:rPr lang="en-US" sz="7200" dirty="0"/>
              <a:t>, 1997).</a:t>
            </a:r>
            <a:br>
              <a:rPr lang="en-US" sz="7200" dirty="0"/>
            </a:br>
            <a:endParaRPr lang="en-US" sz="7200" dirty="0"/>
          </a:p>
          <a:p>
            <a:pPr fontAlgn="base"/>
            <a:r>
              <a:rPr lang="en-CA" sz="7200" dirty="0"/>
              <a:t>Clary and his student Jon Gregory probed “wateriness” by using a complex</a:t>
            </a:r>
            <a:br>
              <a:rPr lang="en-CA" sz="7200" dirty="0"/>
            </a:br>
            <a:r>
              <a:rPr lang="en-CA" sz="7200" dirty="0"/>
              <a:t>mathematical model called the quantum Monte Carlo method. They investigated</a:t>
            </a:r>
            <a:br>
              <a:rPr lang="en-CA" sz="7200" dirty="0"/>
            </a:br>
            <a:r>
              <a:rPr lang="en-CA" sz="7200" dirty="0"/>
              <a:t>clusters ranging in size from two to six molecules in order to evaluate their</a:t>
            </a:r>
            <a:br>
              <a:rPr lang="en-CA" sz="7200" dirty="0"/>
            </a:br>
            <a:r>
              <a:rPr lang="en-CA" sz="7200" dirty="0"/>
              <a:t>properties and compare them with the familiar properties of bulk water. They</a:t>
            </a:r>
            <a:br>
              <a:rPr lang="en-CA" sz="7200" dirty="0"/>
            </a:br>
            <a:r>
              <a:rPr lang="en-CA" sz="7200" dirty="0"/>
              <a:t>found that groups of five water molecules or fewer have planar structures. These</a:t>
            </a:r>
            <a:br>
              <a:rPr lang="en-CA" sz="7200" dirty="0"/>
            </a:br>
            <a:r>
              <a:rPr lang="en-CA" sz="7200" dirty="0"/>
              <a:t>would form films one molecule thick, rather than puddles.</a:t>
            </a:r>
          </a:p>
          <a:p>
            <a:pPr fontAlgn="base"/>
            <a:r>
              <a:rPr lang="en-CA" sz="7200" dirty="0"/>
              <a:t>But, add a sixth molecule to the group, and the cluster switches to a</a:t>
            </a:r>
            <a:br>
              <a:rPr lang="en-CA" sz="7200" dirty="0"/>
            </a:br>
            <a:r>
              <a:rPr lang="en-CA" sz="7200" dirty="0"/>
              <a:t>three-dimensional cage-like structure which mimics the familiar properties of</a:t>
            </a:r>
            <a:br>
              <a:rPr lang="en-CA" sz="7200" dirty="0"/>
            </a:br>
            <a:r>
              <a:rPr lang="en-CA" sz="7200" dirty="0"/>
              <a:t>bulk water. “As soon as you get six, it flips over to three dimensions, and</a:t>
            </a:r>
            <a:br>
              <a:rPr lang="en-CA" sz="7200" dirty="0"/>
            </a:br>
            <a:r>
              <a:rPr lang="en-CA" sz="7200" dirty="0"/>
              <a:t>that’s why it suddenly has the properties of water,” says Clary.</a:t>
            </a:r>
          </a:p>
          <a:p>
            <a:pPr fontAlgn="base"/>
            <a:r>
              <a:rPr lang="en-CA" sz="7200" dirty="0"/>
              <a:t>The quote is used in this context as proof that water becomes a more tangible liquid or WET</a:t>
            </a:r>
          </a:p>
          <a:p>
            <a:br>
              <a:rPr lang="en-CA" dirty="0"/>
            </a:br>
            <a:br>
              <a:rPr lang="en-CA" dirty="0"/>
            </a:br>
            <a:r>
              <a:rPr lang="en-CA" dirty="0"/>
              <a:t> </a:t>
            </a:r>
            <a:br>
              <a:rPr lang="en-US" dirty="0"/>
            </a:br>
            <a:r>
              <a:rPr lang="en-CA" dirty="0"/>
              <a:t> </a:t>
            </a:r>
            <a:br>
              <a:rPr lang="en-CA" dirty="0"/>
            </a:br>
            <a:br>
              <a:rPr lang="en-CA" dirty="0"/>
            </a:br>
            <a:r>
              <a:rPr lang="en-CA" dirty="0"/>
              <a:t> </a:t>
            </a:r>
            <a:endParaRPr lang="en-US" dirty="0"/>
          </a:p>
        </p:txBody>
      </p:sp>
    </p:spTree>
    <p:extLst>
      <p:ext uri="{BB962C8B-B14F-4D97-AF65-F5344CB8AC3E}">
        <p14:creationId xmlns:p14="http://schemas.microsoft.com/office/powerpoint/2010/main" val="910491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7F900-BCEA-8944-BA9A-67B220D91E7A}"/>
              </a:ext>
            </a:extLst>
          </p:cNvPr>
          <p:cNvSpPr>
            <a:spLocks noGrp="1"/>
          </p:cNvSpPr>
          <p:nvPr>
            <p:ph type="title"/>
          </p:nvPr>
        </p:nvSpPr>
        <p:spPr/>
        <p:txBody>
          <a:bodyPr/>
          <a:lstStyle/>
          <a:p>
            <a:r>
              <a:rPr lang="en-US" dirty="0"/>
              <a:t>How to incorporate the quote into your body paragraph</a:t>
            </a:r>
          </a:p>
        </p:txBody>
      </p:sp>
      <p:sp>
        <p:nvSpPr>
          <p:cNvPr id="3" name="Content Placeholder 2">
            <a:extLst>
              <a:ext uri="{FF2B5EF4-FFF2-40B4-BE49-F238E27FC236}">
                <a16:creationId xmlns:a16="http://schemas.microsoft.com/office/drawing/2014/main" id="{AD1A8130-6439-3F49-B2F0-AB7B0A8E3FC5}"/>
              </a:ext>
            </a:extLst>
          </p:cNvPr>
          <p:cNvSpPr>
            <a:spLocks noGrp="1"/>
          </p:cNvSpPr>
          <p:nvPr>
            <p:ph idx="1"/>
          </p:nvPr>
        </p:nvSpPr>
        <p:spPr/>
        <p:txBody>
          <a:bodyPr>
            <a:normAutofit fontScale="92500" lnSpcReduction="10000"/>
          </a:bodyPr>
          <a:lstStyle/>
          <a:p>
            <a:r>
              <a:rPr lang="en-CA" dirty="0">
                <a:solidFill>
                  <a:srgbClr val="C00000"/>
                </a:solidFill>
              </a:rPr>
              <a:t>The ancient Greeks never saw a need to justify wars that were waged outside the walls of the city state. As Hannah Arendt points out in </a:t>
            </a:r>
            <a:r>
              <a:rPr lang="en-CA" i="1" dirty="0">
                <a:solidFill>
                  <a:srgbClr val="C00000"/>
                </a:solidFill>
              </a:rPr>
              <a:t>On Revolution</a:t>
            </a:r>
            <a:r>
              <a:rPr lang="en-CA" dirty="0">
                <a:solidFill>
                  <a:srgbClr val="C00000"/>
                </a:solidFill>
              </a:rPr>
              <a:t>, “we must turn to Roman antiquity to find the first justification of war, together with the first notion that there are just and unjust wars” (12). Yet the Roman conception of a just war differs sharply from more modern conceptions.</a:t>
            </a:r>
          </a:p>
          <a:p>
            <a:r>
              <a:rPr lang="en-CA" dirty="0">
                <a:solidFill>
                  <a:srgbClr val="0070C0"/>
                </a:solidFill>
              </a:rPr>
              <a:t>Although Dickens never shied away from the political controversies of his time, he never, in Orwell’s view, identified himself with any political program:</a:t>
            </a:r>
          </a:p>
          <a:p>
            <a:r>
              <a:rPr lang="en-CA" dirty="0">
                <a:solidFill>
                  <a:srgbClr val="0070C0"/>
                </a:solidFill>
              </a:rPr>
              <a:t>The truth is that Dickens’ criticism of society is almost exclusively moral. Hence his lack of any constructive suggestion anywhere in his work. He attacks the law, parliamentary government, the educational system and so forth, without ever clearly suggesting what he would put in their places. Of course it is not necessarily the business of a novelist, or a satirist, to make constructive suggestions, but the point is that Dickens’ attitude is at bottom not even destructive. . . . For in reality his target is not so much society as human nature. (416)</a:t>
            </a:r>
          </a:p>
          <a:p>
            <a:r>
              <a:rPr lang="en-CA" dirty="0"/>
              <a:t>(University of Toronto, 2020).   </a:t>
            </a:r>
          </a:p>
          <a:p>
            <a:endParaRPr lang="en-US" dirty="0"/>
          </a:p>
        </p:txBody>
      </p:sp>
    </p:spTree>
    <p:extLst>
      <p:ext uri="{BB962C8B-B14F-4D97-AF65-F5344CB8AC3E}">
        <p14:creationId xmlns:p14="http://schemas.microsoft.com/office/powerpoint/2010/main" val="1615876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82E03-385B-4B40-9F92-4CD088FD5BC7}"/>
              </a:ext>
            </a:extLst>
          </p:cNvPr>
          <p:cNvSpPr>
            <a:spLocks noGrp="1"/>
          </p:cNvSpPr>
          <p:nvPr>
            <p:ph type="title"/>
          </p:nvPr>
        </p:nvSpPr>
        <p:spPr/>
        <p:txBody>
          <a:bodyPr/>
          <a:lstStyle/>
          <a:p>
            <a:r>
              <a:rPr lang="en-US" dirty="0"/>
              <a:t> Quotes continued </a:t>
            </a:r>
          </a:p>
        </p:txBody>
      </p:sp>
      <p:sp>
        <p:nvSpPr>
          <p:cNvPr id="3" name="Content Placeholder 2">
            <a:extLst>
              <a:ext uri="{FF2B5EF4-FFF2-40B4-BE49-F238E27FC236}">
                <a16:creationId xmlns:a16="http://schemas.microsoft.com/office/drawing/2014/main" id="{44E5537C-512F-AA4E-8AD3-09419B6C0C66}"/>
              </a:ext>
            </a:extLst>
          </p:cNvPr>
          <p:cNvSpPr>
            <a:spLocks noGrp="1"/>
          </p:cNvSpPr>
          <p:nvPr>
            <p:ph idx="1"/>
          </p:nvPr>
        </p:nvSpPr>
        <p:spPr/>
        <p:txBody>
          <a:bodyPr/>
          <a:lstStyle/>
          <a:p>
            <a:r>
              <a:rPr lang="en-CA" dirty="0"/>
              <a:t>The focus of your essay should be on </a:t>
            </a:r>
            <a:r>
              <a:rPr lang="en-CA" i="1" dirty="0"/>
              <a:t>your</a:t>
            </a:r>
            <a:r>
              <a:rPr lang="en-CA" dirty="0"/>
              <a:t> understanding of the topic. If you include too much quotation in your essay, you will crowd out your own ideas. Consider quoting a passage from one of your sources if any of the following conditions holds:</a:t>
            </a:r>
          </a:p>
          <a:p>
            <a:endParaRPr lang="en-CA" dirty="0"/>
          </a:p>
          <a:p>
            <a:r>
              <a:rPr lang="en-CA" dirty="0"/>
              <a:t>1 The language of the passage is particularly elegant or powerful or memorable.</a:t>
            </a:r>
          </a:p>
          <a:p>
            <a:r>
              <a:rPr lang="en-CA" dirty="0"/>
              <a:t>2 You wish to confirm the credibility of your argument by enlisting the support of an authority on your topic.</a:t>
            </a:r>
          </a:p>
          <a:p>
            <a:r>
              <a:rPr lang="en-CA" dirty="0"/>
              <a:t>3 The passage is worthy of further analysis.</a:t>
            </a:r>
          </a:p>
          <a:p>
            <a:r>
              <a:rPr lang="en-CA" dirty="0"/>
              <a:t>4 You wish to argue with someone else’s position in considerable detail.</a:t>
            </a:r>
          </a:p>
          <a:p>
            <a:endParaRPr lang="en-US" dirty="0"/>
          </a:p>
        </p:txBody>
      </p:sp>
    </p:spTree>
    <p:extLst>
      <p:ext uri="{BB962C8B-B14F-4D97-AF65-F5344CB8AC3E}">
        <p14:creationId xmlns:p14="http://schemas.microsoft.com/office/powerpoint/2010/main" val="4055917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5AFBE-6CDC-1747-B03B-C219EAF98961}"/>
              </a:ext>
            </a:extLst>
          </p:cNvPr>
          <p:cNvSpPr>
            <a:spLocks noGrp="1"/>
          </p:cNvSpPr>
          <p:nvPr>
            <p:ph type="title"/>
          </p:nvPr>
        </p:nvSpPr>
        <p:spPr/>
        <p:txBody>
          <a:bodyPr/>
          <a:lstStyle/>
          <a:p>
            <a:endParaRPr lang="en-US"/>
          </a:p>
        </p:txBody>
      </p:sp>
      <p:graphicFrame>
        <p:nvGraphicFramePr>
          <p:cNvPr id="7" name="Content Placeholder 6">
            <a:extLst>
              <a:ext uri="{FF2B5EF4-FFF2-40B4-BE49-F238E27FC236}">
                <a16:creationId xmlns:a16="http://schemas.microsoft.com/office/drawing/2014/main" id="{EDECF3CD-9D4E-AD4C-8D50-ADE81D812F04}"/>
              </a:ext>
            </a:extLst>
          </p:cNvPr>
          <p:cNvGraphicFramePr>
            <a:graphicFrameLocks noGrp="1"/>
          </p:cNvGraphicFramePr>
          <p:nvPr>
            <p:ph idx="1"/>
            <p:extLst>
              <p:ext uri="{D42A27DB-BD31-4B8C-83A1-F6EECF244321}">
                <p14:modId xmlns:p14="http://schemas.microsoft.com/office/powerpoint/2010/main" val="1772772033"/>
              </p:ext>
            </p:extLst>
          </p:nvPr>
        </p:nvGraphicFramePr>
        <p:xfrm>
          <a:off x="106014" y="531015"/>
          <a:ext cx="12085986" cy="8647043"/>
        </p:xfrm>
        <a:graphic>
          <a:graphicData uri="http://schemas.openxmlformats.org/drawingml/2006/table">
            <a:tbl>
              <a:tblPr/>
              <a:tblGrid>
                <a:gridCol w="2014331">
                  <a:extLst>
                    <a:ext uri="{9D8B030D-6E8A-4147-A177-3AD203B41FA5}">
                      <a16:colId xmlns:a16="http://schemas.microsoft.com/office/drawing/2014/main" val="501236797"/>
                    </a:ext>
                  </a:extLst>
                </a:gridCol>
                <a:gridCol w="2014331">
                  <a:extLst>
                    <a:ext uri="{9D8B030D-6E8A-4147-A177-3AD203B41FA5}">
                      <a16:colId xmlns:a16="http://schemas.microsoft.com/office/drawing/2014/main" val="1063902293"/>
                    </a:ext>
                  </a:extLst>
                </a:gridCol>
                <a:gridCol w="2014331">
                  <a:extLst>
                    <a:ext uri="{9D8B030D-6E8A-4147-A177-3AD203B41FA5}">
                      <a16:colId xmlns:a16="http://schemas.microsoft.com/office/drawing/2014/main" val="4181199577"/>
                    </a:ext>
                  </a:extLst>
                </a:gridCol>
                <a:gridCol w="2014331">
                  <a:extLst>
                    <a:ext uri="{9D8B030D-6E8A-4147-A177-3AD203B41FA5}">
                      <a16:colId xmlns:a16="http://schemas.microsoft.com/office/drawing/2014/main" val="1341034965"/>
                    </a:ext>
                  </a:extLst>
                </a:gridCol>
                <a:gridCol w="2014331">
                  <a:extLst>
                    <a:ext uri="{9D8B030D-6E8A-4147-A177-3AD203B41FA5}">
                      <a16:colId xmlns:a16="http://schemas.microsoft.com/office/drawing/2014/main" val="3394718159"/>
                    </a:ext>
                  </a:extLst>
                </a:gridCol>
                <a:gridCol w="2014331">
                  <a:extLst>
                    <a:ext uri="{9D8B030D-6E8A-4147-A177-3AD203B41FA5}">
                      <a16:colId xmlns:a16="http://schemas.microsoft.com/office/drawing/2014/main" val="994362524"/>
                    </a:ext>
                  </a:extLst>
                </a:gridCol>
              </a:tblGrid>
              <a:tr h="2464904">
                <a:tc>
                  <a:txBody>
                    <a:bodyPr/>
                    <a:lstStyle/>
                    <a:p>
                      <a:pPr algn="l" fontAlgn="t"/>
                      <a:r>
                        <a:rPr lang="en-CA">
                          <a:effectLst/>
                        </a:rPr>
                        <a:t>argues</a:t>
                      </a:r>
                    </a:p>
                  </a:txBody>
                  <a:tcPr marL="76200" marR="76200" marT="76200" marB="76200">
                    <a:lnL>
                      <a:noFill/>
                    </a:lnL>
                    <a:lnR>
                      <a:noFill/>
                    </a:lnR>
                    <a:lnT>
                      <a:noFill/>
                    </a:lnT>
                    <a:lnB w="9525" cap="flat" cmpd="sng" algn="ctr">
                      <a:solidFill>
                        <a:srgbClr val="DDDDDD"/>
                      </a:solidFill>
                      <a:prstDash val="solid"/>
                      <a:round/>
                      <a:headEnd type="none" w="med" len="med"/>
                      <a:tailEnd type="none" w="med" len="med"/>
                    </a:lnB>
                  </a:tcPr>
                </a:tc>
                <a:tc>
                  <a:txBody>
                    <a:bodyPr/>
                    <a:lstStyle/>
                    <a:p>
                      <a:pPr algn="l" fontAlgn="t"/>
                      <a:r>
                        <a:rPr lang="en-CA">
                          <a:effectLst/>
                        </a:rPr>
                        <a:t>writes</a:t>
                      </a:r>
                    </a:p>
                  </a:txBody>
                  <a:tcPr marL="76200" marR="76200" marT="76200" marB="76200">
                    <a:lnL>
                      <a:noFill/>
                    </a:lnL>
                    <a:lnR>
                      <a:noFill/>
                    </a:lnR>
                    <a:lnT>
                      <a:noFill/>
                    </a:lnT>
                    <a:lnB w="9525" cap="flat" cmpd="sng" algn="ctr">
                      <a:solidFill>
                        <a:srgbClr val="DDDDDD"/>
                      </a:solidFill>
                      <a:prstDash val="solid"/>
                      <a:round/>
                      <a:headEnd type="none" w="med" len="med"/>
                      <a:tailEnd type="none" w="med" len="med"/>
                    </a:lnB>
                  </a:tcPr>
                </a:tc>
                <a:tc>
                  <a:txBody>
                    <a:bodyPr/>
                    <a:lstStyle/>
                    <a:p>
                      <a:pPr algn="l" fontAlgn="t"/>
                      <a:r>
                        <a:rPr lang="en-CA">
                          <a:effectLst/>
                        </a:rPr>
                        <a:t>points out</a:t>
                      </a:r>
                    </a:p>
                  </a:txBody>
                  <a:tcPr marL="76200" marR="76200" marT="76200" marB="76200">
                    <a:lnL>
                      <a:noFill/>
                    </a:lnL>
                    <a:lnR>
                      <a:noFill/>
                    </a:lnR>
                    <a:lnT>
                      <a:noFill/>
                    </a:lnT>
                    <a:lnB w="9525" cap="flat" cmpd="sng" algn="ctr">
                      <a:solidFill>
                        <a:srgbClr val="DDDDDD"/>
                      </a:solidFill>
                      <a:prstDash val="solid"/>
                      <a:round/>
                      <a:headEnd type="none" w="med" len="med"/>
                      <a:tailEnd type="none" w="med" len="med"/>
                    </a:lnB>
                  </a:tcPr>
                </a:tc>
                <a:tc>
                  <a:txBody>
                    <a:bodyPr/>
                    <a:lstStyle/>
                    <a:p>
                      <a:pPr algn="l" fontAlgn="t"/>
                      <a:r>
                        <a:rPr lang="en-CA">
                          <a:effectLst/>
                        </a:rPr>
                        <a:t>concludes</a:t>
                      </a:r>
                    </a:p>
                  </a:txBody>
                  <a:tcPr marL="76200" marR="76200" marT="76200" marB="76200">
                    <a:lnL>
                      <a:noFill/>
                    </a:lnL>
                    <a:lnR>
                      <a:noFill/>
                    </a:lnR>
                    <a:lnT>
                      <a:noFill/>
                    </a:lnT>
                    <a:lnB w="9525" cap="flat" cmpd="sng" algn="ctr">
                      <a:solidFill>
                        <a:srgbClr val="DDDDDD"/>
                      </a:solidFill>
                      <a:prstDash val="solid"/>
                      <a:round/>
                      <a:headEnd type="none" w="med" len="med"/>
                      <a:tailEnd type="none" w="med" len="med"/>
                    </a:lnB>
                  </a:tcPr>
                </a:tc>
                <a:tc>
                  <a:txBody>
                    <a:bodyPr/>
                    <a:lstStyle/>
                    <a:p>
                      <a:pPr algn="l" fontAlgn="t"/>
                      <a:r>
                        <a:rPr lang="en-CA">
                          <a:effectLst/>
                        </a:rPr>
                        <a:t>comments</a:t>
                      </a:r>
                    </a:p>
                  </a:txBody>
                  <a:tcPr marL="76200" marR="76200" marT="76200" marB="76200">
                    <a:lnL>
                      <a:noFill/>
                    </a:lnL>
                    <a:lnR>
                      <a:noFill/>
                    </a:lnR>
                    <a:lnT>
                      <a:noFill/>
                    </a:lnT>
                    <a:lnB w="9525" cap="flat" cmpd="sng" algn="ctr">
                      <a:solidFill>
                        <a:srgbClr val="DDDDDD"/>
                      </a:solidFill>
                      <a:prstDash val="solid"/>
                      <a:round/>
                      <a:headEnd type="none" w="med" len="med"/>
                      <a:tailEnd type="none" w="med" len="med"/>
                    </a:lnB>
                  </a:tcPr>
                </a:tc>
                <a:tc>
                  <a:txBody>
                    <a:bodyPr/>
                    <a:lstStyle/>
                    <a:p>
                      <a:pPr algn="l" fontAlgn="t"/>
                      <a:r>
                        <a:rPr lang="en-CA">
                          <a:effectLst/>
                        </a:rPr>
                        <a:t>notes</a:t>
                      </a:r>
                    </a:p>
                  </a:txBody>
                  <a:tcPr marL="76200" marR="76200" marT="76200" marB="76200">
                    <a:lnL>
                      <a:noFill/>
                    </a:lnL>
                    <a:lnR>
                      <a:noFill/>
                    </a:lnR>
                    <a:lnT>
                      <a:noFill/>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576545358"/>
                  </a:ext>
                </a:extLst>
              </a:tr>
              <a:tr h="3184939">
                <a:tc>
                  <a:txBody>
                    <a:bodyPr/>
                    <a:lstStyle/>
                    <a:p>
                      <a:pPr algn="l" fontAlgn="t"/>
                      <a:r>
                        <a:rPr lang="en-CA">
                          <a:effectLst/>
                        </a:rPr>
                        <a:t>maintains</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CA" dirty="0">
                          <a:effectLst/>
                        </a:rPr>
                        <a:t>suggests</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CA">
                          <a:effectLst/>
                        </a:rPr>
                        <a:t>insists</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CA">
                          <a:effectLst/>
                        </a:rPr>
                        <a:t>observes</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CA">
                          <a:effectLst/>
                        </a:rPr>
                        <a:t>counters</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CA">
                          <a:effectLst/>
                        </a:rPr>
                        <a:t>asserts</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003240826"/>
                  </a:ext>
                </a:extLst>
              </a:tr>
              <a:tr h="2997200">
                <a:tc>
                  <a:txBody>
                    <a:bodyPr/>
                    <a:lstStyle/>
                    <a:p>
                      <a:pPr algn="l" fontAlgn="t"/>
                      <a:r>
                        <a:rPr lang="en-CA">
                          <a:effectLst/>
                        </a:rPr>
                        <a:t>states</a:t>
                      </a:r>
                    </a:p>
                  </a:txBody>
                  <a:tcPr marL="76200" marR="76200" marT="76200" marB="76200">
                    <a:lnL>
                      <a:noFill/>
                    </a:lnL>
                    <a:lnR>
                      <a:noFill/>
                    </a:lnR>
                    <a:lnT w="9525" cap="flat" cmpd="sng" algn="ctr">
                      <a:solidFill>
                        <a:srgbClr val="DDDDDD"/>
                      </a:solidFill>
                      <a:prstDash val="solid"/>
                      <a:round/>
                      <a:headEnd type="none" w="med" len="med"/>
                      <a:tailEnd type="none" w="med" len="med"/>
                    </a:lnT>
                    <a:lnB>
                      <a:noFill/>
                    </a:lnB>
                  </a:tcPr>
                </a:tc>
                <a:tc>
                  <a:txBody>
                    <a:bodyPr/>
                    <a:lstStyle/>
                    <a:p>
                      <a:pPr algn="l" fontAlgn="t"/>
                      <a:r>
                        <a:rPr lang="en-CA">
                          <a:effectLst/>
                        </a:rPr>
                        <a:t>claims</a:t>
                      </a:r>
                    </a:p>
                  </a:txBody>
                  <a:tcPr marL="76200" marR="76200" marT="76200" marB="76200">
                    <a:lnL>
                      <a:noFill/>
                    </a:lnL>
                    <a:lnR>
                      <a:noFill/>
                    </a:lnR>
                    <a:lnT w="9525" cap="flat" cmpd="sng" algn="ctr">
                      <a:solidFill>
                        <a:srgbClr val="DDDDDD"/>
                      </a:solidFill>
                      <a:prstDash val="solid"/>
                      <a:round/>
                      <a:headEnd type="none" w="med" len="med"/>
                      <a:tailEnd type="none" w="med" len="med"/>
                    </a:lnT>
                    <a:lnB>
                      <a:noFill/>
                    </a:lnB>
                  </a:tcPr>
                </a:tc>
                <a:tc>
                  <a:txBody>
                    <a:bodyPr/>
                    <a:lstStyle/>
                    <a:p>
                      <a:pPr algn="l" fontAlgn="t"/>
                      <a:r>
                        <a:rPr lang="en-CA">
                          <a:effectLst/>
                        </a:rPr>
                        <a:t>demonstrates</a:t>
                      </a:r>
                    </a:p>
                  </a:txBody>
                  <a:tcPr marL="76200" marR="76200" marT="76200" marB="76200">
                    <a:lnL>
                      <a:noFill/>
                    </a:lnL>
                    <a:lnR>
                      <a:noFill/>
                    </a:lnR>
                    <a:lnT w="9525" cap="flat" cmpd="sng" algn="ctr">
                      <a:solidFill>
                        <a:srgbClr val="DDDDDD"/>
                      </a:solidFill>
                      <a:prstDash val="solid"/>
                      <a:round/>
                      <a:headEnd type="none" w="med" len="med"/>
                      <a:tailEnd type="none" w="med" len="med"/>
                    </a:lnT>
                    <a:lnB>
                      <a:noFill/>
                    </a:lnB>
                  </a:tcPr>
                </a:tc>
                <a:tc>
                  <a:txBody>
                    <a:bodyPr/>
                    <a:lstStyle/>
                    <a:p>
                      <a:pPr algn="l" fontAlgn="t"/>
                      <a:r>
                        <a:rPr lang="en-CA">
                          <a:effectLst/>
                        </a:rPr>
                        <a:t>says</a:t>
                      </a:r>
                    </a:p>
                  </a:txBody>
                  <a:tcPr marL="76200" marR="76200" marT="76200" marB="76200">
                    <a:lnL>
                      <a:noFill/>
                    </a:lnL>
                    <a:lnR>
                      <a:noFill/>
                    </a:lnR>
                    <a:lnT w="9525" cap="flat" cmpd="sng" algn="ctr">
                      <a:solidFill>
                        <a:srgbClr val="DDDDDD"/>
                      </a:solidFill>
                      <a:prstDash val="solid"/>
                      <a:round/>
                      <a:headEnd type="none" w="med" len="med"/>
                      <a:tailEnd type="none" w="med" len="med"/>
                    </a:lnT>
                    <a:lnB>
                      <a:noFill/>
                    </a:lnB>
                  </a:tcPr>
                </a:tc>
                <a:tc>
                  <a:txBody>
                    <a:bodyPr/>
                    <a:lstStyle/>
                    <a:p>
                      <a:pPr algn="l" fontAlgn="t"/>
                      <a:r>
                        <a:rPr lang="en-CA">
                          <a:effectLst/>
                        </a:rPr>
                        <a:t>explains</a:t>
                      </a:r>
                    </a:p>
                  </a:txBody>
                  <a:tcPr marL="76200" marR="76200" marT="76200" marB="76200">
                    <a:lnL>
                      <a:noFill/>
                    </a:lnL>
                    <a:lnR>
                      <a:noFill/>
                    </a:lnR>
                    <a:lnT w="9525" cap="flat" cmpd="sng" algn="ctr">
                      <a:solidFill>
                        <a:srgbClr val="DDDDDD"/>
                      </a:solidFill>
                      <a:prstDash val="solid"/>
                      <a:round/>
                      <a:headEnd type="none" w="med" len="med"/>
                      <a:tailEnd type="none" w="med" len="med"/>
                    </a:lnT>
                    <a:lnB>
                      <a:noFill/>
                    </a:lnB>
                  </a:tcPr>
                </a:tc>
                <a:tc>
                  <a:txBody>
                    <a:bodyPr/>
                    <a:lstStyle/>
                    <a:p>
                      <a:pPr algn="l" fontAlgn="t"/>
                      <a:r>
                        <a:rPr lang="en-CA" dirty="0">
                          <a:effectLst/>
                        </a:rPr>
                        <a:t>reveals</a:t>
                      </a:r>
                    </a:p>
                  </a:txBody>
                  <a:tcPr marL="76200" marR="76200" marT="76200" marB="76200">
                    <a:lnL>
                      <a:noFill/>
                    </a:lnL>
                    <a:lnR>
                      <a:noFill/>
                    </a:lnR>
                    <a:lnT w="9525" cap="flat" cmpd="sng" algn="ctr">
                      <a:solidFill>
                        <a:srgbClr val="DDDDDD"/>
                      </a:solidFill>
                      <a:prstDash val="solid"/>
                      <a:round/>
                      <a:headEnd type="none" w="med" len="med"/>
                      <a:tailEnd type="none" w="med" len="med"/>
                    </a:lnT>
                    <a:lnB>
                      <a:noFill/>
                    </a:lnB>
                  </a:tcPr>
                </a:tc>
                <a:extLst>
                  <a:ext uri="{0D108BD9-81ED-4DB2-BD59-A6C34878D82A}">
                    <a16:rowId xmlns:a16="http://schemas.microsoft.com/office/drawing/2014/main" val="617079539"/>
                  </a:ext>
                </a:extLst>
              </a:tr>
            </a:tbl>
          </a:graphicData>
        </a:graphic>
      </p:graphicFrame>
      <p:sp>
        <p:nvSpPr>
          <p:cNvPr id="8" name="Rectangle 2">
            <a:extLst>
              <a:ext uri="{FF2B5EF4-FFF2-40B4-BE49-F238E27FC236}">
                <a16:creationId xmlns:a16="http://schemas.microsoft.com/office/drawing/2014/main" id="{A5F42C37-53A4-194D-B86C-C6F59B10FDCF}"/>
              </a:ext>
            </a:extLst>
          </p:cNvPr>
          <p:cNvSpPr>
            <a:spLocks noChangeArrowheads="1"/>
          </p:cNvSpPr>
          <p:nvPr/>
        </p:nvSpPr>
        <p:spPr bwMode="auto">
          <a:xfrm>
            <a:off x="0" y="67017"/>
            <a:ext cx="8945077"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1937"/>
                </a:solidFill>
                <a:effectLst/>
                <a:latin typeface="Arial" panose="020B0604020202020204" pitchFamily="34" charset="0"/>
                <a:cs typeface="Arial" panose="020B0604020202020204" pitchFamily="34" charset="0"/>
              </a:rPr>
              <a:t>Familiarize yourself with the various verbs commonly used to introduce quotations. Here is a partial list</a:t>
            </a:r>
            <a:r>
              <a:rPr kumimoji="0" lang="en-US" altLang="en-US" sz="1000" b="0" i="0" u="none" strike="noStrike" cap="none" normalizeH="0" baseline="0" dirty="0">
                <a:ln>
                  <a:noFill/>
                </a:ln>
                <a:solidFill>
                  <a:srgbClr val="001937"/>
                </a:solidFill>
                <a:effectLst/>
                <a:latin typeface="Arial" panose="020B0604020202020204" pitchFamily="34" charset="0"/>
                <a:cs typeface="Arial" panose="020B060402020202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075625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54BA1669898C84A9D0A7CD88DD86DEE" ma:contentTypeVersion="7" ma:contentTypeDescription="Create a new document." ma:contentTypeScope="" ma:versionID="c3bc4c656b89b926000d545e7200fcba">
  <xsd:schema xmlns:xsd="http://www.w3.org/2001/XMLSchema" xmlns:xs="http://www.w3.org/2001/XMLSchema" xmlns:p="http://schemas.microsoft.com/office/2006/metadata/properties" xmlns:ns1="http://schemas.microsoft.com/sharepoint/v3" xmlns:ns2="3c924a6b-2f35-4917-a7f8-b3e917a78ebf" targetNamespace="http://schemas.microsoft.com/office/2006/metadata/properties" ma:root="true" ma:fieldsID="7f94b65606a0d36bb6a04bca121ff855" ns1:_="" ns2:_="">
    <xsd:import namespace="http://schemas.microsoft.com/sharepoint/v3"/>
    <xsd:import namespace="3c924a6b-2f35-4917-a7f8-b3e917a78ebf"/>
    <xsd:element name="properties">
      <xsd:complexType>
        <xsd:sequence>
          <xsd:element name="documentManagement">
            <xsd:complexType>
              <xsd:all>
                <xsd:element ref="ns1:PublishingStartDate" minOccurs="0"/>
                <xsd:element ref="ns1:PublishingExpirationDate" minOccurs="0"/>
                <xsd:element ref="ns2:Blog_x0020_Category"/>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 ma:hidden="true" ma:internalName="PublishingStartDate">
      <xsd:simpleType>
        <xsd:restriction base="dms:Unknown"/>
      </xsd:simpleType>
    </xsd:element>
    <xsd:element name="PublishingExpirationDate" ma:index="5"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c924a6b-2f35-4917-a7f8-b3e917a78ebf" elementFormDefault="qualified">
    <xsd:import namespace="http://schemas.microsoft.com/office/2006/documentManagement/types"/>
    <xsd:import namespace="http://schemas.microsoft.com/office/infopath/2007/PartnerControls"/>
    <xsd:element name="Blog_x0020_Category" ma:index="6" ma:displayName="Blog Category" ma:list="{5ce769ce-cfb9-46d6-b0af-6a04f9ac84e5}" ma:internalName="Blog_x0020_Category" ma:readOnly="false" ma:showField="Title" ma:web="3c924a6b-2f35-4917-a7f8-b3e917a78ebf">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Blog_x0020_Category xmlns="3c924a6b-2f35-4917-a7f8-b3e917a78ebf">60</Blog_x0020_Category>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D8905C17-C048-49A3-90CD-7EC061D9C242}"/>
</file>

<file path=customXml/itemProps2.xml><?xml version="1.0" encoding="utf-8"?>
<ds:datastoreItem xmlns:ds="http://schemas.openxmlformats.org/officeDocument/2006/customXml" ds:itemID="{58E91C28-996C-4B46-A8FC-13B2E2C50AE0}"/>
</file>

<file path=customXml/itemProps3.xml><?xml version="1.0" encoding="utf-8"?>
<ds:datastoreItem xmlns:ds="http://schemas.openxmlformats.org/officeDocument/2006/customXml" ds:itemID="{0AC6F420-A1C6-4028-8265-A461A20D22D5}"/>
</file>

<file path=docProps/app.xml><?xml version="1.0" encoding="utf-8"?>
<Properties xmlns="http://schemas.openxmlformats.org/officeDocument/2006/extended-properties" xmlns:vt="http://schemas.openxmlformats.org/officeDocument/2006/docPropsVTypes">
  <Template>Wood Type</Template>
  <TotalTime>57</TotalTime>
  <Words>1020</Words>
  <Application>Microsoft Macintosh PowerPoint</Application>
  <PresentationFormat>Widescreen</PresentationFormat>
  <Paragraphs>63</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Rockwell</vt:lpstr>
      <vt:lpstr>Rockwell Condensed</vt:lpstr>
      <vt:lpstr>Rockwell Extra Bold</vt:lpstr>
      <vt:lpstr>Wingdings</vt:lpstr>
      <vt:lpstr>Wood Type</vt:lpstr>
      <vt:lpstr>MLA Formatting, Body paragraphs and cohesion </vt:lpstr>
      <vt:lpstr>Forecasted Events</vt:lpstr>
      <vt:lpstr>MLA is…</vt:lpstr>
      <vt:lpstr>Formatting </vt:lpstr>
      <vt:lpstr>Body Paragraphs and quotations</vt:lpstr>
      <vt:lpstr>How to use quotations </vt:lpstr>
      <vt:lpstr>How to incorporate the quote into your body paragraph</vt:lpstr>
      <vt:lpstr> Quotes continued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MLA Formatting, Body paragraphs and cohesion </dc:title>
  <dc:creator>Microsoft Office User</dc:creator>
  <cp:lastModifiedBy>Microsoft Office User</cp:lastModifiedBy>
  <cp:revision>5</cp:revision>
  <dcterms:created xsi:type="dcterms:W3CDTF">2020-03-11T17:29:23Z</dcterms:created>
  <dcterms:modified xsi:type="dcterms:W3CDTF">2020-03-11T18:26:35Z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0x010100C54BA1669898C84A9D0A7CD88DD86DEE</vt:lpwstr>
  </property>
</Properties>
</file>