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Open Sans" panose="020B0604020202020204" charset="0"/>
      <p:regular r:id="rId10"/>
      <p:bold r:id="rId11"/>
      <p:italic r:id="rId12"/>
      <p:boldItalic r:id="rId13"/>
    </p:embeddedFont>
    <p:embeddedFont>
      <p:font typeface="Gloria Hallelujah" panose="020B0604020202020204" charset="0"/>
      <p:regular r:id="rId14"/>
    </p:embeddedFont>
    <p:embeddedFont>
      <p:font typeface="Economica"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customXml" Target="../customXml/item1.xml"/><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218629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0214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42479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36434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4817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0714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026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1745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3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599" cy="2128799"/>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599"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7999"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799"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199" cy="1786199"/>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199" cy="15740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599" cy="831299"/>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599"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PXVcg7PtgAY"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com/v/1czDASTpH9M"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r>
              <a:rPr lang="en"/>
              <a:t>Teen Dating Violence</a:t>
            </a:r>
          </a:p>
        </p:txBody>
      </p:sp>
      <p:sp>
        <p:nvSpPr>
          <p:cNvPr id="63" name="Shape 63"/>
          <p:cNvSpPr txBox="1">
            <a:spLocks noGrp="1"/>
          </p:cNvSpPr>
          <p:nvPr>
            <p:ph type="subTitle" idx="1"/>
          </p:nvPr>
        </p:nvSpPr>
        <p:spPr>
          <a:xfrm>
            <a:off x="3044700" y="3116580"/>
            <a:ext cx="3054600" cy="701399"/>
          </a:xfrm>
          <a:prstGeom prst="rect">
            <a:avLst/>
          </a:prstGeom>
        </p:spPr>
        <p:txBody>
          <a:bodyPr lIns="91425" tIns="91425" rIns="91425" bIns="91425" anchor="t" anchorCtr="0">
            <a:noAutofit/>
          </a:bodyPr>
          <a:lstStyle/>
          <a:p>
            <a:pPr lvl="0">
              <a:spcBef>
                <a:spcPts val="0"/>
              </a:spcBef>
              <a:buNone/>
            </a:pPr>
            <a:r>
              <a:rPr lang="en"/>
              <a:t>Individual and Family Dynamics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Agenda</a:t>
            </a:r>
          </a:p>
        </p:txBody>
      </p:sp>
      <p:sp>
        <p:nvSpPr>
          <p:cNvPr id="69" name="Shape 6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pPr>
            <a:r>
              <a:rPr lang="en"/>
              <a:t>Example Video “The Teen Dating Bill of Rights” </a:t>
            </a:r>
            <a:r>
              <a:rPr lang="en" b="1"/>
              <a:t>(1:50 Minutes)</a:t>
            </a:r>
          </a:p>
          <a:p>
            <a:pPr marL="457200" lvl="0" indent="-228600" rtl="0">
              <a:spcBef>
                <a:spcPts val="0"/>
              </a:spcBef>
            </a:pPr>
            <a:r>
              <a:rPr lang="en"/>
              <a:t>ACTIVITY: Create a </a:t>
            </a:r>
            <a:r>
              <a:rPr lang="en" i="1"/>
              <a:t>Teen Dating Bill of Rights </a:t>
            </a:r>
            <a:r>
              <a:rPr lang="en" b="1"/>
              <a:t> (25 Minutes)</a:t>
            </a:r>
          </a:p>
          <a:p>
            <a:pPr marL="457200" lvl="0" indent="-228600" rtl="0">
              <a:spcBef>
                <a:spcPts val="0"/>
              </a:spcBef>
            </a:pPr>
            <a:r>
              <a:rPr lang="en"/>
              <a:t>Video “Love Lesson” </a:t>
            </a:r>
            <a:r>
              <a:rPr lang="en" b="1"/>
              <a:t>(4 Minutes)</a:t>
            </a:r>
          </a:p>
          <a:p>
            <a:pPr marL="457200" lvl="0" indent="-228600" rtl="0">
              <a:spcBef>
                <a:spcPts val="0"/>
              </a:spcBef>
            </a:pPr>
            <a:r>
              <a:rPr lang="en"/>
              <a:t>ACTIVITY: Love Is… </a:t>
            </a:r>
            <a:r>
              <a:rPr lang="en" b="1"/>
              <a:t>(25 Minutes)</a:t>
            </a:r>
          </a:p>
          <a:p>
            <a:pPr marL="457200" lvl="0" indent="-228600" rtl="0">
              <a:spcBef>
                <a:spcPts val="0"/>
              </a:spcBef>
            </a:pPr>
            <a:r>
              <a:rPr lang="en"/>
              <a:t>Reflection #19 </a:t>
            </a:r>
            <a:r>
              <a:rPr lang="en" b="1"/>
              <a:t>(5 Minutes)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265500" y="1538875"/>
            <a:ext cx="4045200" cy="1786200"/>
          </a:xfrm>
          <a:prstGeom prst="rect">
            <a:avLst/>
          </a:prstGeom>
        </p:spPr>
        <p:txBody>
          <a:bodyPr lIns="91425" tIns="91425" rIns="91425" bIns="91425" anchor="b" anchorCtr="0">
            <a:noAutofit/>
          </a:bodyPr>
          <a:lstStyle/>
          <a:p>
            <a:pPr lvl="0">
              <a:spcBef>
                <a:spcPts val="0"/>
              </a:spcBef>
              <a:buNone/>
            </a:pPr>
            <a:r>
              <a:rPr lang="en"/>
              <a:t>The Teen Dating Bill of Rights</a:t>
            </a:r>
          </a:p>
        </p:txBody>
      </p:sp>
      <p:sp>
        <p:nvSpPr>
          <p:cNvPr id="75" name="Shape 75" descr="Watch this video and take the pledge to treat your partner with respect." title="The Teen Dating Bill of Rights">
            <a:hlinkClick r:id="rId3"/>
          </p:cNvPr>
          <p:cNvSpPr/>
          <p:nvPr/>
        </p:nvSpPr>
        <p:spPr>
          <a:xfrm>
            <a:off x="4592525" y="841374"/>
            <a:ext cx="4551475" cy="34136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a:t>Activity</a:t>
            </a:r>
          </a:p>
        </p:txBody>
      </p:sp>
      <p:sp>
        <p:nvSpPr>
          <p:cNvPr id="81" name="Shape 81"/>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pPr>
            <a:r>
              <a:rPr lang="en"/>
              <a:t>In groups create a Teen Dating Bill of Rights </a:t>
            </a:r>
          </a:p>
          <a:p>
            <a:pPr marL="914400" lvl="1" indent="-228600" rtl="0">
              <a:spcBef>
                <a:spcPts val="0"/>
              </a:spcBef>
            </a:pPr>
            <a:r>
              <a:rPr lang="en"/>
              <a:t>Include at least </a:t>
            </a:r>
            <a:r>
              <a:rPr lang="en" b="1"/>
              <a:t>10</a:t>
            </a:r>
            <a:r>
              <a:rPr lang="en"/>
              <a:t> </a:t>
            </a:r>
            <a:r>
              <a:rPr lang="en" b="1"/>
              <a:t>Rights</a:t>
            </a:r>
            <a:r>
              <a:rPr lang="en"/>
              <a:t> you feel every teenager has when it comes to dating</a:t>
            </a:r>
          </a:p>
          <a:p>
            <a:pPr marL="914400" lvl="1" indent="-228600" rtl="0">
              <a:spcBef>
                <a:spcPts val="0"/>
              </a:spcBef>
            </a:pPr>
            <a:r>
              <a:rPr lang="en"/>
              <a:t>Include at least 5 </a:t>
            </a:r>
            <a:r>
              <a:rPr lang="en" b="1"/>
              <a:t>Pledges/Responsibilities</a:t>
            </a:r>
            <a:r>
              <a:rPr lang="en"/>
              <a:t> you feel every teenager has when it comes to dating. </a:t>
            </a:r>
          </a:p>
          <a:p>
            <a:pPr marL="1371600" lvl="2" indent="-228600" rtl="0">
              <a:spcBef>
                <a:spcPts val="0"/>
              </a:spcBef>
            </a:pPr>
            <a:r>
              <a:rPr lang="en"/>
              <a:t>Will be collected at the end of class. </a:t>
            </a:r>
          </a:p>
          <a:p>
            <a:pPr lvl="0" rtl="0">
              <a:spcBef>
                <a:spcPts val="0"/>
              </a:spcBef>
              <a:buNone/>
            </a:pPr>
            <a:r>
              <a:rPr lang="en"/>
              <a:t>Examples may include: </a:t>
            </a:r>
          </a:p>
          <a:p>
            <a:pPr marL="457200" lvl="0" indent="-228600" rtl="0">
              <a:spcBef>
                <a:spcPts val="0"/>
              </a:spcBef>
              <a:buAutoNum type="arabicPeriod"/>
            </a:pPr>
            <a:r>
              <a:rPr lang="en"/>
              <a:t>I have the right to be treated with respect and not be criticized. </a:t>
            </a:r>
          </a:p>
          <a:p>
            <a:pPr marL="457200" lvl="0" indent="-228600" rtl="0">
              <a:spcBef>
                <a:spcPts val="0"/>
              </a:spcBef>
              <a:buAutoNum type="arabicPeriod"/>
            </a:pPr>
            <a:r>
              <a:rPr lang="en"/>
              <a:t>I have the right to have a partner who values me for me, encourages me, and wants the best for me.</a:t>
            </a:r>
          </a:p>
          <a:p>
            <a:pPr marL="457200" lvl="0" indent="-228600">
              <a:spcBef>
                <a:spcPts val="0"/>
              </a:spcBef>
              <a:buAutoNum type="arabicPeriod"/>
            </a:pPr>
            <a:r>
              <a:rPr lang="en"/>
              <a:t>I have the right to be safe.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65500" y="929275"/>
            <a:ext cx="4045200" cy="1786200"/>
          </a:xfrm>
          <a:prstGeom prst="rect">
            <a:avLst/>
          </a:prstGeom>
        </p:spPr>
        <p:txBody>
          <a:bodyPr lIns="91425" tIns="91425" rIns="91425" bIns="91425" anchor="b" anchorCtr="0">
            <a:noAutofit/>
          </a:bodyPr>
          <a:lstStyle/>
          <a:p>
            <a:pPr lvl="0">
              <a:spcBef>
                <a:spcPts val="0"/>
              </a:spcBef>
              <a:buNone/>
            </a:pPr>
            <a:r>
              <a:rPr lang="en"/>
              <a:t>Love Lesson</a:t>
            </a:r>
          </a:p>
        </p:txBody>
      </p:sp>
      <p:sp>
        <p:nvSpPr>
          <p:cNvPr id="87" name="Shape 87" descr="Tweet: http://ctt.ec/0oFKa | Facebook: http://on.fb.me/1E53tjh Like us on Facebook! http://facebook.com/jubileemedia  What does love mean? It can seem like something complicated because there are so many different ways to express love for one another. We asked kids to help us demystify love in our newest video, “Love Lesson”.   These adorable children reveal how simple it can be to show love to those we care about. Love can be expressed more often than just one time a year. This Valentine’s Day, and everyday, we hope you have a day filled with love.   | TWEET US | Join in to share your favorite love lessons in under 140 characters. Tweet us @JubileeProject using #LoveLesson and we'll RT our favorite messages!  | CAST &amp; CREW | Director: Jason Y. Lee Producer: Elaine Zhou Director of Photography: Daphne Qin Wu Second Camera: Jean Rheem Third Camera: Kyle Tsukahira Gaffer: Robert Streeper Sound: David Chua 1st AD and Set Design: Sharlene Park Production Assistants: Taylor Matsunaga, Hugh Berryman Editor: Taylor Matsunaga, Jean Rheem Special Thanks: St. Matthias Episcopal Church / Keystone Montessori Preschool  | JUBILEE PROJECT | Jubilee Project tells stories that inspire change. For more videos, subscribe and follow us here! http://www.facebook.com/jubileemedia http://www.twitter.com/jubileemedia http://www.instagram.com/jubileeproject http://www.jubileeproject.org http://www.dgicstore.com  Help us caption &amp; translate this video!  http://amara.org/v/GHG6/" title="Love Lesson | Life's Big Questions Unscripted">
            <a:hlinkClick r:id="rId3"/>
          </p:cNvPr>
          <p:cNvSpPr/>
          <p:nvPr/>
        </p:nvSpPr>
        <p:spPr>
          <a:xfrm>
            <a:off x="4582549" y="798775"/>
            <a:ext cx="4561449" cy="3421074"/>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319500" y="4218925"/>
            <a:ext cx="5998800" cy="598800"/>
          </a:xfrm>
          <a:prstGeom prst="rect">
            <a:avLst/>
          </a:prstGeom>
        </p:spPr>
        <p:txBody>
          <a:bodyPr lIns="91425" tIns="91425" rIns="91425" bIns="91425" anchor="ctr" anchorCtr="0">
            <a:noAutofit/>
          </a:bodyPr>
          <a:lstStyle/>
          <a:p>
            <a:pPr lvl="0">
              <a:spcBef>
                <a:spcPts val="0"/>
              </a:spcBef>
              <a:buNone/>
            </a:pPr>
            <a:r>
              <a:rPr lang="en" sz="6000" b="1"/>
              <a:t>LOVE IS… </a:t>
            </a:r>
          </a:p>
        </p:txBody>
      </p:sp>
      <p:sp>
        <p:nvSpPr>
          <p:cNvPr id="93" name="Shape 93"/>
          <p:cNvSpPr/>
          <p:nvPr/>
        </p:nvSpPr>
        <p:spPr>
          <a:xfrm>
            <a:off x="3665600" y="47525"/>
            <a:ext cx="5309700" cy="5048400"/>
          </a:xfrm>
          <a:prstGeom prst="hear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4" name="Shape 94"/>
          <p:cNvSpPr txBox="1"/>
          <p:nvPr/>
        </p:nvSpPr>
        <p:spPr>
          <a:xfrm rot="-718909">
            <a:off x="3646187" y="760241"/>
            <a:ext cx="2423397" cy="1318401"/>
          </a:xfrm>
          <a:prstGeom prst="rect">
            <a:avLst/>
          </a:prstGeom>
          <a:noFill/>
          <a:ln>
            <a:noFill/>
          </a:ln>
        </p:spPr>
        <p:txBody>
          <a:bodyPr lIns="91425" tIns="91425" rIns="91425" bIns="91425" anchor="t" anchorCtr="0">
            <a:noAutofit/>
          </a:bodyPr>
          <a:lstStyle/>
          <a:p>
            <a:pPr lvl="0" algn="ctr">
              <a:spcBef>
                <a:spcPts val="0"/>
              </a:spcBef>
              <a:buNone/>
            </a:pPr>
            <a:r>
              <a:rPr lang="en" sz="2400">
                <a:latin typeface="Gloria Hallelujah"/>
                <a:ea typeface="Gloria Hallelujah"/>
                <a:cs typeface="Gloria Hallelujah"/>
                <a:sym typeface="Gloria Hallelujah"/>
              </a:rPr>
              <a:t>A Force of Nature</a:t>
            </a:r>
          </a:p>
        </p:txBody>
      </p:sp>
      <p:sp>
        <p:nvSpPr>
          <p:cNvPr id="95" name="Shape 95"/>
          <p:cNvSpPr txBox="1"/>
          <p:nvPr/>
        </p:nvSpPr>
        <p:spPr>
          <a:xfrm rot="-316858">
            <a:off x="4991171" y="1816408"/>
            <a:ext cx="2121906" cy="1665144"/>
          </a:xfrm>
          <a:prstGeom prst="rect">
            <a:avLst/>
          </a:prstGeom>
          <a:noFill/>
          <a:ln>
            <a:noFill/>
          </a:ln>
        </p:spPr>
        <p:txBody>
          <a:bodyPr lIns="91425" tIns="91425" rIns="91425" bIns="91425" anchor="t" anchorCtr="0">
            <a:noAutofit/>
          </a:bodyPr>
          <a:lstStyle/>
          <a:p>
            <a:pPr lvl="0" algn="ctr">
              <a:spcBef>
                <a:spcPts val="0"/>
              </a:spcBef>
              <a:buNone/>
            </a:pPr>
            <a:r>
              <a:rPr lang="en" sz="3000">
                <a:latin typeface="Gloria Hallelujah"/>
                <a:ea typeface="Gloria Hallelujah"/>
                <a:cs typeface="Gloria Hallelujah"/>
                <a:sym typeface="Gloria Hallelujah"/>
              </a:rPr>
              <a:t>Bigger Than You Are</a:t>
            </a:r>
          </a:p>
        </p:txBody>
      </p:sp>
      <p:sp>
        <p:nvSpPr>
          <p:cNvPr id="96" name="Shape 96"/>
          <p:cNvSpPr txBox="1"/>
          <p:nvPr/>
        </p:nvSpPr>
        <p:spPr>
          <a:xfrm rot="751384">
            <a:off x="6759168" y="1282952"/>
            <a:ext cx="1948046" cy="1009832"/>
          </a:xfrm>
          <a:prstGeom prst="rect">
            <a:avLst/>
          </a:prstGeom>
          <a:noFill/>
          <a:ln>
            <a:noFill/>
          </a:ln>
        </p:spPr>
        <p:txBody>
          <a:bodyPr lIns="91425" tIns="91425" rIns="91425" bIns="91425" anchor="t" anchorCtr="0">
            <a:noAutofit/>
          </a:bodyPr>
          <a:lstStyle/>
          <a:p>
            <a:pPr lvl="0" algn="ctr">
              <a:spcBef>
                <a:spcPts val="0"/>
              </a:spcBef>
              <a:buNone/>
            </a:pPr>
            <a:r>
              <a:rPr lang="en" sz="2400">
                <a:latin typeface="Gloria Hallelujah"/>
                <a:ea typeface="Gloria Hallelujah"/>
                <a:cs typeface="Gloria Hallelujah"/>
                <a:sym typeface="Gloria Hallelujah"/>
              </a:rPr>
              <a:t>Inherently Free</a:t>
            </a:r>
          </a:p>
        </p:txBody>
      </p:sp>
      <p:sp>
        <p:nvSpPr>
          <p:cNvPr id="97" name="Shape 97"/>
          <p:cNvSpPr txBox="1"/>
          <p:nvPr/>
        </p:nvSpPr>
        <p:spPr>
          <a:xfrm>
            <a:off x="5397250" y="3696325"/>
            <a:ext cx="1947900" cy="598800"/>
          </a:xfrm>
          <a:prstGeom prst="rect">
            <a:avLst/>
          </a:prstGeom>
          <a:noFill/>
          <a:ln>
            <a:noFill/>
          </a:ln>
        </p:spPr>
        <p:txBody>
          <a:bodyPr lIns="91425" tIns="91425" rIns="91425" bIns="91425" anchor="t" anchorCtr="0">
            <a:noAutofit/>
          </a:bodyPr>
          <a:lstStyle/>
          <a:p>
            <a:pPr lvl="0" algn="ctr">
              <a:spcBef>
                <a:spcPts val="0"/>
              </a:spcBef>
              <a:buNone/>
            </a:pPr>
            <a:r>
              <a:rPr lang="en" sz="2400">
                <a:latin typeface="Gloria Hallelujah"/>
                <a:ea typeface="Gloria Hallelujah"/>
                <a:cs typeface="Gloria Hallelujah"/>
                <a:sym typeface="Gloria Hallelujah"/>
              </a:rPr>
              <a:t>Its own Law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a:spcBef>
                <a:spcPts val="0"/>
              </a:spcBef>
              <a:buNone/>
            </a:pPr>
            <a:r>
              <a:rPr lang="en" b="1"/>
              <a:t>Reflection #19:</a:t>
            </a:r>
            <a:r>
              <a:rPr lang="en"/>
              <a:t> Why are there so many different words in your heart?</a:t>
            </a: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4BA1669898C84A9D0A7CD88DD86DEE" ma:contentTypeVersion="7" ma:contentTypeDescription="Create a new document." ma:contentTypeScope="" ma:versionID="c3bc4c656b89b926000d545e7200fcba">
  <xsd:schema xmlns:xsd="http://www.w3.org/2001/XMLSchema" xmlns:xs="http://www.w3.org/2001/XMLSchema" xmlns:p="http://schemas.microsoft.com/office/2006/metadata/properties" xmlns:ns1="http://schemas.microsoft.com/sharepoint/v3" xmlns:ns2="3c924a6b-2f35-4917-a7f8-b3e917a78ebf" targetNamespace="http://schemas.microsoft.com/office/2006/metadata/properties" ma:root="true" ma:fieldsID="7f94b65606a0d36bb6a04bca121ff855" ns1:_="" ns2:_="">
    <xsd:import namespace="http://schemas.microsoft.com/sharepoint/v3"/>
    <xsd:import namespace="3c924a6b-2f35-4917-a7f8-b3e917a78eb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c924a6b-2f35-4917-a7f8-b3e917a78ebf" elementFormDefault="qualified">
    <xsd:import namespace="http://schemas.microsoft.com/office/2006/documentManagement/types"/>
    <xsd:import namespace="http://schemas.microsoft.com/office/infopath/2007/PartnerControls"/>
    <xsd:element name="Blog_x0020_Category" ma:index="6" ma:displayName="Blog Category" ma:list="{5ce769ce-cfb9-46d6-b0af-6a04f9ac84e5}" ma:internalName="Blog_x0020_Category" ma:readOnly="false" ma:showField="Title" ma:web="3c924a6b-2f35-4917-a7f8-b3e917a78eb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3c924a6b-2f35-4917-a7f8-b3e917a78ebf">47</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DCA8F0E-6C64-4482-80CF-AA9C94A75DE0}"/>
</file>

<file path=customXml/itemProps2.xml><?xml version="1.0" encoding="utf-8"?>
<ds:datastoreItem xmlns:ds="http://schemas.openxmlformats.org/officeDocument/2006/customXml" ds:itemID="{11CFDD43-977D-4B01-B74E-D7BEFCEF2A6A}"/>
</file>

<file path=customXml/itemProps3.xml><?xml version="1.0" encoding="utf-8"?>
<ds:datastoreItem xmlns:ds="http://schemas.openxmlformats.org/officeDocument/2006/customXml" ds:itemID="{061037AE-1F05-48A4-835F-8A5EFC608C5F}"/>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On-screen Show (16:9)</PresentationFormat>
  <Paragraphs>25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Open Sans</vt:lpstr>
      <vt:lpstr>Gloria Hallelujah</vt:lpstr>
      <vt:lpstr>Arial</vt:lpstr>
      <vt:lpstr>Economica</vt:lpstr>
      <vt:lpstr>luxe</vt:lpstr>
      <vt:lpstr>Teen Dating Violence</vt:lpstr>
      <vt:lpstr>Agenda</vt:lpstr>
      <vt:lpstr>The Teen Dating Bill of Rights</vt:lpstr>
      <vt:lpstr>Activity</vt:lpstr>
      <vt:lpstr>Love Lesson</vt:lpstr>
      <vt:lpstr>PowerPoint Presentation</vt:lpstr>
      <vt:lpstr>Reflection #19: Why are there so many different words in your heart?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Dating Violence</dc:title>
  <dc:creator>Perez, Lindsay    (ASD-W)</dc:creator>
  <cp:lastModifiedBy>Perez, Lindsay    (ASD-W)</cp:lastModifiedBy>
  <cp:revision>1</cp:revision>
  <dcterms:modified xsi:type="dcterms:W3CDTF">2017-04-24T18:33:57Z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0x010100C54BA1669898C84A9D0A7CD88DD86DEE</vt:lpwstr>
  </property>
</Properties>
</file>