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7010400" cy="9296400"/>
  <p:embeddedFontLst>
    <p:embeddedFont>
      <p:font typeface="Lato" panose="020B0604020202020204" charset="0"/>
      <p:regular r:id="rId15"/>
      <p:bold r:id="rId16"/>
      <p:italic r:id="rId17"/>
      <p:boldItalic r:id="rId18"/>
    </p:embeddedFont>
    <p:embeddedFont>
      <p:font typeface="Playfair Display"/>
      <p:regular r:id="rId19"/>
      <p:bold r:id="rId20"/>
      <p:italic r:id="rId21"/>
      <p:boldItalic r:id="rId22"/>
    </p:embeddedFont>
    <p:embeddedFont>
      <p:font typeface="Gloria Hallelujah" panose="020B0604020202020204"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font" Target="fonts/font8.fntdata"/><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A1247EE-E52D-485C-BC1E-8836CF51BA11}" type="datetimeFigureOut">
              <a:rPr lang="en-US" smtClean="0"/>
              <a:t>4/25/2017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8ABBCD2-825E-4139-BE41-737F3FFF93D2}" type="slidenum">
              <a:rPr lang="en-US" smtClean="0"/>
              <a:t>‹#›</a:t>
            </a:fld>
            <a:endParaRPr lang="en-US"/>
          </a:p>
        </p:txBody>
      </p:sp>
    </p:spTree>
    <p:extLst>
      <p:ext uri="{BB962C8B-B14F-4D97-AF65-F5344CB8AC3E}">
        <p14:creationId xmlns:p14="http://schemas.microsoft.com/office/powerpoint/2010/main" val="2432282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7002728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728228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1765502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14663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57937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08506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056682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171276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4279316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320732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997255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951375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899" cy="36458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399"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399" cy="701399"/>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599"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199"/>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199"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599"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KCTRYlIo7Uk"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ueOqYebVhtc"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627200"/>
            <a:ext cx="2951399" cy="1584300"/>
          </a:xfrm>
          <a:prstGeom prst="rect">
            <a:avLst/>
          </a:prstGeom>
        </p:spPr>
        <p:txBody>
          <a:bodyPr lIns="91425" tIns="91425" rIns="91425" bIns="91425" anchor="ctr" anchorCtr="0">
            <a:noAutofit/>
          </a:bodyPr>
          <a:lstStyle/>
          <a:p>
            <a:pPr lvl="0">
              <a:spcBef>
                <a:spcPts val="0"/>
              </a:spcBef>
              <a:buNone/>
            </a:pPr>
            <a:r>
              <a:rPr lang="en"/>
              <a:t>Teen Dating Violence</a:t>
            </a:r>
          </a:p>
        </p:txBody>
      </p:sp>
      <p:sp>
        <p:nvSpPr>
          <p:cNvPr id="60" name="Shape 60"/>
          <p:cNvSpPr txBox="1">
            <a:spLocks noGrp="1"/>
          </p:cNvSpPr>
          <p:nvPr>
            <p:ph type="subTitle" idx="1"/>
          </p:nvPr>
        </p:nvSpPr>
        <p:spPr>
          <a:xfrm>
            <a:off x="3096362" y="3266930"/>
            <a:ext cx="2951399" cy="701399"/>
          </a:xfrm>
          <a:prstGeom prst="rect">
            <a:avLst/>
          </a:prstGeom>
        </p:spPr>
        <p:txBody>
          <a:bodyPr lIns="91425" tIns="91425" rIns="91425" bIns="91425" anchor="b" anchorCtr="0">
            <a:noAutofit/>
          </a:bodyPr>
          <a:lstStyle/>
          <a:p>
            <a:pPr lvl="0">
              <a:spcBef>
                <a:spcPts val="0"/>
              </a:spcBef>
              <a:buNone/>
            </a:pPr>
            <a:r>
              <a:rPr lang="en"/>
              <a:t>Individual &amp; Family Dynamics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descr="Friends Season 3 Episode 4 &quot;The One with the Metaphorical Tunnel&quot;  99% of the video on my channel is not monetized, so I will be glad to your support:  PayPal: https://www.paypal.com/cgi-bin/webscr?cmd=_s-xclick&amp;hosted_button_id=S7BFCAL48CWAG  Bitcoin: 17Zyf3wMeDg5GkpzsUTuCZaSjrjp4383aN  Thanks for watching." title="Friends - Barbie &amp; G.I. Joe &amp; &quot;Bea&quot;">
            <a:hlinkClick r:id="rId3"/>
          </p:cNvPr>
          <p:cNvSpPr/>
          <p:nvPr/>
        </p:nvSpPr>
        <p:spPr>
          <a:xfrm>
            <a:off x="544400" y="140525"/>
            <a:ext cx="6322200" cy="4741650"/>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Reflection #20</a:t>
            </a:r>
          </a:p>
        </p:txBody>
      </p:sp>
      <p:sp>
        <p:nvSpPr>
          <p:cNvPr id="116" name="Shape 11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t>Do you think that certain stereotypes will influence how you interact with others and your dating behaviour? How?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lvl="0">
              <a:spcBef>
                <a:spcPts val="0"/>
              </a:spcBef>
              <a:buNone/>
            </a:pPr>
            <a:r>
              <a:rPr lang="en"/>
              <a:t>Agenda</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How Socialization Contributes to Teen Dating Violence : STEREOTYPES</a:t>
            </a:r>
          </a:p>
          <a:p>
            <a:pPr lvl="0" rtl="0">
              <a:spcBef>
                <a:spcPts val="0"/>
              </a:spcBef>
              <a:buNone/>
            </a:pPr>
            <a:endParaRPr/>
          </a:p>
          <a:p>
            <a:pPr marL="457200" lvl="0" indent="-228600" rtl="0">
              <a:spcBef>
                <a:spcPts val="0"/>
              </a:spcBef>
            </a:pPr>
            <a:r>
              <a:rPr lang="en"/>
              <a:t>Activity: Be A Real Man VS Act Like A Lady </a:t>
            </a:r>
            <a:r>
              <a:rPr lang="en" b="1"/>
              <a:t>(15 Minutes)</a:t>
            </a:r>
          </a:p>
          <a:p>
            <a:pPr marL="914400" lvl="1" indent="-228600" rtl="0">
              <a:spcBef>
                <a:spcPts val="0"/>
              </a:spcBef>
            </a:pPr>
            <a:r>
              <a:rPr lang="en" b="1"/>
              <a:t>Chart Paper and Markers</a:t>
            </a:r>
          </a:p>
          <a:p>
            <a:pPr marL="457200" lvl="0" indent="-228600" rtl="0">
              <a:spcBef>
                <a:spcPts val="0"/>
              </a:spcBef>
            </a:pPr>
            <a:r>
              <a:rPr lang="en"/>
              <a:t>Ted Talk (Manhood) </a:t>
            </a:r>
            <a:r>
              <a:rPr lang="en" b="1"/>
              <a:t>(13 Minutes)</a:t>
            </a:r>
          </a:p>
          <a:p>
            <a:pPr marL="457200" lvl="0" indent="-228600" rtl="0">
              <a:spcBef>
                <a:spcPts val="0"/>
              </a:spcBef>
            </a:pPr>
            <a:r>
              <a:rPr lang="en"/>
              <a:t>What are stereotypes? Questions &amp; Discussion </a:t>
            </a:r>
            <a:r>
              <a:rPr lang="en" b="1"/>
              <a:t>(20 Minutes)</a:t>
            </a:r>
          </a:p>
          <a:p>
            <a:pPr marL="457200" lvl="0" indent="-228600" rtl="0">
              <a:spcBef>
                <a:spcPts val="0"/>
              </a:spcBef>
            </a:pPr>
            <a:r>
              <a:rPr lang="en" i="1"/>
              <a:t>Friends</a:t>
            </a:r>
            <a:r>
              <a:rPr lang="en"/>
              <a:t> Clip (G.I. Joe vs. Barbie) </a:t>
            </a:r>
            <a:r>
              <a:rPr lang="en" b="1"/>
              <a:t>(5 Minutes)</a:t>
            </a:r>
          </a:p>
          <a:p>
            <a:pPr marL="457200" lvl="0" indent="-228600">
              <a:spcBef>
                <a:spcPts val="0"/>
              </a:spcBef>
            </a:pPr>
            <a:r>
              <a:rPr lang="en"/>
              <a:t>Reflection #20 </a:t>
            </a:r>
            <a:r>
              <a:rPr lang="en" b="1"/>
              <a:t>(7 Minutes)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509550" y="1423875"/>
            <a:ext cx="8124900" cy="1798199"/>
          </a:xfrm>
          <a:prstGeom prst="rect">
            <a:avLst/>
          </a:prstGeom>
        </p:spPr>
        <p:txBody>
          <a:bodyPr lIns="91425" tIns="91425" rIns="91425" bIns="91425" anchor="ctr" anchorCtr="0">
            <a:noAutofit/>
          </a:bodyPr>
          <a:lstStyle/>
          <a:p>
            <a:pPr lvl="0">
              <a:spcBef>
                <a:spcPts val="0"/>
              </a:spcBef>
              <a:buNone/>
            </a:pPr>
            <a:r>
              <a:rPr lang="en"/>
              <a:t>How Socialization Contributes to Teen Dating Violence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52400" y="-492250"/>
            <a:ext cx="9296400" cy="1683600"/>
          </a:xfrm>
          <a:prstGeom prst="rect">
            <a:avLst/>
          </a:prstGeom>
        </p:spPr>
        <p:txBody>
          <a:bodyPr lIns="91425" tIns="91425" rIns="91425" bIns="91425" anchor="b" anchorCtr="0">
            <a:noAutofit/>
          </a:bodyPr>
          <a:lstStyle/>
          <a:p>
            <a:pPr lvl="0" algn="l" rtl="0">
              <a:spcBef>
                <a:spcPts val="0"/>
              </a:spcBef>
              <a:buNone/>
            </a:pPr>
            <a:r>
              <a:rPr lang="en" b="0"/>
              <a:t>“Be A Real Man” V</a:t>
            </a:r>
            <a:r>
              <a:rPr lang="en" b="0">
                <a:solidFill>
                  <a:schemeClr val="lt1"/>
                </a:solidFill>
              </a:rPr>
              <a:t>S “Act Like A Lady”</a:t>
            </a:r>
          </a:p>
        </p:txBody>
      </p:sp>
      <p:sp>
        <p:nvSpPr>
          <p:cNvPr id="77" name="Shape 77"/>
          <p:cNvSpPr/>
          <p:nvPr/>
        </p:nvSpPr>
        <p:spPr>
          <a:xfrm>
            <a:off x="1227550" y="1876850"/>
            <a:ext cx="6771000" cy="2874600"/>
          </a:xfrm>
          <a:prstGeom prst="ribbon2">
            <a:avLst>
              <a:gd name="adj1" fmla="val 16667"/>
              <a:gd name="adj2" fmla="val 50000"/>
            </a:avLst>
          </a:prstGeom>
          <a:solidFill>
            <a:schemeClr val="accent4"/>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8" name="Shape 78"/>
          <p:cNvSpPr txBox="1"/>
          <p:nvPr/>
        </p:nvSpPr>
        <p:spPr>
          <a:xfrm>
            <a:off x="2993450" y="2029250"/>
            <a:ext cx="3278400" cy="2399400"/>
          </a:xfrm>
          <a:prstGeom prst="rect">
            <a:avLst/>
          </a:prstGeom>
          <a:noFill/>
          <a:ln>
            <a:noFill/>
          </a:ln>
        </p:spPr>
        <p:txBody>
          <a:bodyPr lIns="91425" tIns="91425" rIns="91425" bIns="91425" anchor="t" anchorCtr="0">
            <a:noAutofit/>
          </a:bodyPr>
          <a:lstStyle/>
          <a:p>
            <a:pPr lvl="0" algn="ctr">
              <a:spcBef>
                <a:spcPts val="0"/>
              </a:spcBef>
              <a:buNone/>
            </a:pPr>
            <a:r>
              <a:rPr lang="en" sz="1800">
                <a:solidFill>
                  <a:schemeClr val="dk2"/>
                </a:solidFill>
                <a:latin typeface="Gloria Hallelujah"/>
                <a:ea typeface="Gloria Hallelujah"/>
                <a:cs typeface="Gloria Hallelujah"/>
                <a:sym typeface="Gloria Hallelujah"/>
              </a:rPr>
              <a:t>In your groups create a chart. On the left hand side define what it means to “be a real man.” On the right hand side define what it means to “act like a lady.”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a:t>What is a stereotype?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319500" y="3005325"/>
            <a:ext cx="8493000" cy="1824000"/>
          </a:xfrm>
          <a:prstGeom prst="rect">
            <a:avLst/>
          </a:prstGeom>
        </p:spPr>
        <p:txBody>
          <a:bodyPr lIns="91425" tIns="91425" rIns="91425" bIns="91425" anchor="ctr" anchorCtr="0">
            <a:noAutofit/>
          </a:bodyPr>
          <a:lstStyle/>
          <a:p>
            <a:pPr lvl="0" algn="ctr">
              <a:spcBef>
                <a:spcPts val="0"/>
              </a:spcBef>
              <a:buNone/>
            </a:pPr>
            <a:r>
              <a:rPr lang="en"/>
              <a:t>A stereotype is when a person has a fixed or rigid image of something. Sex role stereotypes are the interests, abilities, values, and roles that all females or all males are supposed to share in common because they are the same sex. Stereotypes are confining because they give a limited definition of what it means to be a man or a woman. Stereotypes can distort our perception of others.</a:t>
            </a:r>
          </a:p>
        </p:txBody>
      </p:sp>
      <p:pic>
        <p:nvPicPr>
          <p:cNvPr id="89" name="Shape 89"/>
          <p:cNvPicPr preferRelativeResize="0"/>
          <p:nvPr/>
        </p:nvPicPr>
        <p:blipFill>
          <a:blip r:embed="rId3">
            <a:alphaModFix/>
          </a:blip>
          <a:stretch>
            <a:fillRect/>
          </a:stretch>
        </p:blipFill>
        <p:spPr>
          <a:xfrm>
            <a:off x="2189724" y="404750"/>
            <a:ext cx="4788900" cy="24645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319500" y="4230575"/>
            <a:ext cx="5998800" cy="598800"/>
          </a:xfrm>
          <a:prstGeom prst="rect">
            <a:avLst/>
          </a:prstGeom>
        </p:spPr>
        <p:txBody>
          <a:bodyPr lIns="91425" tIns="91425" rIns="91425" bIns="91425" anchor="ctr" anchorCtr="0">
            <a:noAutofit/>
          </a:bodyPr>
          <a:lstStyle/>
          <a:p>
            <a:pPr lvl="0">
              <a:spcBef>
                <a:spcPts val="0"/>
              </a:spcBef>
              <a:buNone/>
            </a:pPr>
            <a:endParaRPr/>
          </a:p>
        </p:txBody>
      </p:sp>
      <p:sp>
        <p:nvSpPr>
          <p:cNvPr id="95" name="Shape 95" descr="When Colin Stokes' 3-year-old son caught a glimpse of Star Wars, he was instantly obsessed. But what messages did he absorb from the sci-fi classic? Stokes asks for more movies that send positive messages to boys: that cooperation is heroic, and respecting women is as manly as defeating the villain. (Filmed at TEDxBeaconStreet.)  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 Find closed captions and translated subtitles in many languages at http://www.ted.com/translate  Follow TED news on Twitter: http://www.twitter.com/tednews Like TED on Facebook: https://www.facebook.com/TED  Subscribe to our channel: http://www.youtube.com/user/TEDtalksDirector" title="How movies teach manhood | Colin Stokes">
            <a:hlinkClick r:id="rId3"/>
          </p:cNvPr>
          <p:cNvSpPr/>
          <p:nvPr/>
        </p:nvSpPr>
        <p:spPr>
          <a:xfrm>
            <a:off x="3027050" y="459537"/>
            <a:ext cx="5632550" cy="4224425"/>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a:t>How did we learn these roles or stereotypes?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a:t>What are some examples of stereotyping of young men and women in our society? Discuss. </a:t>
            </a: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47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F7D04FF-E927-4D03-9312-17583B94AC5B}"/>
</file>

<file path=customXml/itemProps2.xml><?xml version="1.0" encoding="utf-8"?>
<ds:datastoreItem xmlns:ds="http://schemas.openxmlformats.org/officeDocument/2006/customXml" ds:itemID="{9EEA9171-829C-47C3-9532-955644E84C4B}"/>
</file>

<file path=customXml/itemProps3.xml><?xml version="1.0" encoding="utf-8"?>
<ds:datastoreItem xmlns:ds="http://schemas.openxmlformats.org/officeDocument/2006/customXml" ds:itemID="{C96EDDAE-2D71-45A1-B490-150D645DA4F1}"/>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On-screen Show (16:9)</PresentationFormat>
  <Paragraphs>20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Lato</vt:lpstr>
      <vt:lpstr>Playfair Display</vt:lpstr>
      <vt:lpstr>Gloria Hallelujah</vt:lpstr>
      <vt:lpstr>coral</vt:lpstr>
      <vt:lpstr>Teen Dating Violence</vt:lpstr>
      <vt:lpstr>Agenda</vt:lpstr>
      <vt:lpstr>How Socialization Contributes to Teen Dating Violence</vt:lpstr>
      <vt:lpstr>“Be A Real Man” VS “Act Like A Lady”</vt:lpstr>
      <vt:lpstr>What is a stereotype?</vt:lpstr>
      <vt:lpstr>PowerPoint Presentation</vt:lpstr>
      <vt:lpstr>PowerPoint Presentation</vt:lpstr>
      <vt:lpstr>How did we learn these roles or stereotypes?</vt:lpstr>
      <vt:lpstr>What are some examples of stereotyping of young men and women in our society? Discuss. </vt:lpstr>
      <vt:lpstr>PowerPoint Presentation</vt:lpstr>
      <vt:lpstr>Reflection #20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Dating Violence</dc:title>
  <dc:creator>Perez, Lindsay    (ASD-W)</dc:creator>
  <cp:lastModifiedBy>Perez, Lindsay    (ASD-W)</cp:lastModifiedBy>
  <cp:revision>1</cp:revision>
  <cp:lastPrinted>2017-04-25T18:06:21Z</cp:lastPrinted>
  <dcterms:modified xsi:type="dcterms:W3CDTF">2017-04-25T18:06:39Z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