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Amatic SC" panose="020B0604020202020204" charset="-79"/>
      <p:regular r:id="rId20"/>
      <p:bold r:id="rId21"/>
    </p:embeddedFont>
    <p:embeddedFont>
      <p:font typeface="Source Code Pro" panose="020B0604020202020204"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0146717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98864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54313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41269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18795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79780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694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93096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85395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60282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85887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95894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81505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29830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4062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52033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46791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4715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599" cy="2690399"/>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599"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599"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599"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499" cy="3538499"/>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599" cy="800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599" cy="33401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599" cy="800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899" cy="334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899" cy="334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199"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599" cy="800999"/>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599" cy="2690399"/>
          </a:xfrm>
          <a:prstGeom prst="rect">
            <a:avLst/>
          </a:prstGeom>
        </p:spPr>
        <p:txBody>
          <a:bodyPr lIns="91425" tIns="91425" rIns="91425" bIns="91425" anchor="ctr" anchorCtr="0">
            <a:noAutofit/>
          </a:bodyPr>
          <a:lstStyle/>
          <a:p>
            <a:pPr lvl="0">
              <a:spcBef>
                <a:spcPts val="0"/>
              </a:spcBef>
              <a:buNone/>
            </a:pPr>
            <a:r>
              <a:rPr lang="en"/>
              <a:t>Personal Boundaries</a:t>
            </a:r>
          </a:p>
        </p:txBody>
      </p:sp>
      <p:sp>
        <p:nvSpPr>
          <p:cNvPr id="57" name="Shape 57"/>
          <p:cNvSpPr txBox="1">
            <a:spLocks noGrp="1"/>
          </p:cNvSpPr>
          <p:nvPr>
            <p:ph type="subTitle" idx="1"/>
          </p:nvPr>
        </p:nvSpPr>
        <p:spPr>
          <a:xfrm>
            <a:off x="311700" y="3890400"/>
            <a:ext cx="8520599" cy="706200"/>
          </a:xfrm>
          <a:prstGeom prst="rect">
            <a:avLst/>
          </a:prstGeom>
        </p:spPr>
        <p:txBody>
          <a:bodyPr lIns="91425" tIns="91425" rIns="91425" bIns="91425" anchor="ctr" anchorCtr="0">
            <a:noAutofit/>
          </a:bodyPr>
          <a:lstStyle/>
          <a:p>
            <a:pPr lvl="0">
              <a:spcBef>
                <a:spcPts val="0"/>
              </a:spcBef>
              <a:buNone/>
            </a:pPr>
            <a:r>
              <a:rPr lang="en"/>
              <a:t>Individual &amp; Family Dynamics 120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Examples of Emotional Abuse INclude:</a:t>
            </a:r>
          </a:p>
        </p:txBody>
      </p:sp>
      <p:sp>
        <p:nvSpPr>
          <p:cNvPr id="112" name="Shape 112"/>
          <p:cNvSpPr txBox="1">
            <a:spLocks noGrp="1"/>
          </p:cNvSpPr>
          <p:nvPr>
            <p:ph type="body" idx="1"/>
          </p:nvPr>
        </p:nvSpPr>
        <p:spPr>
          <a:xfrm>
            <a:off x="311700" y="1228675"/>
            <a:ext cx="3999900" cy="3340200"/>
          </a:xfrm>
          <a:prstGeom prst="rect">
            <a:avLst/>
          </a:prstGeom>
        </p:spPr>
        <p:txBody>
          <a:bodyPr lIns="91425" tIns="91425" rIns="91425" bIns="91425" anchor="t" anchorCtr="0">
            <a:noAutofit/>
          </a:bodyPr>
          <a:lstStyle/>
          <a:p>
            <a:pPr marL="457200" lvl="0" indent="-228600" rtl="0">
              <a:lnSpc>
                <a:spcPct val="150000"/>
              </a:lnSpc>
              <a:spcBef>
                <a:spcPts val="0"/>
              </a:spcBef>
            </a:pPr>
            <a:r>
              <a:rPr lang="en"/>
              <a:t>Yelling or swearing</a:t>
            </a:r>
          </a:p>
          <a:p>
            <a:pPr marL="457200" lvl="0" indent="-228600" rtl="0">
              <a:lnSpc>
                <a:spcPct val="150000"/>
              </a:lnSpc>
              <a:spcBef>
                <a:spcPts val="0"/>
              </a:spcBef>
            </a:pPr>
            <a:r>
              <a:rPr lang="en"/>
              <a:t>Name calling or insults; mocking </a:t>
            </a:r>
          </a:p>
          <a:p>
            <a:pPr marL="457200" lvl="0" indent="-228600" rtl="0">
              <a:lnSpc>
                <a:spcPct val="150000"/>
              </a:lnSpc>
              <a:spcBef>
                <a:spcPts val="0"/>
              </a:spcBef>
            </a:pPr>
            <a:r>
              <a:rPr lang="en"/>
              <a:t>Threats and intimidation</a:t>
            </a:r>
          </a:p>
          <a:p>
            <a:pPr marL="457200" lvl="0" indent="-228600" rtl="0">
              <a:lnSpc>
                <a:spcPct val="150000"/>
              </a:lnSpc>
              <a:spcBef>
                <a:spcPts val="0"/>
              </a:spcBef>
            </a:pPr>
            <a:r>
              <a:rPr lang="en"/>
              <a:t>Ignoring or excluding</a:t>
            </a:r>
          </a:p>
          <a:p>
            <a:pPr marL="457200" lvl="0" indent="-228600" rtl="0">
              <a:lnSpc>
                <a:spcPct val="150000"/>
              </a:lnSpc>
              <a:spcBef>
                <a:spcPts val="0"/>
              </a:spcBef>
            </a:pPr>
            <a:r>
              <a:rPr lang="en"/>
              <a:t>Isolating </a:t>
            </a:r>
          </a:p>
          <a:p>
            <a:pPr marL="457200" lvl="0" indent="-228600" rtl="0">
              <a:lnSpc>
                <a:spcPct val="150000"/>
              </a:lnSpc>
              <a:spcBef>
                <a:spcPts val="0"/>
              </a:spcBef>
            </a:pPr>
            <a:r>
              <a:rPr lang="en"/>
              <a:t>Humiliating </a:t>
            </a:r>
          </a:p>
          <a:p>
            <a:pPr marL="457200" lvl="0" indent="-228600">
              <a:lnSpc>
                <a:spcPct val="150000"/>
              </a:lnSpc>
              <a:spcBef>
                <a:spcPts val="0"/>
              </a:spcBef>
            </a:pPr>
            <a:r>
              <a:rPr lang="en"/>
              <a:t>Denial of the abuse and blaming of the victim </a:t>
            </a:r>
          </a:p>
        </p:txBody>
      </p:sp>
      <p:sp>
        <p:nvSpPr>
          <p:cNvPr id="113" name="Shape 113"/>
          <p:cNvSpPr txBox="1">
            <a:spLocks noGrp="1"/>
          </p:cNvSpPr>
          <p:nvPr>
            <p:ph type="body" idx="2"/>
          </p:nvPr>
        </p:nvSpPr>
        <p:spPr>
          <a:xfrm>
            <a:off x="4832400" y="1228675"/>
            <a:ext cx="3999900" cy="33402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Shape 118" descr="The Survivor&amp;#39;s Pathway - Somerset &amp;amp; Avon Rape &amp;amp; Sexual Abuse ..."/>
          <p:cNvPicPr preferRelativeResize="0"/>
          <p:nvPr/>
        </p:nvPicPr>
        <p:blipFill>
          <a:blip r:embed="rId3">
            <a:alphaModFix/>
          </a:blip>
          <a:stretch>
            <a:fillRect/>
          </a:stretch>
        </p:blipFill>
        <p:spPr>
          <a:xfrm>
            <a:off x="-118533" y="0"/>
            <a:ext cx="9262534" cy="5210175"/>
          </a:xfrm>
          <a:prstGeom prst="rect">
            <a:avLst/>
          </a:prstGeom>
          <a:noFill/>
          <a:ln>
            <a:noFill/>
          </a:ln>
        </p:spPr>
      </p:pic>
      <p:sp>
        <p:nvSpPr>
          <p:cNvPr id="119" name="Shape 119"/>
          <p:cNvSpPr txBox="1">
            <a:spLocks noGrp="1"/>
          </p:cNvSpPr>
          <p:nvPr>
            <p:ph type="body" idx="1"/>
          </p:nvPr>
        </p:nvSpPr>
        <p:spPr>
          <a:xfrm>
            <a:off x="457200" y="3985500"/>
            <a:ext cx="4522799" cy="700800"/>
          </a:xfrm>
          <a:prstGeom prst="rect">
            <a:avLst/>
          </a:prstGeom>
          <a:solidFill>
            <a:schemeClr val="lt2"/>
          </a:solidFill>
        </p:spPr>
        <p:txBody>
          <a:bodyPr lIns="91425" tIns="91425" rIns="91425" bIns="91425" anchor="ctr" anchorCtr="0">
            <a:noAutofit/>
          </a:bodyPr>
          <a:lstStyle/>
          <a:p>
            <a:pPr lvl="0">
              <a:spcBef>
                <a:spcPts val="0"/>
              </a:spcBef>
              <a:buNone/>
            </a:pPr>
            <a:r>
              <a:rPr lang="en"/>
              <a:t>Sexual ABuse/ Harassment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a:t>Sexual assault refers to any unwanted sexual contact; contact against your will and without your consent. Even though the legal definition varies by state, sexual assault and domestic violence organizations consider any unwanted sexual contact sexual assault.</a:t>
            </a:r>
          </a:p>
          <a:p>
            <a:pPr lvl="0">
              <a:spcBef>
                <a:spcPts val="0"/>
              </a:spcBef>
              <a:buNone/>
            </a:pPr>
            <a:r>
              <a:rPr lang="en"/>
              <a:t>There are many types of sexual assault. Some victims may not even realize that they've experienced sexual assault unless they become educated about the different forms of this violent act.</a:t>
            </a:r>
          </a:p>
        </p:txBody>
      </p:sp>
      <p:sp>
        <p:nvSpPr>
          <p:cNvPr id="125" name="Shape 12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Sexual Abuse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Examples of Sexual ABuse Include:</a:t>
            </a:r>
          </a:p>
        </p:txBody>
      </p:sp>
      <p:sp>
        <p:nvSpPr>
          <p:cNvPr id="131" name="Shape 131"/>
          <p:cNvSpPr txBox="1">
            <a:spLocks noGrp="1"/>
          </p:cNvSpPr>
          <p:nvPr>
            <p:ph type="body" idx="1"/>
          </p:nvPr>
        </p:nvSpPr>
        <p:spPr>
          <a:xfrm>
            <a:off x="311700" y="1228675"/>
            <a:ext cx="3999900" cy="3340200"/>
          </a:xfrm>
          <a:prstGeom prst="rect">
            <a:avLst/>
          </a:prstGeom>
        </p:spPr>
        <p:txBody>
          <a:bodyPr lIns="91425" tIns="91425" rIns="91425" bIns="91425" anchor="t" anchorCtr="0">
            <a:noAutofit/>
          </a:bodyPr>
          <a:lstStyle/>
          <a:p>
            <a:pPr marL="457200" lvl="0" indent="-228600" rtl="0">
              <a:spcBef>
                <a:spcPts val="0"/>
              </a:spcBef>
            </a:pPr>
            <a:r>
              <a:rPr lang="en"/>
              <a:t>Rape – both stranger and acquaintance </a:t>
            </a:r>
          </a:p>
          <a:p>
            <a:pPr marL="457200" lvl="0" indent="-228600" rtl="0">
              <a:spcBef>
                <a:spcPts val="0"/>
              </a:spcBef>
            </a:pPr>
            <a:r>
              <a:rPr lang="en"/>
              <a:t>Date rape </a:t>
            </a:r>
          </a:p>
          <a:p>
            <a:pPr marL="457200" lvl="0" indent="-228600" rtl="0">
              <a:spcBef>
                <a:spcPts val="0"/>
              </a:spcBef>
            </a:pPr>
            <a:r>
              <a:rPr lang="en"/>
              <a:t>Attempted rape </a:t>
            </a:r>
          </a:p>
          <a:p>
            <a:pPr marL="457200" lvl="0" indent="-228600" rtl="0">
              <a:spcBef>
                <a:spcPts val="0"/>
              </a:spcBef>
            </a:pPr>
            <a:r>
              <a:rPr lang="en"/>
              <a:t>Inappropriate touching or fondling </a:t>
            </a:r>
          </a:p>
          <a:p>
            <a:pPr marL="457200" lvl="0" indent="-228600" rtl="0">
              <a:spcBef>
                <a:spcPts val="0"/>
              </a:spcBef>
            </a:pPr>
            <a:r>
              <a:rPr lang="en"/>
              <a:t>Incest </a:t>
            </a:r>
          </a:p>
          <a:p>
            <a:pPr marL="457200" lvl="0" indent="-228600" rtl="0">
              <a:spcBef>
                <a:spcPts val="0"/>
              </a:spcBef>
            </a:pPr>
            <a:r>
              <a:rPr lang="en"/>
              <a:t>Child sexual abuse </a:t>
            </a:r>
          </a:p>
          <a:p>
            <a:pPr marL="457200" lvl="0" indent="-228600" rtl="0">
              <a:spcBef>
                <a:spcPts val="0"/>
              </a:spcBef>
            </a:pPr>
            <a:r>
              <a:rPr lang="en"/>
              <a:t>Vaginal, anal, or oral intercourse </a:t>
            </a:r>
          </a:p>
          <a:p>
            <a:pPr marL="457200" lvl="0" indent="-228600">
              <a:spcBef>
                <a:spcPts val="0"/>
              </a:spcBef>
            </a:pPr>
            <a:r>
              <a:rPr lang="en"/>
              <a:t>Exhibitionism </a:t>
            </a:r>
          </a:p>
        </p:txBody>
      </p:sp>
      <p:sp>
        <p:nvSpPr>
          <p:cNvPr id="132" name="Shape 132"/>
          <p:cNvSpPr txBox="1">
            <a:spLocks noGrp="1"/>
          </p:cNvSpPr>
          <p:nvPr>
            <p:ph type="body" idx="2"/>
          </p:nvPr>
        </p:nvSpPr>
        <p:spPr>
          <a:xfrm>
            <a:off x="4832400" y="1228675"/>
            <a:ext cx="3999900" cy="3340200"/>
          </a:xfrm>
          <a:prstGeom prst="rect">
            <a:avLst/>
          </a:prstGeom>
        </p:spPr>
        <p:txBody>
          <a:bodyPr lIns="91425" tIns="91425" rIns="91425" bIns="91425" anchor="t" anchorCtr="0">
            <a:noAutofit/>
          </a:bodyPr>
          <a:lstStyle/>
          <a:p>
            <a:pPr marL="457200" lvl="0" indent="-228600" rtl="0">
              <a:spcBef>
                <a:spcPts val="0"/>
              </a:spcBef>
            </a:pPr>
            <a:r>
              <a:rPr lang="en"/>
              <a:t>Voyeurism </a:t>
            </a:r>
          </a:p>
          <a:p>
            <a:pPr marL="457200" lvl="0" indent="-228600" rtl="0">
              <a:spcBef>
                <a:spcPts val="0"/>
              </a:spcBef>
            </a:pPr>
            <a:r>
              <a:rPr lang="en"/>
              <a:t>Obscene phone calls </a:t>
            </a:r>
          </a:p>
          <a:p>
            <a:pPr marL="457200" lvl="0" indent="-228600" rtl="0">
              <a:spcBef>
                <a:spcPts val="0"/>
              </a:spcBef>
            </a:pPr>
            <a:r>
              <a:rPr lang="en"/>
              <a:t>Sexual harassment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Harassment</a:t>
            </a:r>
          </a:p>
        </p:txBody>
      </p:sp>
      <p:sp>
        <p:nvSpPr>
          <p:cNvPr id="138" name="Shape 13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a:t>Sexual Harassment is defined as any unwelcome sexual comments, advances, or requests for sexual favors that humiliate, threaten, or embarrass the victim. Sexual harassment is a continuous pattern of harassment ranging from uninvited touching, sexist remarks and/or jokes, and "verbal , visual, or physical conduct of a sexual nature."</a:t>
            </a:r>
          </a:p>
          <a:p>
            <a:pPr lv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Examples of Sexual Harassment Include:</a:t>
            </a:r>
          </a:p>
        </p:txBody>
      </p:sp>
      <p:sp>
        <p:nvSpPr>
          <p:cNvPr id="144" name="Shape 144"/>
          <p:cNvSpPr txBox="1">
            <a:spLocks noGrp="1"/>
          </p:cNvSpPr>
          <p:nvPr>
            <p:ph type="body" idx="1"/>
          </p:nvPr>
        </p:nvSpPr>
        <p:spPr>
          <a:xfrm>
            <a:off x="311700" y="1228675"/>
            <a:ext cx="3999900" cy="3340200"/>
          </a:xfrm>
          <a:prstGeom prst="rect">
            <a:avLst/>
          </a:prstGeom>
        </p:spPr>
        <p:txBody>
          <a:bodyPr lIns="91425" tIns="91425" rIns="91425" bIns="91425" anchor="t" anchorCtr="0">
            <a:noAutofit/>
          </a:bodyPr>
          <a:lstStyle/>
          <a:p>
            <a:pPr marL="457200" lvl="0" indent="-228600" rtl="0">
              <a:spcBef>
                <a:spcPts val="0"/>
              </a:spcBef>
            </a:pPr>
            <a:r>
              <a:rPr lang="en" b="1"/>
              <a:t>Gender Harassment</a:t>
            </a:r>
            <a:r>
              <a:rPr lang="en"/>
              <a:t> - sexist comments</a:t>
            </a:r>
          </a:p>
          <a:p>
            <a:pPr marL="457200" lvl="0" indent="-228600" rtl="0">
              <a:spcBef>
                <a:spcPts val="0"/>
              </a:spcBef>
            </a:pPr>
            <a:r>
              <a:rPr lang="en" b="1"/>
              <a:t>Seductive behavior</a:t>
            </a:r>
            <a:r>
              <a:rPr lang="en"/>
              <a:t> - repeated and unwanted sexual invitations </a:t>
            </a:r>
          </a:p>
          <a:p>
            <a:pPr marL="457200" lvl="0" indent="-228600" rtl="0">
              <a:spcBef>
                <a:spcPts val="0"/>
              </a:spcBef>
            </a:pPr>
            <a:r>
              <a:rPr lang="en" b="1"/>
              <a:t>Sexual bribery</a:t>
            </a:r>
            <a:r>
              <a:rPr lang="en"/>
              <a:t> - solicitations of sexual conduct in the promise of a reward</a:t>
            </a:r>
          </a:p>
          <a:p>
            <a:pPr marL="457200" lvl="0" indent="-228600" rtl="0">
              <a:spcBef>
                <a:spcPts val="0"/>
              </a:spcBef>
            </a:pPr>
            <a:r>
              <a:rPr lang="en" b="1"/>
              <a:t>Sexual coercion</a:t>
            </a:r>
            <a:r>
              <a:rPr lang="en"/>
              <a:t> - threat of punishment</a:t>
            </a:r>
          </a:p>
          <a:p>
            <a:pPr marL="457200" lvl="0" indent="-228600" rtl="0">
              <a:spcBef>
                <a:spcPts val="0"/>
              </a:spcBef>
            </a:pPr>
            <a:r>
              <a:rPr lang="en" b="1"/>
              <a:t>Sexual imposition</a:t>
            </a:r>
            <a:r>
              <a:rPr lang="en"/>
              <a:t> - forceful touching</a:t>
            </a:r>
          </a:p>
        </p:txBody>
      </p:sp>
      <p:sp>
        <p:nvSpPr>
          <p:cNvPr id="145" name="Shape 145"/>
          <p:cNvSpPr txBox="1">
            <a:spLocks noGrp="1"/>
          </p:cNvSpPr>
          <p:nvPr>
            <p:ph type="body" idx="2"/>
          </p:nvPr>
        </p:nvSpPr>
        <p:spPr>
          <a:xfrm>
            <a:off x="4832400" y="1228675"/>
            <a:ext cx="3999900" cy="33402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859275"/>
            <a:ext cx="8520600" cy="1981800"/>
          </a:xfrm>
          <a:prstGeom prst="rect">
            <a:avLst/>
          </a:prstGeom>
        </p:spPr>
        <p:txBody>
          <a:bodyPr lIns="91425" tIns="91425" rIns="91425" bIns="91425" anchor="b" anchorCtr="0">
            <a:noAutofit/>
          </a:bodyPr>
          <a:lstStyle/>
          <a:p>
            <a:pPr lvl="0">
              <a:spcBef>
                <a:spcPts val="0"/>
              </a:spcBef>
              <a:buNone/>
            </a:pPr>
            <a:r>
              <a:rPr lang="en"/>
              <a:t>WorkSheet</a:t>
            </a:r>
          </a:p>
        </p:txBody>
      </p:sp>
      <p:sp>
        <p:nvSpPr>
          <p:cNvPr id="151" name="Shape 151"/>
          <p:cNvSpPr txBox="1">
            <a:spLocks noGrp="1"/>
          </p:cNvSpPr>
          <p:nvPr>
            <p:ph type="body" idx="1"/>
          </p:nvPr>
        </p:nvSpPr>
        <p:spPr>
          <a:xfrm>
            <a:off x="311700" y="2999825"/>
            <a:ext cx="8520600" cy="1300800"/>
          </a:xfrm>
          <a:prstGeom prst="rect">
            <a:avLst/>
          </a:prstGeom>
        </p:spPr>
        <p:txBody>
          <a:bodyPr lIns="91425" tIns="91425" rIns="91425" bIns="91425" anchor="t" anchorCtr="0">
            <a:noAutofit/>
          </a:bodyPr>
          <a:lstStyle/>
          <a:p>
            <a:pPr lvl="0">
              <a:spcBef>
                <a:spcPts val="0"/>
              </a:spcBef>
              <a:buNone/>
            </a:pPr>
            <a:r>
              <a:rPr lang="en"/>
              <a:t>Focus on Emotional Abuse</a:t>
            </a:r>
          </a:p>
          <a:p>
            <a:pPr lvl="0">
              <a:spcBef>
                <a:spcPts val="0"/>
              </a:spcBef>
              <a:buNone/>
            </a:pPr>
            <a:r>
              <a:rPr lang="en"/>
              <a:t>Focus on Physical Abuse</a:t>
            </a:r>
          </a:p>
          <a:p>
            <a:pPr lvl="0">
              <a:spcBef>
                <a:spcPts val="0"/>
              </a:spcBef>
              <a:buNone/>
            </a:pPr>
            <a:r>
              <a:rPr lang="en"/>
              <a:t>Focus on Sexual Abuse</a:t>
            </a:r>
          </a:p>
          <a:p>
            <a:pPr lvl="0">
              <a:spcBef>
                <a:spcPts val="0"/>
              </a:spcBef>
              <a:buNone/>
            </a:pPr>
            <a:r>
              <a:rPr lang="en"/>
              <a:t>The Cycle of Abuse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2802750" y="802500"/>
            <a:ext cx="3538499" cy="3538499"/>
          </a:xfrm>
          <a:prstGeom prst="rect">
            <a:avLst/>
          </a:prstGeom>
        </p:spPr>
        <p:txBody>
          <a:bodyPr lIns="91425" tIns="91425" rIns="91425" bIns="91425" anchor="ctr" anchorCtr="0">
            <a:noAutofit/>
          </a:bodyPr>
          <a:lstStyle/>
          <a:p>
            <a:pPr lvl="0">
              <a:spcBef>
                <a:spcPts val="0"/>
              </a:spcBef>
              <a:buNone/>
            </a:pPr>
            <a:r>
              <a:rPr lang="en"/>
              <a:t>Workbook Check #4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spcBef>
                <a:spcPts val="0"/>
              </a:spcBef>
              <a:buNone/>
            </a:pPr>
            <a:r>
              <a:rPr lang="en"/>
              <a:t>Personal Boundaries</a:t>
            </a:r>
          </a:p>
        </p:txBody>
      </p:sp>
      <p:sp>
        <p:nvSpPr>
          <p:cNvPr id="63" name="Shape 63"/>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a:spcBef>
                <a:spcPts val="0"/>
              </a:spcBef>
              <a:buNone/>
            </a:pPr>
            <a:r>
              <a:rPr lang="en"/>
              <a:t>Personal boundaries are limits for behaviour that you accept in your relationships. These limits apply to what you are willing to say,think, or do in your relationships with other people. They also apply to what you are willing to allow others to say or do to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cont...</a:t>
            </a:r>
          </a:p>
        </p:txBody>
      </p:sp>
      <p:sp>
        <p:nvSpPr>
          <p:cNvPr id="69" name="Shape 6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a:t>Personal boundaries can help you know when a relationship has crossed the line. When one person in the relationship forces the other to do something outside of their personal boundaries, it is a sign of abuse. People who focus only on their own wants and desires and wishes make demands on their partners. These demands often are abusive.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877475" y="296900"/>
            <a:ext cx="3981899" cy="629100"/>
          </a:xfrm>
          <a:prstGeom prst="rect">
            <a:avLst/>
          </a:prstGeom>
        </p:spPr>
        <p:txBody>
          <a:bodyPr lIns="91425" tIns="91425" rIns="91425" bIns="91425" anchor="t" anchorCtr="0">
            <a:noAutofit/>
          </a:bodyPr>
          <a:lstStyle/>
          <a:p>
            <a:pPr lvl="0">
              <a:spcBef>
                <a:spcPts val="0"/>
              </a:spcBef>
              <a:buNone/>
            </a:pPr>
            <a:r>
              <a:rPr lang="en" sz="3600"/>
              <a:t>Abusive Demands...</a:t>
            </a:r>
          </a:p>
        </p:txBody>
      </p:sp>
      <p:sp>
        <p:nvSpPr>
          <p:cNvPr id="75" name="Shape 75"/>
          <p:cNvSpPr txBox="1">
            <a:spLocks noGrp="1"/>
          </p:cNvSpPr>
          <p:nvPr>
            <p:ph type="body" idx="1"/>
          </p:nvPr>
        </p:nvSpPr>
        <p:spPr>
          <a:xfrm>
            <a:off x="4877475" y="1275625"/>
            <a:ext cx="3981900" cy="1033800"/>
          </a:xfrm>
          <a:prstGeom prst="rect">
            <a:avLst/>
          </a:prstGeom>
        </p:spPr>
        <p:txBody>
          <a:bodyPr lIns="91425" tIns="91425" rIns="91425" bIns="91425" anchor="t" anchorCtr="0">
            <a:noAutofit/>
          </a:bodyPr>
          <a:lstStyle/>
          <a:p>
            <a:pPr marL="457200" lvl="0" indent="-330200" rtl="0">
              <a:spcBef>
                <a:spcPts val="0"/>
              </a:spcBef>
              <a:spcAft>
                <a:spcPts val="0"/>
              </a:spcAft>
              <a:buSzPct val="100000"/>
            </a:pPr>
            <a:r>
              <a:rPr lang="en" sz="1600" b="1"/>
              <a:t>Any kind of sexual abuse</a:t>
            </a:r>
          </a:p>
          <a:p>
            <a:pPr marL="457200" lvl="0" indent="-330200" rtl="0">
              <a:spcBef>
                <a:spcPts val="0"/>
              </a:spcBef>
              <a:spcAft>
                <a:spcPts val="0"/>
              </a:spcAft>
              <a:buSzPct val="100000"/>
            </a:pPr>
            <a:r>
              <a:rPr lang="en" sz="1600" b="1"/>
              <a:t>Verbal abuse (name calling, yelling, demeaning criticism)</a:t>
            </a:r>
          </a:p>
          <a:p>
            <a:pPr marL="457200" lvl="0" indent="-330200" rtl="0">
              <a:spcBef>
                <a:spcPts val="0"/>
              </a:spcBef>
              <a:spcAft>
                <a:spcPts val="0"/>
              </a:spcAft>
              <a:buSzPct val="100000"/>
            </a:pPr>
            <a:r>
              <a:rPr lang="en" sz="1600" b="1"/>
              <a:t>Demands on your time so you cannot maintain relationships with other friends and family</a:t>
            </a:r>
          </a:p>
          <a:p>
            <a:pPr marL="457200" lvl="0" indent="-330200" rtl="0">
              <a:spcBef>
                <a:spcPts val="0"/>
              </a:spcBef>
              <a:spcAft>
                <a:spcPts val="0"/>
              </a:spcAft>
              <a:buSzPct val="100000"/>
            </a:pPr>
            <a:r>
              <a:rPr lang="en" sz="1600" b="1"/>
              <a:t>Demands for sexual favours</a:t>
            </a:r>
          </a:p>
          <a:p>
            <a:pPr marL="457200" lvl="0" indent="-330200" rtl="0">
              <a:spcBef>
                <a:spcPts val="0"/>
              </a:spcBef>
              <a:spcAft>
                <a:spcPts val="0"/>
              </a:spcAft>
              <a:buSzPct val="100000"/>
            </a:pPr>
            <a:r>
              <a:rPr lang="en" sz="1600" b="1"/>
              <a:t>Disrespect for your ideas, feelings and person </a:t>
            </a:r>
          </a:p>
        </p:txBody>
      </p:sp>
      <p:pic>
        <p:nvPicPr>
          <p:cNvPr id="76" name="Shape 76" descr="File:Dot not touch.PNG - Wikimedia Commons"/>
          <p:cNvPicPr preferRelativeResize="0"/>
          <p:nvPr/>
        </p:nvPicPr>
        <p:blipFill>
          <a:blip r:embed="rId3">
            <a:alphaModFix/>
          </a:blip>
          <a:stretch>
            <a:fillRect/>
          </a:stretch>
        </p:blipFill>
        <p:spPr>
          <a:xfrm>
            <a:off x="0" y="152400"/>
            <a:ext cx="4799024" cy="47990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90250" y="526350"/>
            <a:ext cx="5618700" cy="4090800"/>
          </a:xfrm>
          <a:prstGeom prst="rect">
            <a:avLst/>
          </a:prstGeom>
        </p:spPr>
        <p:txBody>
          <a:bodyPr lIns="91425" tIns="91425" rIns="91425" bIns="91425" anchor="ctr" anchorCtr="0">
            <a:noAutofit/>
          </a:bodyPr>
          <a:lstStyle/>
          <a:p>
            <a:pPr lvl="0">
              <a:spcBef>
                <a:spcPts val="0"/>
              </a:spcBef>
              <a:buNone/>
            </a:pPr>
            <a:r>
              <a:rPr lang="en"/>
              <a:t>Unhealthy behaviours signal that it is time to end a relationship.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166300" y="1614800"/>
            <a:ext cx="4276500" cy="1710300"/>
          </a:xfrm>
          <a:prstGeom prst="rect">
            <a:avLst/>
          </a:prstGeom>
        </p:spPr>
        <p:txBody>
          <a:bodyPr lIns="91425" tIns="91425" rIns="91425" bIns="91425" anchor="b" anchorCtr="0">
            <a:noAutofit/>
          </a:bodyPr>
          <a:lstStyle/>
          <a:p>
            <a:pPr lvl="0">
              <a:spcBef>
                <a:spcPts val="0"/>
              </a:spcBef>
              <a:buNone/>
            </a:pPr>
            <a:r>
              <a:rPr lang="en"/>
              <a:t>Physical/Emotional Abuse</a:t>
            </a:r>
          </a:p>
        </p:txBody>
      </p:sp>
      <p:pic>
        <p:nvPicPr>
          <p:cNvPr id="87" name="Shape 87" descr="Free photo Violent Abuse Woman Home Psychology Girl - Max Pixel"/>
          <p:cNvPicPr preferRelativeResize="0"/>
          <p:nvPr/>
        </p:nvPicPr>
        <p:blipFill rotWithShape="1">
          <a:blip r:embed="rId3">
            <a:alphaModFix/>
          </a:blip>
          <a:srcRect r="17136"/>
          <a:stretch/>
        </p:blipFill>
        <p:spPr>
          <a:xfrm>
            <a:off x="4532699" y="0"/>
            <a:ext cx="4611300" cy="514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Physical Abuse</a:t>
            </a:r>
          </a:p>
        </p:txBody>
      </p:sp>
      <p:sp>
        <p:nvSpPr>
          <p:cNvPr id="93" name="Shape 93"/>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a:t>Physical abuse is any intentional and unwanted contact with you or something close to your body. Sometimes abusive behavior does not cause pain or even leave a bruise, but it’s still unhealthy.</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Examples of Physical Abuse Include:</a:t>
            </a:r>
          </a:p>
        </p:txBody>
      </p:sp>
      <p:sp>
        <p:nvSpPr>
          <p:cNvPr id="99" name="Shape 99"/>
          <p:cNvSpPr txBox="1">
            <a:spLocks noGrp="1"/>
          </p:cNvSpPr>
          <p:nvPr>
            <p:ph type="body" idx="1"/>
          </p:nvPr>
        </p:nvSpPr>
        <p:spPr>
          <a:xfrm>
            <a:off x="311700" y="1228675"/>
            <a:ext cx="3999900" cy="3340200"/>
          </a:xfrm>
          <a:prstGeom prst="rect">
            <a:avLst/>
          </a:prstGeom>
        </p:spPr>
        <p:txBody>
          <a:bodyPr lIns="91425" tIns="91425" rIns="91425" bIns="91425" anchor="t" anchorCtr="0">
            <a:noAutofit/>
          </a:bodyPr>
          <a:lstStyle/>
          <a:p>
            <a:pPr marL="457200" lvl="0" indent="-228600" rtl="0">
              <a:spcBef>
                <a:spcPts val="0"/>
              </a:spcBef>
            </a:pPr>
            <a:r>
              <a:rPr lang="en"/>
              <a:t>Scratching, punching, biting, strangling or kicking.</a:t>
            </a:r>
          </a:p>
          <a:p>
            <a:pPr marL="457200" lvl="0" indent="-342900" rtl="0">
              <a:spcBef>
                <a:spcPts val="0"/>
              </a:spcBef>
              <a:buSzPct val="128571"/>
            </a:pPr>
            <a:r>
              <a:rPr lang="en"/>
              <a:t>Throwing something at you such as a phone, book, shoe or plate.</a:t>
            </a:r>
          </a:p>
          <a:p>
            <a:pPr marL="457200" lvl="0" indent="-317500" rtl="0">
              <a:lnSpc>
                <a:spcPct val="100000"/>
              </a:lnSpc>
              <a:spcBef>
                <a:spcPts val="0"/>
              </a:spcBef>
              <a:buSzPct val="100000"/>
            </a:pPr>
            <a:r>
              <a:rPr lang="en"/>
              <a:t>Pulling your hair.</a:t>
            </a:r>
          </a:p>
          <a:p>
            <a:pPr marL="457200" lvl="0" indent="-317500" rtl="0">
              <a:lnSpc>
                <a:spcPct val="100000"/>
              </a:lnSpc>
              <a:spcBef>
                <a:spcPts val="0"/>
              </a:spcBef>
              <a:buSzPct val="100000"/>
            </a:pPr>
            <a:r>
              <a:rPr lang="en"/>
              <a:t>Pushing or pulling you.</a:t>
            </a:r>
          </a:p>
          <a:p>
            <a:pPr marL="457200" lvl="0" indent="-317500" rtl="0">
              <a:lnSpc>
                <a:spcPct val="100000"/>
              </a:lnSpc>
              <a:spcBef>
                <a:spcPts val="0"/>
              </a:spcBef>
              <a:buSzPct val="100000"/>
            </a:pPr>
            <a:r>
              <a:rPr lang="en"/>
              <a:t>Grabbing your clothing.</a:t>
            </a:r>
          </a:p>
          <a:p>
            <a:pPr marL="457200" lvl="0" indent="-317500" rtl="0">
              <a:lnSpc>
                <a:spcPct val="100000"/>
              </a:lnSpc>
              <a:spcBef>
                <a:spcPts val="0"/>
              </a:spcBef>
              <a:buSzPct val="100000"/>
            </a:pPr>
            <a:r>
              <a:rPr lang="en"/>
              <a:t>Using a gun, knife, box cutter, bat, mace or other weapon.</a:t>
            </a:r>
          </a:p>
        </p:txBody>
      </p:sp>
      <p:sp>
        <p:nvSpPr>
          <p:cNvPr id="100" name="Shape 100"/>
          <p:cNvSpPr txBox="1">
            <a:spLocks noGrp="1"/>
          </p:cNvSpPr>
          <p:nvPr>
            <p:ph type="body" idx="2"/>
          </p:nvPr>
        </p:nvSpPr>
        <p:spPr>
          <a:xfrm>
            <a:off x="4832400" y="1228675"/>
            <a:ext cx="3999900" cy="3340200"/>
          </a:xfrm>
          <a:prstGeom prst="rect">
            <a:avLst/>
          </a:prstGeom>
        </p:spPr>
        <p:txBody>
          <a:bodyPr lIns="91425" tIns="91425" rIns="91425" bIns="91425" anchor="t" anchorCtr="0">
            <a:noAutofit/>
          </a:bodyPr>
          <a:lstStyle/>
          <a:p>
            <a:pPr marL="457200" lvl="0" indent="-317500" rtl="0">
              <a:lnSpc>
                <a:spcPct val="100000"/>
              </a:lnSpc>
              <a:spcBef>
                <a:spcPts val="0"/>
              </a:spcBef>
              <a:buSzPct val="100000"/>
            </a:pPr>
            <a:r>
              <a:rPr lang="en"/>
              <a:t>Smacking your bottom without your permission or consent.</a:t>
            </a:r>
          </a:p>
          <a:p>
            <a:pPr marL="457200" lvl="0" indent="-317500" rtl="0">
              <a:lnSpc>
                <a:spcPct val="100000"/>
              </a:lnSpc>
              <a:spcBef>
                <a:spcPts val="0"/>
              </a:spcBef>
              <a:buSzPct val="100000"/>
            </a:pPr>
            <a:r>
              <a:rPr lang="en"/>
              <a:t>Forcing you to have sex or perform a sexual act.</a:t>
            </a:r>
          </a:p>
          <a:p>
            <a:pPr marL="457200" lvl="0" indent="-317500" rtl="0">
              <a:lnSpc>
                <a:spcPct val="100000"/>
              </a:lnSpc>
              <a:spcBef>
                <a:spcPts val="0"/>
              </a:spcBef>
              <a:buSzPct val="100000"/>
            </a:pPr>
            <a:r>
              <a:rPr lang="en"/>
              <a:t>Grabbing your face to make you look at them.</a:t>
            </a:r>
          </a:p>
          <a:p>
            <a:pPr marL="457200" lvl="0" indent="-317500" rtl="0">
              <a:lnSpc>
                <a:spcPct val="100000"/>
              </a:lnSpc>
              <a:spcBef>
                <a:spcPts val="0"/>
              </a:spcBef>
              <a:buSzPct val="100000"/>
            </a:pPr>
            <a:r>
              <a:rPr lang="en"/>
              <a:t>Grabbing you to prevent you from leaving or to force you to go somewhere.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Emotional Abuse</a:t>
            </a:r>
          </a:p>
        </p:txBody>
      </p:sp>
      <p:sp>
        <p:nvSpPr>
          <p:cNvPr id="106" name="Shape 106"/>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a:t>Emotional abuse is also known as psychological abuse or as "chronic verbal aggression" by researchers. People who suffer from emotional abuse tend to have very low self-esteem, show personality changes (such as becoming withdrawn) and may even become depressed, anxious or suicidal.</a:t>
            </a:r>
          </a:p>
        </p:txBody>
      </p:sp>
    </p:spTree>
  </p:cSld>
  <p:clrMapOvr>
    <a:masterClrMapping/>
  </p:clrMapOvr>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3c924a6b-2f35-4917-a7f8-b3e917a78ebf">47</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394BE06-A66B-43A0-BD80-AB534F16E381}"/>
</file>

<file path=customXml/itemProps2.xml><?xml version="1.0" encoding="utf-8"?>
<ds:datastoreItem xmlns:ds="http://schemas.openxmlformats.org/officeDocument/2006/customXml" ds:itemID="{043E2508-00E9-47F8-8218-E58D838FEFCE}"/>
</file>

<file path=customXml/itemProps3.xml><?xml version="1.0" encoding="utf-8"?>
<ds:datastoreItem xmlns:ds="http://schemas.openxmlformats.org/officeDocument/2006/customXml" ds:itemID="{466B2B02-E53D-434F-80D8-FC907B884BD5}"/>
</file>

<file path=docProps/app.xml><?xml version="1.0" encoding="utf-8"?>
<Properties xmlns="http://schemas.openxmlformats.org/officeDocument/2006/extended-properties" xmlns:vt="http://schemas.openxmlformats.org/officeDocument/2006/docPropsVTypes">
  <TotalTime>0</TotalTime>
  <Words>651</Words>
  <Application>Microsoft Office PowerPoint</Application>
  <PresentationFormat>On-screen Show (16:9)</PresentationFormat>
  <Paragraphs>67</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Amatic SC</vt:lpstr>
      <vt:lpstr>Arial</vt:lpstr>
      <vt:lpstr>Source Code Pro</vt:lpstr>
      <vt:lpstr>beach-day</vt:lpstr>
      <vt:lpstr>Personal Boundaries</vt:lpstr>
      <vt:lpstr>Personal Boundaries</vt:lpstr>
      <vt:lpstr>cont...</vt:lpstr>
      <vt:lpstr>Abusive Demands...</vt:lpstr>
      <vt:lpstr>Unhealthy behaviours signal that it is time to end a relationship.</vt:lpstr>
      <vt:lpstr>Physical/Emotional Abuse</vt:lpstr>
      <vt:lpstr>Physical Abuse</vt:lpstr>
      <vt:lpstr>Examples of Physical Abuse Include:</vt:lpstr>
      <vt:lpstr>Emotional Abuse</vt:lpstr>
      <vt:lpstr>Examples of Emotional Abuse INclude:</vt:lpstr>
      <vt:lpstr>PowerPoint Presentation</vt:lpstr>
      <vt:lpstr>Sexual Abuse</vt:lpstr>
      <vt:lpstr>Examples of Sexual ABuse Include:</vt:lpstr>
      <vt:lpstr>Harassment</vt:lpstr>
      <vt:lpstr>Examples of Sexual Harassment Include:</vt:lpstr>
      <vt:lpstr>WorkSheet</vt:lpstr>
      <vt:lpstr>Workbook Check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Boundaries</dc:title>
  <dc:creator>Perez, Lindsay    (ASD-W)</dc:creator>
  <cp:lastModifiedBy>Perez, Lindsay    (ASD-W)</cp:lastModifiedBy>
  <cp:revision>1</cp:revision>
  <dcterms:modified xsi:type="dcterms:W3CDTF">2017-04-21T18:30:18Z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