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8" r:id="rId3"/>
    <p:sldId id="264" r:id="rId4"/>
    <p:sldId id="275" r:id="rId5"/>
    <p:sldId id="278" r:id="rId6"/>
    <p:sldId id="259" r:id="rId7"/>
    <p:sldId id="276" r:id="rId8"/>
    <p:sldId id="270" r:id="rId9"/>
    <p:sldId id="260" r:id="rId10"/>
    <p:sldId id="266" r:id="rId11"/>
    <p:sldId id="261" r:id="rId12"/>
    <p:sldId id="265" r:id="rId13"/>
    <p:sldId id="263" r:id="rId14"/>
    <p:sldId id="274" r:id="rId15"/>
    <p:sldId id="267" r:id="rId16"/>
    <p:sldId id="277" r:id="rId17"/>
    <p:sldId id="279" r:id="rId18"/>
    <p:sldId id="280" r:id="rId19"/>
    <p:sldId id="269" r:id="rId20"/>
    <p:sldId id="262" r:id="rId21"/>
    <p:sldId id="271" r:id="rId22"/>
    <p:sldId id="272"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A300"/>
    <a:srgbClr val="F4E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56" autoAdjust="0"/>
    <p:restoredTop sz="94660"/>
  </p:normalViewPr>
  <p:slideViewPr>
    <p:cSldViewPr>
      <p:cViewPr varScale="1">
        <p:scale>
          <a:sx n="81" d="100"/>
          <a:sy n="81" d="100"/>
        </p:scale>
        <p:origin x="762" y="96"/>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BA09516-0659-430B-AFCF-5261B25D4BB2}" type="datetimeFigureOut">
              <a:rPr lang="en-US" smtClean="0"/>
              <a:t>8/31/2018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A0B3E21-486D-4B73-AB1B-8DB83C888F2B}" type="slidenum">
              <a:rPr lang="en-US" smtClean="0"/>
              <a:t>‹#›</a:t>
            </a:fld>
            <a:endParaRPr lang="en-US"/>
          </a:p>
        </p:txBody>
      </p:sp>
    </p:spTree>
    <p:extLst>
      <p:ext uri="{BB962C8B-B14F-4D97-AF65-F5344CB8AC3E}">
        <p14:creationId xmlns:p14="http://schemas.microsoft.com/office/powerpoint/2010/main" val="850002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F900874-E655-4F88-8F94-2C6711641589}" type="datetimeFigureOut">
              <a:rPr lang="en-US" smtClean="0"/>
              <a:t>8/31/2018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27FD3F9-9D21-4DC2-81D4-80ADA6AD85BB}" type="slidenum">
              <a:rPr lang="en-US" smtClean="0"/>
              <a:t>‹#›</a:t>
            </a:fld>
            <a:endParaRPr lang="en-US"/>
          </a:p>
        </p:txBody>
      </p:sp>
    </p:spTree>
    <p:extLst>
      <p:ext uri="{BB962C8B-B14F-4D97-AF65-F5344CB8AC3E}">
        <p14:creationId xmlns:p14="http://schemas.microsoft.com/office/powerpoint/2010/main" val="3683686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FD3F9-9D21-4DC2-81D4-80ADA6AD85BB}" type="slidenum">
              <a:rPr lang="en-US" smtClean="0"/>
              <a:t>1</a:t>
            </a:fld>
            <a:endParaRPr lang="en-US"/>
          </a:p>
        </p:txBody>
      </p:sp>
    </p:spTree>
    <p:extLst>
      <p:ext uri="{BB962C8B-B14F-4D97-AF65-F5344CB8AC3E}">
        <p14:creationId xmlns:p14="http://schemas.microsoft.com/office/powerpoint/2010/main" val="1651739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160B2B-8933-4C0C-BC91-3B394F1ABC74}"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9375B-6451-4913-AE16-68AEBFE3B965}" type="slidenum">
              <a:rPr lang="en-US" smtClean="0"/>
              <a:t>‹#›</a:t>
            </a:fld>
            <a:endParaRPr lang="en-US"/>
          </a:p>
        </p:txBody>
      </p:sp>
    </p:spTree>
    <p:extLst>
      <p:ext uri="{BB962C8B-B14F-4D97-AF65-F5344CB8AC3E}">
        <p14:creationId xmlns:p14="http://schemas.microsoft.com/office/powerpoint/2010/main" val="1524878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60B2B-8933-4C0C-BC91-3B394F1ABC74}"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9375B-6451-4913-AE16-68AEBFE3B965}" type="slidenum">
              <a:rPr lang="en-US" smtClean="0"/>
              <a:t>‹#›</a:t>
            </a:fld>
            <a:endParaRPr lang="en-US"/>
          </a:p>
        </p:txBody>
      </p:sp>
    </p:spTree>
    <p:extLst>
      <p:ext uri="{BB962C8B-B14F-4D97-AF65-F5344CB8AC3E}">
        <p14:creationId xmlns:p14="http://schemas.microsoft.com/office/powerpoint/2010/main" val="2622328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60B2B-8933-4C0C-BC91-3B394F1ABC74}"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9375B-6451-4913-AE16-68AEBFE3B965}" type="slidenum">
              <a:rPr lang="en-US" smtClean="0"/>
              <a:t>‹#›</a:t>
            </a:fld>
            <a:endParaRPr lang="en-US"/>
          </a:p>
        </p:txBody>
      </p:sp>
    </p:spTree>
    <p:extLst>
      <p:ext uri="{BB962C8B-B14F-4D97-AF65-F5344CB8AC3E}">
        <p14:creationId xmlns:p14="http://schemas.microsoft.com/office/powerpoint/2010/main" val="266088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60B2B-8933-4C0C-BC91-3B394F1ABC74}"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9375B-6451-4913-AE16-68AEBFE3B965}" type="slidenum">
              <a:rPr lang="en-US" smtClean="0"/>
              <a:t>‹#›</a:t>
            </a:fld>
            <a:endParaRPr lang="en-US"/>
          </a:p>
        </p:txBody>
      </p:sp>
    </p:spTree>
    <p:extLst>
      <p:ext uri="{BB962C8B-B14F-4D97-AF65-F5344CB8AC3E}">
        <p14:creationId xmlns:p14="http://schemas.microsoft.com/office/powerpoint/2010/main" val="1953922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160B2B-8933-4C0C-BC91-3B394F1ABC74}"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9375B-6451-4913-AE16-68AEBFE3B965}" type="slidenum">
              <a:rPr lang="en-US" smtClean="0"/>
              <a:t>‹#›</a:t>
            </a:fld>
            <a:endParaRPr lang="en-US"/>
          </a:p>
        </p:txBody>
      </p:sp>
    </p:spTree>
    <p:extLst>
      <p:ext uri="{BB962C8B-B14F-4D97-AF65-F5344CB8AC3E}">
        <p14:creationId xmlns:p14="http://schemas.microsoft.com/office/powerpoint/2010/main" val="42500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160B2B-8933-4C0C-BC91-3B394F1ABC74}" type="datetimeFigureOut">
              <a:rPr lang="en-US" smtClean="0"/>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9375B-6451-4913-AE16-68AEBFE3B965}" type="slidenum">
              <a:rPr lang="en-US" smtClean="0"/>
              <a:t>‹#›</a:t>
            </a:fld>
            <a:endParaRPr lang="en-US"/>
          </a:p>
        </p:txBody>
      </p:sp>
    </p:spTree>
    <p:extLst>
      <p:ext uri="{BB962C8B-B14F-4D97-AF65-F5344CB8AC3E}">
        <p14:creationId xmlns:p14="http://schemas.microsoft.com/office/powerpoint/2010/main" val="148705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160B2B-8933-4C0C-BC91-3B394F1ABC74}" type="datetimeFigureOut">
              <a:rPr lang="en-US" smtClean="0"/>
              <a:t>8/31/2018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89375B-6451-4913-AE16-68AEBFE3B965}" type="slidenum">
              <a:rPr lang="en-US" smtClean="0"/>
              <a:t>‹#›</a:t>
            </a:fld>
            <a:endParaRPr lang="en-US"/>
          </a:p>
        </p:txBody>
      </p:sp>
    </p:spTree>
    <p:extLst>
      <p:ext uri="{BB962C8B-B14F-4D97-AF65-F5344CB8AC3E}">
        <p14:creationId xmlns:p14="http://schemas.microsoft.com/office/powerpoint/2010/main" val="1904149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160B2B-8933-4C0C-BC91-3B394F1ABC74}" type="datetimeFigureOut">
              <a:rPr lang="en-US" smtClean="0"/>
              <a:t>8/31/2018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89375B-6451-4913-AE16-68AEBFE3B965}" type="slidenum">
              <a:rPr lang="en-US" smtClean="0"/>
              <a:t>‹#›</a:t>
            </a:fld>
            <a:endParaRPr lang="en-US"/>
          </a:p>
        </p:txBody>
      </p:sp>
    </p:spTree>
    <p:extLst>
      <p:ext uri="{BB962C8B-B14F-4D97-AF65-F5344CB8AC3E}">
        <p14:creationId xmlns:p14="http://schemas.microsoft.com/office/powerpoint/2010/main" val="3022412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60B2B-8933-4C0C-BC91-3B394F1ABC74}" type="datetimeFigureOut">
              <a:rPr lang="en-US" smtClean="0"/>
              <a:t>8/31/2018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89375B-6451-4913-AE16-68AEBFE3B965}" type="slidenum">
              <a:rPr lang="en-US" smtClean="0"/>
              <a:t>‹#›</a:t>
            </a:fld>
            <a:endParaRPr lang="en-US"/>
          </a:p>
        </p:txBody>
      </p:sp>
    </p:spTree>
    <p:extLst>
      <p:ext uri="{BB962C8B-B14F-4D97-AF65-F5344CB8AC3E}">
        <p14:creationId xmlns:p14="http://schemas.microsoft.com/office/powerpoint/2010/main" val="122763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160B2B-8933-4C0C-BC91-3B394F1ABC74}" type="datetimeFigureOut">
              <a:rPr lang="en-US" smtClean="0"/>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9375B-6451-4913-AE16-68AEBFE3B965}" type="slidenum">
              <a:rPr lang="en-US" smtClean="0"/>
              <a:t>‹#›</a:t>
            </a:fld>
            <a:endParaRPr lang="en-US"/>
          </a:p>
        </p:txBody>
      </p:sp>
    </p:spTree>
    <p:extLst>
      <p:ext uri="{BB962C8B-B14F-4D97-AF65-F5344CB8AC3E}">
        <p14:creationId xmlns:p14="http://schemas.microsoft.com/office/powerpoint/2010/main" val="2192416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160B2B-8933-4C0C-BC91-3B394F1ABC74}" type="datetimeFigureOut">
              <a:rPr lang="en-US" smtClean="0"/>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9375B-6451-4913-AE16-68AEBFE3B965}" type="slidenum">
              <a:rPr lang="en-US" smtClean="0"/>
              <a:t>‹#›</a:t>
            </a:fld>
            <a:endParaRPr lang="en-US"/>
          </a:p>
        </p:txBody>
      </p:sp>
    </p:spTree>
    <p:extLst>
      <p:ext uri="{BB962C8B-B14F-4D97-AF65-F5344CB8AC3E}">
        <p14:creationId xmlns:p14="http://schemas.microsoft.com/office/powerpoint/2010/main" val="395251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4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60B2B-8933-4C0C-BC91-3B394F1ABC74}" type="datetimeFigureOut">
              <a:rPr lang="en-US" smtClean="0"/>
              <a:t>8/31/2018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9375B-6451-4913-AE16-68AEBFE3B965}" type="slidenum">
              <a:rPr lang="en-US" smtClean="0"/>
              <a:t>‹#›</a:t>
            </a:fld>
            <a:endParaRPr lang="en-US"/>
          </a:p>
        </p:txBody>
      </p:sp>
    </p:spTree>
    <p:extLst>
      <p:ext uri="{BB962C8B-B14F-4D97-AF65-F5344CB8AC3E}">
        <p14:creationId xmlns:p14="http://schemas.microsoft.com/office/powerpoint/2010/main" val="314631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g"/><Relationship Id="rId7"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docid=2l7g4JW2sy4dJM&amp;tbnid=W6AklU4ZmnuqVM:&amp;ved=0CAUQjRw&amp;url=http://www1.frederictonhigh.nbed.nb.ca/general_info/STUDENT.HTM&amp;ei=YJ8WUsP3CYvl4AO7z4CQCA&amp;bvm=bv.51156542,d.dmg&amp;psig=AFQjCNEaY83pZz_CvMPalKq_jNBy-Vw2TA&amp;ust=1377300700558972"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457200"/>
            <a:ext cx="8610600" cy="6248401"/>
          </a:xfrm>
        </p:spPr>
        <p:txBody>
          <a:bodyPr>
            <a:normAutofit fontScale="85000" lnSpcReduction="20000"/>
          </a:bodyPr>
          <a:lstStyle/>
          <a:p>
            <a:endParaRPr lang="en-US" dirty="0" smtClean="0">
              <a:solidFill>
                <a:schemeClr val="tx1"/>
              </a:solidFill>
            </a:endParaRPr>
          </a:p>
          <a:p>
            <a:r>
              <a:rPr lang="en-US" sz="5900" i="1" dirty="0" smtClean="0">
                <a:ln>
                  <a:solidFill>
                    <a:schemeClr val="accent4">
                      <a:lumMod val="75000"/>
                    </a:schemeClr>
                  </a:solidFill>
                </a:ln>
                <a:solidFill>
                  <a:schemeClr val="bg1"/>
                </a:solidFill>
                <a:latin typeface="Georgia" pitchFamily="18" charset="0"/>
              </a:rPr>
              <a:t>-Welcome Grade 9 students -</a:t>
            </a:r>
          </a:p>
          <a:p>
            <a:endParaRPr lang="en-US" sz="3500" b="1" i="1" dirty="0" smtClean="0">
              <a:solidFill>
                <a:schemeClr val="tx1"/>
              </a:solidFill>
              <a:latin typeface="Georgia" pitchFamily="18" charset="0"/>
            </a:endParaRPr>
          </a:p>
          <a:p>
            <a:endParaRPr lang="en-US" sz="3500" b="1" i="1" dirty="0" smtClean="0">
              <a:solidFill>
                <a:schemeClr val="tx1"/>
              </a:solidFill>
              <a:latin typeface="Georgia" pitchFamily="18" charset="0"/>
            </a:endParaRPr>
          </a:p>
          <a:p>
            <a:r>
              <a:rPr lang="en-US" sz="7700" b="1" dirty="0" smtClean="0">
                <a:ln w="19050">
                  <a:solidFill>
                    <a:schemeClr val="tx1"/>
                  </a:solidFill>
                </a:ln>
                <a:solidFill>
                  <a:schemeClr val="bg1"/>
                </a:solidFill>
                <a:latin typeface="Georgia" pitchFamily="18" charset="0"/>
              </a:rPr>
              <a:t>Fredericton High School</a:t>
            </a:r>
          </a:p>
          <a:p>
            <a:endParaRPr lang="en-US" sz="7700" b="1" dirty="0" smtClean="0">
              <a:solidFill>
                <a:schemeClr val="bg1"/>
              </a:solidFill>
              <a:latin typeface="Georgia" pitchFamily="18" charset="0"/>
            </a:endParaRPr>
          </a:p>
          <a:p>
            <a:r>
              <a:rPr lang="en-US" sz="7800" b="1" dirty="0" smtClean="0">
                <a:ln>
                  <a:solidFill>
                    <a:srgbClr val="F4EE00"/>
                  </a:solidFill>
                </a:ln>
                <a:solidFill>
                  <a:schemeClr val="tx1"/>
                </a:solidFill>
                <a:latin typeface="Euphemia" pitchFamily="34" charset="0"/>
              </a:rPr>
              <a:t>Class </a:t>
            </a:r>
            <a:r>
              <a:rPr lang="en-US" sz="7800" b="1" i="1" dirty="0" smtClean="0">
                <a:ln>
                  <a:solidFill>
                    <a:srgbClr val="F4EE00"/>
                  </a:solidFill>
                </a:ln>
                <a:solidFill>
                  <a:schemeClr val="tx1"/>
                </a:solidFill>
                <a:latin typeface="Freestyle Script" pitchFamily="66" charset="0"/>
              </a:rPr>
              <a:t>of  </a:t>
            </a:r>
            <a:r>
              <a:rPr lang="en-US" sz="7800" b="1" dirty="0" smtClean="0">
                <a:ln>
                  <a:solidFill>
                    <a:srgbClr val="F4EE00"/>
                  </a:solidFill>
                </a:ln>
                <a:solidFill>
                  <a:schemeClr val="tx1"/>
                </a:solidFill>
                <a:latin typeface="Euphemia" pitchFamily="34" charset="0"/>
              </a:rPr>
              <a:t>2022</a:t>
            </a:r>
            <a:endParaRPr lang="en-US" sz="7800" b="1" dirty="0">
              <a:ln>
                <a:solidFill>
                  <a:srgbClr val="F4EE00"/>
                </a:solidFill>
              </a:ln>
              <a:solidFill>
                <a:schemeClr val="tx1"/>
              </a:solidFill>
              <a:latin typeface="Euphemia" pitchFamily="34" charset="0"/>
            </a:endParaRPr>
          </a:p>
        </p:txBody>
      </p:sp>
    </p:spTree>
    <p:extLst>
      <p:ext uri="{BB962C8B-B14F-4D97-AF65-F5344CB8AC3E}">
        <p14:creationId xmlns:p14="http://schemas.microsoft.com/office/powerpoint/2010/main" val="4003845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6477000" cy="6324600"/>
          </a:xfrm>
        </p:spPr>
        <p:txBody>
          <a:bodyPr>
            <a:normAutofit fontScale="90000"/>
          </a:bodyPr>
          <a:lstStyle/>
          <a:p>
            <a:pPr lvl="0"/>
            <a:r>
              <a:rPr lang="en-US" sz="4900" dirty="0" smtClean="0">
                <a:solidFill>
                  <a:srgbClr val="D0A300"/>
                </a:solidFill>
              </a:rPr>
              <a:t/>
            </a:r>
            <a:br>
              <a:rPr lang="en-US" sz="4900" dirty="0" smtClean="0">
                <a:solidFill>
                  <a:srgbClr val="D0A300"/>
                </a:solidFill>
              </a:rPr>
            </a:br>
            <a:r>
              <a:rPr lang="en-US" sz="4900" dirty="0" smtClean="0">
                <a:solidFill>
                  <a:srgbClr val="D0A300"/>
                </a:solidFill>
              </a:rPr>
              <a:t/>
            </a:r>
            <a:br>
              <a:rPr lang="en-US" sz="4900" dirty="0" smtClean="0">
                <a:solidFill>
                  <a:srgbClr val="D0A300"/>
                </a:solidFill>
              </a:rPr>
            </a:br>
            <a:r>
              <a:rPr lang="en-US" sz="7300" b="1" dirty="0" smtClean="0">
                <a:ln>
                  <a:solidFill>
                    <a:schemeClr val="tx1"/>
                  </a:solidFill>
                </a:ln>
                <a:solidFill>
                  <a:srgbClr val="D0A300"/>
                </a:solidFill>
              </a:rPr>
              <a:t>Academics</a:t>
            </a:r>
            <a:br>
              <a:rPr lang="en-US" sz="7300" b="1" dirty="0" smtClean="0">
                <a:ln>
                  <a:solidFill>
                    <a:schemeClr val="tx1"/>
                  </a:solidFill>
                </a:ln>
                <a:solidFill>
                  <a:srgbClr val="D0A300"/>
                </a:solidFill>
              </a:rPr>
            </a:br>
            <a:r>
              <a:rPr lang="en-US" sz="3200" b="1" dirty="0" smtClean="0">
                <a:ln>
                  <a:solidFill>
                    <a:schemeClr val="tx1"/>
                  </a:solidFill>
                </a:ln>
                <a:solidFill>
                  <a:srgbClr val="D0A300"/>
                </a:solidFill>
              </a:rPr>
              <a:t>It’s all about </a:t>
            </a:r>
            <a:r>
              <a:rPr lang="en-US" sz="3200" u="sng" dirty="0" smtClean="0">
                <a:solidFill>
                  <a:schemeClr val="bg1"/>
                </a:solidFill>
              </a:rPr>
              <a:t>EFFORT</a:t>
            </a:r>
            <a:r>
              <a:rPr lang="en-US" sz="3200" dirty="0" smtClean="0">
                <a:solidFill>
                  <a:srgbClr val="D0A300"/>
                </a:solidFill>
              </a:rPr>
              <a:t> </a:t>
            </a:r>
            <a:r>
              <a:rPr lang="en-US" sz="5000" dirty="0" smtClean="0">
                <a:solidFill>
                  <a:srgbClr val="D0A300"/>
                </a:solidFill>
              </a:rPr>
              <a:t/>
            </a:r>
            <a:br>
              <a:rPr lang="en-US" sz="5000" dirty="0" smtClean="0">
                <a:solidFill>
                  <a:srgbClr val="D0A300"/>
                </a:solidFill>
              </a:rPr>
            </a:br>
            <a:r>
              <a:rPr lang="en-US" sz="3200" dirty="0" smtClean="0">
                <a:solidFill>
                  <a:schemeClr val="bg1"/>
                </a:solidFill>
              </a:rPr>
              <a:t>Find </a:t>
            </a:r>
            <a:r>
              <a:rPr lang="en-US" sz="3200" dirty="0">
                <a:solidFill>
                  <a:schemeClr val="bg1"/>
                </a:solidFill>
              </a:rPr>
              <a:t>time to </a:t>
            </a:r>
            <a:r>
              <a:rPr lang="en-US" sz="3200" i="1" dirty="0">
                <a:solidFill>
                  <a:schemeClr val="bg1"/>
                </a:solidFill>
              </a:rPr>
              <a:t>engage</a:t>
            </a:r>
            <a:r>
              <a:rPr lang="en-US" sz="3200" dirty="0">
                <a:solidFill>
                  <a:schemeClr val="bg1"/>
                </a:solidFill>
              </a:rPr>
              <a:t> </a:t>
            </a:r>
            <a:r>
              <a:rPr lang="en-US" sz="3200" dirty="0" smtClean="0">
                <a:solidFill>
                  <a:schemeClr val="bg1"/>
                </a:solidFill>
              </a:rPr>
              <a:t>in your learning, both inside and outside of the classroom.   </a:t>
            </a:r>
            <a:r>
              <a:rPr lang="en-US" sz="3200" dirty="0" smtClean="0">
                <a:solidFill>
                  <a:srgbClr val="D0A300"/>
                </a:solidFill>
              </a:rPr>
              <a:t/>
            </a:r>
            <a:br>
              <a:rPr lang="en-US" sz="3200" dirty="0" smtClean="0">
                <a:solidFill>
                  <a:srgbClr val="D0A300"/>
                </a:solidFill>
              </a:rPr>
            </a:br>
            <a:r>
              <a:rPr lang="en-US" sz="3200" dirty="0">
                <a:solidFill>
                  <a:srgbClr val="D0A300"/>
                </a:solidFill>
              </a:rPr>
              <a:t/>
            </a:r>
            <a:br>
              <a:rPr lang="en-US" sz="3200" dirty="0">
                <a:solidFill>
                  <a:srgbClr val="D0A300"/>
                </a:solidFill>
              </a:rPr>
            </a:br>
            <a:r>
              <a:rPr lang="en-US" sz="3200" i="1" dirty="0" smtClean="0">
                <a:solidFill>
                  <a:srgbClr val="FFC000"/>
                </a:solidFill>
              </a:rPr>
              <a:t>What </a:t>
            </a:r>
            <a:r>
              <a:rPr lang="en-US" sz="3200" i="1" dirty="0">
                <a:solidFill>
                  <a:srgbClr val="FFC000"/>
                </a:solidFill>
              </a:rPr>
              <a:t>does that mean?  </a:t>
            </a:r>
            <a:r>
              <a:rPr lang="en-US" sz="3200" i="1" dirty="0" smtClean="0">
                <a:solidFill>
                  <a:srgbClr val="FFC000"/>
                </a:solidFill>
              </a:rPr>
              <a:t/>
            </a:r>
            <a:br>
              <a:rPr lang="en-US" sz="3200" i="1" dirty="0" smtClean="0">
                <a:solidFill>
                  <a:srgbClr val="FFC000"/>
                </a:solidFill>
              </a:rPr>
            </a:br>
            <a:r>
              <a:rPr lang="en-US" sz="3200" dirty="0" smtClean="0">
                <a:solidFill>
                  <a:schemeClr val="bg1"/>
                </a:solidFill>
              </a:rPr>
              <a:t>Learning takes </a:t>
            </a:r>
            <a:r>
              <a:rPr lang="en-US" sz="3200" b="1" u="sng" dirty="0" smtClean="0">
                <a:solidFill>
                  <a:schemeClr val="bg1"/>
                </a:solidFill>
              </a:rPr>
              <a:t>TIME</a:t>
            </a:r>
            <a:r>
              <a:rPr lang="en-US" sz="3200" dirty="0">
                <a:solidFill>
                  <a:schemeClr val="bg1"/>
                </a:solidFill>
              </a:rPr>
              <a:t>.  </a:t>
            </a:r>
            <a:r>
              <a:rPr lang="en-US" sz="3200" dirty="0" smtClean="0">
                <a:solidFill>
                  <a:schemeClr val="bg1"/>
                </a:solidFill>
              </a:rPr>
              <a:t/>
            </a:r>
            <a:br>
              <a:rPr lang="en-US" sz="3200" dirty="0" smtClean="0">
                <a:solidFill>
                  <a:schemeClr val="bg1"/>
                </a:solidFill>
              </a:rPr>
            </a:br>
            <a:r>
              <a:rPr lang="en-US" sz="3200" dirty="0" smtClean="0">
                <a:solidFill>
                  <a:schemeClr val="bg1"/>
                </a:solidFill>
              </a:rPr>
              <a:t>At the very least, you </a:t>
            </a:r>
            <a:r>
              <a:rPr lang="en-US" sz="3200" dirty="0">
                <a:solidFill>
                  <a:schemeClr val="bg1"/>
                </a:solidFill>
              </a:rPr>
              <a:t>need to sit </a:t>
            </a:r>
            <a:r>
              <a:rPr lang="en-US" sz="3200" dirty="0" smtClean="0">
                <a:solidFill>
                  <a:schemeClr val="bg1"/>
                </a:solidFill>
              </a:rPr>
              <a:t/>
            </a:r>
            <a:br>
              <a:rPr lang="en-US" sz="3200" dirty="0" smtClean="0">
                <a:solidFill>
                  <a:schemeClr val="bg1"/>
                </a:solidFill>
              </a:rPr>
            </a:br>
            <a:r>
              <a:rPr lang="en-US" sz="3200" dirty="0" smtClean="0">
                <a:solidFill>
                  <a:schemeClr val="bg1"/>
                </a:solidFill>
              </a:rPr>
              <a:t>down </a:t>
            </a:r>
            <a:r>
              <a:rPr lang="en-US" sz="3200" dirty="0">
                <a:solidFill>
                  <a:schemeClr val="bg1"/>
                </a:solidFill>
              </a:rPr>
              <a:t>and read/review each night, even if it is for </a:t>
            </a:r>
            <a:r>
              <a:rPr lang="en-US" sz="3200" dirty="0" smtClean="0">
                <a:solidFill>
                  <a:schemeClr val="bg1"/>
                </a:solidFill>
              </a:rPr>
              <a:t>10 </a:t>
            </a:r>
            <a:r>
              <a:rPr lang="en-US" sz="3200" dirty="0">
                <a:solidFill>
                  <a:schemeClr val="bg1"/>
                </a:solidFill>
              </a:rPr>
              <a:t>minutes. </a:t>
            </a:r>
            <a:r>
              <a:rPr lang="en-US" sz="3200" dirty="0" smtClean="0">
                <a:solidFill>
                  <a:schemeClr val="bg1"/>
                </a:solidFill>
              </a:rPr>
              <a:t> Setting a time each day to engage and review will </a:t>
            </a:r>
            <a:r>
              <a:rPr lang="en-US" sz="3200" dirty="0">
                <a:solidFill>
                  <a:schemeClr val="bg1"/>
                </a:solidFill>
              </a:rPr>
              <a:t>pay off in the long run</a:t>
            </a:r>
            <a:r>
              <a:rPr lang="en-US" sz="3200" dirty="0" smtClean="0">
                <a:solidFill>
                  <a:schemeClr val="bg1"/>
                </a:solidFill>
              </a:rPr>
              <a:t>.</a:t>
            </a:r>
            <a:r>
              <a:rPr lang="en-US" sz="3200" dirty="0" smtClean="0">
                <a:solidFill>
                  <a:srgbClr val="D0A300"/>
                </a:solidFill>
              </a:rPr>
              <a:t/>
            </a:r>
            <a:br>
              <a:rPr lang="en-US" sz="3200" dirty="0" smtClean="0">
                <a:solidFill>
                  <a:srgbClr val="D0A300"/>
                </a:solidFill>
              </a:rPr>
            </a:br>
            <a:r>
              <a:rPr lang="en-US" sz="3200" dirty="0" smtClean="0">
                <a:solidFill>
                  <a:srgbClr val="D0A300"/>
                </a:solidFill>
              </a:rPr>
              <a:t>  </a:t>
            </a:r>
            <a:br>
              <a:rPr lang="en-US" sz="3200" dirty="0" smtClean="0">
                <a:solidFill>
                  <a:srgbClr val="D0A300"/>
                </a:solidFill>
              </a:rPr>
            </a:br>
            <a:r>
              <a:rPr lang="en-US" sz="3200" dirty="0" smtClean="0"/>
              <a:t/>
            </a:r>
            <a:br>
              <a:rPr lang="en-US" sz="3200" dirty="0" smtClean="0"/>
            </a:br>
            <a:r>
              <a:rPr lang="en-US" sz="3200" dirty="0"/>
              <a:t/>
            </a:r>
            <a:br>
              <a:rPr lang="en-US" sz="3200" dirty="0"/>
            </a:br>
            <a:r>
              <a:rPr lang="en-US" sz="1600" dirty="0"/>
              <a:t/>
            </a:r>
            <a:br>
              <a:rPr lang="en-US" sz="1600" dirty="0"/>
            </a:br>
            <a:endParaRPr lang="en-US" sz="1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549664"/>
            <a:ext cx="2310493" cy="171753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8233" y="304800"/>
            <a:ext cx="2514600" cy="115349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1973" y="5029200"/>
            <a:ext cx="2545348" cy="1696899"/>
          </a:xfrm>
          <a:prstGeom prst="rect">
            <a:avLst/>
          </a:prstGeom>
        </p:spPr>
      </p:pic>
    </p:spTree>
    <p:extLst>
      <p:ext uri="{BB962C8B-B14F-4D97-AF65-F5344CB8AC3E}">
        <p14:creationId xmlns:p14="http://schemas.microsoft.com/office/powerpoint/2010/main" val="3962526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5257800" cy="6172200"/>
          </a:xfrm>
        </p:spPr>
        <p:txBody>
          <a:bodyPr>
            <a:normAutofit fontScale="90000"/>
          </a:bodyPr>
          <a:lstStyle/>
          <a:p>
            <a:pPr lvl="0"/>
            <a:r>
              <a:rPr lang="en-US" sz="6600" b="1" dirty="0" smtClean="0">
                <a:ln>
                  <a:solidFill>
                    <a:schemeClr val="tx1"/>
                  </a:solidFill>
                </a:ln>
                <a:solidFill>
                  <a:srgbClr val="D0A300"/>
                </a:solidFill>
              </a:rPr>
              <a:t>Academics</a:t>
            </a:r>
            <a:br>
              <a:rPr lang="en-US" sz="6600" b="1" dirty="0" smtClean="0">
                <a:ln>
                  <a:solidFill>
                    <a:schemeClr val="tx1"/>
                  </a:solidFill>
                </a:ln>
                <a:solidFill>
                  <a:srgbClr val="D0A300"/>
                </a:solidFill>
              </a:rPr>
            </a:br>
            <a:r>
              <a:rPr lang="en-US" sz="6600" b="1" dirty="0" smtClean="0">
                <a:ln>
                  <a:solidFill>
                    <a:schemeClr val="tx1"/>
                  </a:solidFill>
                </a:ln>
                <a:solidFill>
                  <a:srgbClr val="D0A300"/>
                </a:solidFill>
              </a:rPr>
              <a:t/>
            </a:r>
            <a:br>
              <a:rPr lang="en-US" sz="6600" b="1" dirty="0" smtClean="0">
                <a:ln>
                  <a:solidFill>
                    <a:schemeClr val="tx1"/>
                  </a:solidFill>
                </a:ln>
                <a:solidFill>
                  <a:srgbClr val="D0A300"/>
                </a:solidFill>
              </a:rPr>
            </a:br>
            <a:r>
              <a:rPr lang="en-US" sz="4500" b="1" dirty="0">
                <a:ln>
                  <a:solidFill>
                    <a:schemeClr val="tx1"/>
                  </a:solidFill>
                </a:ln>
                <a:solidFill>
                  <a:srgbClr val="D0A300"/>
                </a:solidFill>
              </a:rPr>
              <a:t>H</a:t>
            </a:r>
            <a:r>
              <a:rPr lang="en-US" sz="4500" b="1" dirty="0" smtClean="0">
                <a:ln>
                  <a:solidFill>
                    <a:schemeClr val="tx1"/>
                  </a:solidFill>
                </a:ln>
                <a:solidFill>
                  <a:srgbClr val="D0A300"/>
                </a:solidFill>
              </a:rPr>
              <a:t>and in </a:t>
            </a:r>
            <a:r>
              <a:rPr lang="en-US" sz="4500" b="1" u="sng" dirty="0" smtClean="0">
                <a:ln>
                  <a:solidFill>
                    <a:schemeClr val="tx1"/>
                  </a:solidFill>
                </a:ln>
                <a:solidFill>
                  <a:schemeClr val="bg1"/>
                </a:solidFill>
              </a:rPr>
              <a:t>ALL</a:t>
            </a:r>
            <a:r>
              <a:rPr lang="en-US" sz="4500" dirty="0" smtClean="0">
                <a:ln>
                  <a:solidFill>
                    <a:schemeClr val="tx1"/>
                  </a:solidFill>
                </a:ln>
                <a:solidFill>
                  <a:schemeClr val="bg1"/>
                </a:solidFill>
              </a:rPr>
              <a:t> </a:t>
            </a:r>
            <a:r>
              <a:rPr lang="en-US" sz="4500" b="1" dirty="0" smtClean="0">
                <a:ln>
                  <a:solidFill>
                    <a:schemeClr val="tx1"/>
                  </a:solidFill>
                </a:ln>
                <a:solidFill>
                  <a:srgbClr val="D0A300"/>
                </a:solidFill>
              </a:rPr>
              <a:t>of your assignments… </a:t>
            </a:r>
            <a:r>
              <a:rPr lang="en-US" sz="4500" b="1" u="sng" dirty="0" smtClean="0">
                <a:ln>
                  <a:solidFill>
                    <a:schemeClr val="tx1"/>
                  </a:solidFill>
                </a:ln>
                <a:solidFill>
                  <a:srgbClr val="D0A300"/>
                </a:solidFill>
              </a:rPr>
              <a:t>even if you missed the deadline</a:t>
            </a:r>
            <a:r>
              <a:rPr lang="en-US" sz="4500" b="1" dirty="0" smtClean="0">
                <a:ln>
                  <a:solidFill>
                    <a:schemeClr val="tx1"/>
                  </a:solidFill>
                </a:ln>
                <a:solidFill>
                  <a:srgbClr val="D0A300"/>
                </a:solidFill>
              </a:rPr>
              <a:t>.</a:t>
            </a:r>
            <a:br>
              <a:rPr lang="en-US" sz="4500" b="1" dirty="0" smtClean="0">
                <a:ln>
                  <a:solidFill>
                    <a:schemeClr val="tx1"/>
                  </a:solidFill>
                </a:ln>
                <a:solidFill>
                  <a:srgbClr val="D0A300"/>
                </a:solidFill>
              </a:rPr>
            </a:br>
            <a:r>
              <a:rPr lang="en-US" sz="4500" b="1" dirty="0" smtClean="0">
                <a:ln>
                  <a:solidFill>
                    <a:schemeClr val="tx1"/>
                  </a:solidFill>
                </a:ln>
                <a:solidFill>
                  <a:srgbClr val="D0A300"/>
                </a:solidFill>
              </a:rPr>
              <a:t/>
            </a:r>
            <a:br>
              <a:rPr lang="en-US" sz="4500" b="1" dirty="0" smtClean="0">
                <a:ln>
                  <a:solidFill>
                    <a:schemeClr val="tx1"/>
                  </a:solidFill>
                </a:ln>
                <a:solidFill>
                  <a:srgbClr val="D0A300"/>
                </a:solidFill>
              </a:rPr>
            </a:br>
            <a:r>
              <a:rPr lang="en-US" sz="4500" b="1" dirty="0" smtClean="0">
                <a:ln>
                  <a:solidFill>
                    <a:schemeClr val="tx1"/>
                  </a:solidFill>
                </a:ln>
                <a:solidFill>
                  <a:srgbClr val="00B0F0"/>
                </a:solidFill>
              </a:rPr>
              <a:t>Every Mark </a:t>
            </a:r>
            <a:r>
              <a:rPr lang="en-US" sz="4500" b="1" dirty="0">
                <a:ln>
                  <a:solidFill>
                    <a:schemeClr val="tx1"/>
                  </a:solidFill>
                </a:ln>
                <a:solidFill>
                  <a:srgbClr val="00B0F0"/>
                </a:solidFill>
              </a:rPr>
              <a:t>C</a:t>
            </a:r>
            <a:r>
              <a:rPr lang="en-US" sz="4500" b="1" dirty="0" smtClean="0">
                <a:ln>
                  <a:solidFill>
                    <a:schemeClr val="tx1"/>
                  </a:solidFill>
                </a:ln>
                <a:solidFill>
                  <a:srgbClr val="00B0F0"/>
                </a:solidFill>
              </a:rPr>
              <a:t>ounts!</a:t>
            </a:r>
            <a:r>
              <a:rPr lang="en-US" sz="2800" b="1" dirty="0" smtClean="0">
                <a:ln>
                  <a:solidFill>
                    <a:schemeClr val="tx1"/>
                  </a:solidFill>
                </a:ln>
                <a:solidFill>
                  <a:srgbClr val="00B0F0"/>
                </a:solidFill>
                <a:latin typeface="Informal Roman" pitchFamily="66" charset="0"/>
              </a:rPr>
              <a:t/>
            </a:r>
            <a:br>
              <a:rPr lang="en-US" sz="2800" b="1" dirty="0" smtClean="0">
                <a:ln>
                  <a:solidFill>
                    <a:schemeClr val="tx1"/>
                  </a:solidFill>
                </a:ln>
                <a:solidFill>
                  <a:srgbClr val="00B0F0"/>
                </a:solidFill>
                <a:latin typeface="Informal Roman" pitchFamily="66" charset="0"/>
              </a:rPr>
            </a:br>
            <a:r>
              <a:rPr lang="en-US" sz="2800" b="1" dirty="0" smtClean="0">
                <a:solidFill>
                  <a:srgbClr val="00B0F0"/>
                </a:solidFill>
                <a:latin typeface="Informal Roman" pitchFamily="66" charset="0"/>
              </a:rPr>
              <a:t/>
            </a:r>
            <a:br>
              <a:rPr lang="en-US" sz="2800" b="1" dirty="0" smtClean="0">
                <a:solidFill>
                  <a:srgbClr val="00B0F0"/>
                </a:solidFill>
                <a:latin typeface="Informal Roman" pitchFamily="66" charset="0"/>
              </a:rPr>
            </a:br>
            <a:r>
              <a:rPr lang="en-US" sz="2700" dirty="0" smtClean="0">
                <a:solidFill>
                  <a:schemeClr val="bg1"/>
                </a:solidFill>
              </a:rPr>
              <a:t/>
            </a:r>
            <a:br>
              <a:rPr lang="en-US" sz="2700" dirty="0" smtClean="0">
                <a:solidFill>
                  <a:schemeClr val="bg1"/>
                </a:solidFill>
              </a:rPr>
            </a:br>
            <a:endParaRPr lang="en-US" sz="3200" dirty="0">
              <a:solidFill>
                <a:srgbClr val="FFC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133600"/>
            <a:ext cx="3771900" cy="2514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4838700"/>
            <a:ext cx="2641600" cy="14859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7800" y="240792"/>
            <a:ext cx="2286000" cy="1778508"/>
          </a:xfrm>
          <a:prstGeom prst="rect">
            <a:avLst/>
          </a:prstGeom>
        </p:spPr>
      </p:pic>
    </p:spTree>
    <p:extLst>
      <p:ext uri="{BB962C8B-B14F-4D97-AF65-F5344CB8AC3E}">
        <p14:creationId xmlns:p14="http://schemas.microsoft.com/office/powerpoint/2010/main" val="1977050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4984" y="530344"/>
            <a:ext cx="8229600" cy="3505200"/>
          </a:xfrm>
          <a:pattFill prst="divot">
            <a:fgClr>
              <a:schemeClr val="accent1"/>
            </a:fgClr>
            <a:bgClr>
              <a:schemeClr val="bg1"/>
            </a:bgClr>
          </a:pattFill>
        </p:spPr>
        <p:txBody>
          <a:bodyPr>
            <a:noAutofit/>
          </a:bodyPr>
          <a:lstStyle/>
          <a:p>
            <a:r>
              <a:rPr lang="en-US" sz="6600" b="1" dirty="0" smtClean="0">
                <a:ln>
                  <a:solidFill>
                    <a:schemeClr val="tx1"/>
                  </a:solidFill>
                </a:ln>
                <a:solidFill>
                  <a:srgbClr val="00B050"/>
                </a:solidFill>
                <a:latin typeface="Baskerville Old Face" panose="02020602080505020303" pitchFamily="18" charset="0"/>
              </a:rPr>
              <a:t>Make the best of the     next 4 years, Black Kat!</a:t>
            </a:r>
            <a:endParaRPr lang="en-US" sz="3600" b="1" i="1" dirty="0">
              <a:ln>
                <a:solidFill>
                  <a:schemeClr val="accent3">
                    <a:lumMod val="60000"/>
                    <a:lumOff val="40000"/>
                  </a:schemeClr>
                </a:solidFill>
              </a:ln>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33" y="3681118"/>
            <a:ext cx="3994818" cy="300080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53506">
            <a:off x="3148205" y="3861409"/>
            <a:ext cx="2096541" cy="150580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8790" y="5371829"/>
            <a:ext cx="1828800" cy="1313503"/>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70448">
            <a:off x="5484774" y="3588344"/>
            <a:ext cx="2856920" cy="205193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5203" y="5529793"/>
            <a:ext cx="2269067" cy="127635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757468">
            <a:off x="533400" y="228600"/>
            <a:ext cx="1283091" cy="921557"/>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8628" y="186237"/>
            <a:ext cx="1542311" cy="1241297"/>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97878" y="134655"/>
            <a:ext cx="1549268" cy="1112734"/>
          </a:xfrm>
          <a:prstGeom prst="rect">
            <a:avLst/>
          </a:prstGeom>
        </p:spPr>
      </p:pic>
    </p:spTree>
    <p:extLst>
      <p:ext uri="{BB962C8B-B14F-4D97-AF65-F5344CB8AC3E}">
        <p14:creationId xmlns:p14="http://schemas.microsoft.com/office/powerpoint/2010/main" val="3283844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5867400" cy="6324600"/>
          </a:xfrm>
        </p:spPr>
        <p:txBody>
          <a:bodyPr>
            <a:normAutofit fontScale="90000"/>
          </a:bodyPr>
          <a:lstStyle/>
          <a:p>
            <a:pPr lvl="0"/>
            <a:r>
              <a:rPr lang="en-US" sz="7300" b="1" dirty="0" smtClean="0">
                <a:ln>
                  <a:solidFill>
                    <a:schemeClr val="tx1"/>
                  </a:solidFill>
                </a:ln>
                <a:solidFill>
                  <a:srgbClr val="00B050"/>
                </a:solidFill>
              </a:rPr>
              <a:t>School Spirit</a:t>
            </a:r>
            <a:r>
              <a:rPr lang="en-US" sz="4000" dirty="0" smtClean="0"/>
              <a:t/>
            </a:r>
            <a:br>
              <a:rPr lang="en-US" sz="4000" dirty="0" smtClean="0"/>
            </a:br>
            <a:r>
              <a:rPr lang="en-US" sz="3600" dirty="0" smtClean="0">
                <a:solidFill>
                  <a:schemeClr val="bg1"/>
                </a:solidFill>
                <a:latin typeface="Tempus Sans ITC" pitchFamily="82" charset="0"/>
                <a:ea typeface="MS Mincho" pitchFamily="49" charset="-128"/>
              </a:rPr>
              <a:t>FHS clothing is comfy </a:t>
            </a:r>
            <a:r>
              <a:rPr lang="en-US" sz="3600" dirty="0">
                <a:solidFill>
                  <a:schemeClr val="bg1"/>
                </a:solidFill>
                <a:latin typeface="Tempus Sans ITC" pitchFamily="82" charset="0"/>
                <a:ea typeface="MS Mincho" pitchFamily="49" charset="-128"/>
              </a:rPr>
              <a:t>and warm!  </a:t>
            </a:r>
            <a:r>
              <a:rPr lang="en-US" sz="3600" dirty="0" smtClean="0">
                <a:solidFill>
                  <a:schemeClr val="bg1"/>
                </a:solidFill>
                <a:latin typeface="Tempus Sans ITC" pitchFamily="82" charset="0"/>
                <a:ea typeface="MS Mincho" pitchFamily="49" charset="-128"/>
              </a:rPr>
              <a:t/>
            </a:r>
            <a:br>
              <a:rPr lang="en-US" sz="3600" dirty="0" smtClean="0">
                <a:solidFill>
                  <a:schemeClr val="bg1"/>
                </a:solidFill>
                <a:latin typeface="Tempus Sans ITC" pitchFamily="82" charset="0"/>
                <a:ea typeface="MS Mincho" pitchFamily="49" charset="-128"/>
              </a:rPr>
            </a:br>
            <a:r>
              <a:rPr lang="en-US" sz="3600" dirty="0" smtClean="0">
                <a:solidFill>
                  <a:schemeClr val="bg1"/>
                </a:solidFill>
                <a:latin typeface="Tempus Sans ITC" pitchFamily="82" charset="0"/>
                <a:ea typeface="MS Mincho" pitchFamily="49" charset="-128"/>
              </a:rPr>
              <a:t>Wear it to school</a:t>
            </a:r>
            <a:r>
              <a:rPr lang="en-US" sz="3600" dirty="0">
                <a:solidFill>
                  <a:schemeClr val="bg1"/>
                </a:solidFill>
                <a:latin typeface="Tempus Sans ITC" pitchFamily="82" charset="0"/>
                <a:ea typeface="MS Mincho" pitchFamily="49" charset="-128"/>
              </a:rPr>
              <a:t> </a:t>
            </a:r>
            <a:r>
              <a:rPr lang="en-US" sz="3600" dirty="0" smtClean="0">
                <a:solidFill>
                  <a:schemeClr val="bg1"/>
                </a:solidFill>
                <a:latin typeface="Tempus Sans ITC" pitchFamily="82" charset="0"/>
                <a:ea typeface="MS Mincho" pitchFamily="49" charset="-128"/>
              </a:rPr>
              <a:t>or after school events and you’ll fit right in!  Buy it at the Bookstore at lunch hour. </a:t>
            </a:r>
            <a:br>
              <a:rPr lang="en-US" sz="3600" dirty="0" smtClean="0">
                <a:solidFill>
                  <a:schemeClr val="bg1"/>
                </a:solidFill>
                <a:latin typeface="Tempus Sans ITC" pitchFamily="82" charset="0"/>
                <a:ea typeface="MS Mincho" pitchFamily="49" charset="-128"/>
              </a:rPr>
            </a:br>
            <a:r>
              <a:rPr lang="en-US" sz="3600" dirty="0" smtClean="0">
                <a:solidFill>
                  <a:schemeClr val="bg1"/>
                </a:solidFill>
                <a:latin typeface="Tempus Sans ITC" pitchFamily="82" charset="0"/>
                <a:ea typeface="MS Mincho" pitchFamily="49" charset="-128"/>
              </a:rPr>
              <a:t/>
            </a:r>
            <a:br>
              <a:rPr lang="en-US" sz="3600" dirty="0" smtClean="0">
                <a:solidFill>
                  <a:schemeClr val="bg1"/>
                </a:solidFill>
                <a:latin typeface="Tempus Sans ITC" pitchFamily="82" charset="0"/>
                <a:ea typeface="MS Mincho" pitchFamily="49" charset="-128"/>
              </a:rPr>
            </a:br>
            <a:r>
              <a:rPr lang="en-US" sz="3600" u="sng" dirty="0" smtClean="0">
                <a:solidFill>
                  <a:srgbClr val="FFC000"/>
                </a:solidFill>
                <a:latin typeface="Tempus Sans ITC" pitchFamily="82" charset="0"/>
                <a:ea typeface="MS Mincho" pitchFamily="49" charset="-128"/>
              </a:rPr>
              <a:t>Did you know??</a:t>
            </a:r>
            <a:br>
              <a:rPr lang="en-US" sz="3600" u="sng" dirty="0" smtClean="0">
                <a:solidFill>
                  <a:srgbClr val="FFC000"/>
                </a:solidFill>
                <a:latin typeface="Tempus Sans ITC" pitchFamily="82" charset="0"/>
                <a:ea typeface="MS Mincho" pitchFamily="49" charset="-128"/>
              </a:rPr>
            </a:br>
            <a:r>
              <a:rPr lang="en-US" sz="3600" dirty="0" smtClean="0">
                <a:solidFill>
                  <a:schemeClr val="bg1"/>
                </a:solidFill>
                <a:latin typeface="Tempus Sans ITC" pitchFamily="82" charset="0"/>
                <a:ea typeface="MS Mincho" pitchFamily="49" charset="-128"/>
              </a:rPr>
              <a:t>We’re the oldest high school in Canada…. </a:t>
            </a:r>
            <a:r>
              <a:rPr lang="en-US" sz="3600" dirty="0" smtClean="0">
                <a:solidFill>
                  <a:srgbClr val="00B0F0"/>
                </a:solidFill>
                <a:latin typeface="Tempus Sans ITC" pitchFamily="82" charset="0"/>
                <a:ea typeface="MS Mincho" pitchFamily="49" charset="-128"/>
              </a:rPr>
              <a:t>We’re 233 years old! </a:t>
            </a:r>
            <a:r>
              <a:rPr lang="en-US" sz="3600" dirty="0">
                <a:solidFill>
                  <a:schemeClr val="bg1"/>
                </a:solidFill>
                <a:latin typeface="Tempus Sans ITC" pitchFamily="82" charset="0"/>
                <a:ea typeface="MS Mincho" pitchFamily="49" charset="-128"/>
              </a:rPr>
              <a:t>L</a:t>
            </a:r>
            <a:r>
              <a:rPr lang="en-US" sz="3600" dirty="0" smtClean="0">
                <a:solidFill>
                  <a:schemeClr val="bg1"/>
                </a:solidFill>
                <a:latin typeface="Tempus Sans ITC" pitchFamily="82" charset="0"/>
                <a:ea typeface="MS Mincho" pitchFamily="49" charset="-128"/>
              </a:rPr>
              <a:t>et your pride show!  </a:t>
            </a:r>
            <a:r>
              <a:rPr lang="en-US" sz="3600" dirty="0" smtClean="0">
                <a:solidFill>
                  <a:schemeClr val="bg1"/>
                </a:solidFill>
              </a:rPr>
              <a:t/>
            </a:r>
            <a:br>
              <a:rPr lang="en-US" sz="3600" dirty="0" smtClean="0">
                <a:solidFill>
                  <a:schemeClr val="bg1"/>
                </a:solidFill>
              </a:rPr>
            </a:br>
            <a:r>
              <a:rPr lang="en-US" sz="2400" dirty="0"/>
              <a:t/>
            </a:r>
            <a:br>
              <a:rPr lang="en-US" sz="2400" dirty="0"/>
            </a:b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99638">
            <a:off x="6792707" y="4080152"/>
            <a:ext cx="1975649" cy="25717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983" y="866673"/>
            <a:ext cx="1741498" cy="2266950"/>
          </a:xfrm>
          <a:prstGeom prst="rect">
            <a:avLst/>
          </a:prstGeom>
        </p:spPr>
      </p:pic>
    </p:spTree>
    <p:extLst>
      <p:ext uri="{BB962C8B-B14F-4D97-AF65-F5344CB8AC3E}">
        <p14:creationId xmlns:p14="http://schemas.microsoft.com/office/powerpoint/2010/main" val="2178279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5562600" cy="6096000"/>
          </a:xfrm>
        </p:spPr>
        <p:txBody>
          <a:bodyPr>
            <a:noAutofit/>
          </a:bodyPr>
          <a:lstStyle/>
          <a:p>
            <a:r>
              <a:rPr lang="en-US" sz="6600" b="1" dirty="0" smtClean="0">
                <a:ln>
                  <a:solidFill>
                    <a:schemeClr val="tx1"/>
                  </a:solidFill>
                </a:ln>
                <a:solidFill>
                  <a:srgbClr val="00B050"/>
                </a:solidFill>
              </a:rPr>
              <a:t>PRACTICE KINDNESS &amp; POSITIVITY</a:t>
            </a:r>
            <a:r>
              <a:rPr lang="en-US" sz="3600" dirty="0" smtClean="0">
                <a:solidFill>
                  <a:srgbClr val="00B050"/>
                </a:solidFill>
              </a:rPr>
              <a:t/>
            </a:r>
            <a:br>
              <a:rPr lang="en-US" sz="3600" dirty="0" smtClean="0">
                <a:solidFill>
                  <a:srgbClr val="00B050"/>
                </a:solidFill>
              </a:rPr>
            </a:br>
            <a:r>
              <a:rPr lang="en-US" sz="3600" dirty="0" smtClean="0">
                <a:solidFill>
                  <a:srgbClr val="D0A300"/>
                </a:solidFill>
              </a:rPr>
              <a:t> </a:t>
            </a:r>
            <a:r>
              <a:rPr lang="en-US" sz="2800" dirty="0" smtClean="0">
                <a:solidFill>
                  <a:schemeClr val="bg1"/>
                </a:solidFill>
              </a:rPr>
              <a:t>Stay away from gossip, hurtful words and conversations, in </a:t>
            </a:r>
            <a:r>
              <a:rPr lang="en-US" sz="2800" dirty="0">
                <a:solidFill>
                  <a:schemeClr val="bg1"/>
                </a:solidFill>
              </a:rPr>
              <a:t>person </a:t>
            </a:r>
            <a:r>
              <a:rPr lang="en-US" sz="2800" dirty="0" smtClean="0">
                <a:solidFill>
                  <a:schemeClr val="bg1"/>
                </a:solidFill>
              </a:rPr>
              <a:t>and/or </a:t>
            </a:r>
            <a:r>
              <a:rPr lang="en-US" sz="2800" dirty="0">
                <a:solidFill>
                  <a:schemeClr val="bg1"/>
                </a:solidFill>
              </a:rPr>
              <a:t>online … </a:t>
            </a:r>
            <a:r>
              <a:rPr lang="en-US" sz="2800" dirty="0" smtClean="0">
                <a:solidFill>
                  <a:schemeClr val="bg1"/>
                </a:solidFill>
              </a:rPr>
              <a:t/>
            </a:r>
            <a:br>
              <a:rPr lang="en-US" sz="2800" dirty="0" smtClean="0">
                <a:solidFill>
                  <a:schemeClr val="bg1"/>
                </a:solidFill>
              </a:rPr>
            </a:br>
            <a:r>
              <a:rPr lang="en-US" sz="2800" b="1" dirty="0" smtClean="0">
                <a:ln>
                  <a:solidFill>
                    <a:schemeClr val="accent3">
                      <a:lumMod val="60000"/>
                      <a:lumOff val="40000"/>
                    </a:schemeClr>
                  </a:solidFill>
                </a:ln>
                <a:solidFill>
                  <a:schemeClr val="bg1"/>
                </a:solidFill>
              </a:rPr>
              <a:t>it is just not cool.</a:t>
            </a:r>
            <a:endParaRPr lang="en-US" sz="2800" b="1" dirty="0">
              <a:ln>
                <a:solidFill>
                  <a:schemeClr val="accent3">
                    <a:lumMod val="60000"/>
                    <a:lumOff val="40000"/>
                  </a:schemeClr>
                </a:solidFill>
              </a:ln>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2209800"/>
            <a:ext cx="3051868" cy="1717766"/>
          </a:xfrm>
          <a:prstGeom prst="rect">
            <a:avLst/>
          </a:prstGeom>
        </p:spPr>
      </p:pic>
    </p:spTree>
    <p:extLst>
      <p:ext uri="{BB962C8B-B14F-4D97-AF65-F5344CB8AC3E}">
        <p14:creationId xmlns:p14="http://schemas.microsoft.com/office/powerpoint/2010/main" val="2436807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172200" cy="6400800"/>
          </a:xfrm>
        </p:spPr>
        <p:txBody>
          <a:bodyPr>
            <a:noAutofit/>
          </a:bodyPr>
          <a:lstStyle/>
          <a:p>
            <a:pPr lvl="0"/>
            <a:r>
              <a:rPr lang="en-US" sz="6600" b="1" dirty="0" smtClean="0">
                <a:ln>
                  <a:solidFill>
                    <a:schemeClr val="tx1"/>
                  </a:solidFill>
                </a:ln>
                <a:solidFill>
                  <a:srgbClr val="D0A300"/>
                </a:solidFill>
              </a:rPr>
              <a:t/>
            </a:r>
            <a:br>
              <a:rPr lang="en-US" sz="6600" b="1" dirty="0" smtClean="0">
                <a:ln>
                  <a:solidFill>
                    <a:schemeClr val="tx1"/>
                  </a:solidFill>
                </a:ln>
                <a:solidFill>
                  <a:srgbClr val="D0A300"/>
                </a:solidFill>
              </a:rPr>
            </a:br>
            <a:r>
              <a:rPr lang="en-US" sz="6600" b="1" dirty="0" smtClean="0">
                <a:ln>
                  <a:solidFill>
                    <a:schemeClr val="tx1"/>
                  </a:solidFill>
                </a:ln>
                <a:solidFill>
                  <a:srgbClr val="00B050"/>
                </a:solidFill>
              </a:rPr>
              <a:t>EAT BREAKFAST</a:t>
            </a:r>
            <a:r>
              <a:rPr lang="en-US" sz="6600" b="1" dirty="0" smtClean="0">
                <a:ln>
                  <a:solidFill>
                    <a:schemeClr val="tx1"/>
                  </a:solidFill>
                </a:ln>
                <a:solidFill>
                  <a:srgbClr val="D0A300"/>
                </a:solidFill>
              </a:rPr>
              <a:t/>
            </a:r>
            <a:br>
              <a:rPr lang="en-US" sz="6600" b="1" dirty="0" smtClean="0">
                <a:ln>
                  <a:solidFill>
                    <a:schemeClr val="tx1"/>
                  </a:solidFill>
                </a:ln>
                <a:solidFill>
                  <a:srgbClr val="D0A300"/>
                </a:solidFill>
              </a:rPr>
            </a:br>
            <a:r>
              <a:rPr lang="en-US" sz="2500" b="1" dirty="0" smtClean="0">
                <a:ln>
                  <a:solidFill>
                    <a:schemeClr val="tx1"/>
                  </a:solidFill>
                </a:ln>
                <a:solidFill>
                  <a:schemeClr val="accent2">
                    <a:lumMod val="75000"/>
                  </a:schemeClr>
                </a:solidFill>
              </a:rPr>
              <a:t>(fuel for school)</a:t>
            </a:r>
            <a:r>
              <a:rPr lang="en-US" sz="6600" b="1" dirty="0" smtClean="0">
                <a:ln>
                  <a:solidFill>
                    <a:schemeClr val="tx1"/>
                  </a:solidFill>
                </a:ln>
                <a:solidFill>
                  <a:srgbClr val="D0A300"/>
                </a:solidFill>
              </a:rPr>
              <a:t/>
            </a:r>
            <a:br>
              <a:rPr lang="en-US" sz="6600" b="1" dirty="0" smtClean="0">
                <a:ln>
                  <a:solidFill>
                    <a:schemeClr val="tx1"/>
                  </a:solidFill>
                </a:ln>
                <a:solidFill>
                  <a:srgbClr val="D0A300"/>
                </a:solidFill>
              </a:rPr>
            </a:br>
            <a:r>
              <a:rPr lang="en-US" sz="6600" b="1" dirty="0" smtClean="0">
                <a:ln>
                  <a:solidFill>
                    <a:schemeClr val="tx1"/>
                  </a:solidFill>
                </a:ln>
                <a:solidFill>
                  <a:srgbClr val="D0A300"/>
                </a:solidFill>
              </a:rPr>
              <a:t/>
            </a:r>
            <a:br>
              <a:rPr lang="en-US" sz="6600" b="1" dirty="0" smtClean="0">
                <a:ln>
                  <a:solidFill>
                    <a:schemeClr val="tx1"/>
                  </a:solidFill>
                </a:ln>
                <a:solidFill>
                  <a:srgbClr val="D0A300"/>
                </a:solidFill>
              </a:rPr>
            </a:br>
            <a:r>
              <a:rPr lang="en-US" sz="6600" b="1" dirty="0">
                <a:ln>
                  <a:solidFill>
                    <a:schemeClr val="tx1"/>
                  </a:solidFill>
                </a:ln>
                <a:solidFill>
                  <a:srgbClr val="D0A300"/>
                </a:solidFill>
              </a:rPr>
              <a:t/>
            </a:r>
            <a:br>
              <a:rPr lang="en-US" sz="6600" b="1" dirty="0">
                <a:ln>
                  <a:solidFill>
                    <a:schemeClr val="tx1"/>
                  </a:solidFill>
                </a:ln>
                <a:solidFill>
                  <a:srgbClr val="D0A300"/>
                </a:solidFill>
              </a:rPr>
            </a:br>
            <a:r>
              <a:rPr lang="en-US" sz="3600" b="1" dirty="0" smtClean="0">
                <a:solidFill>
                  <a:srgbClr val="D0A300"/>
                </a:solidFill>
              </a:rPr>
              <a:t/>
            </a:r>
            <a:br>
              <a:rPr lang="en-US" sz="3600" b="1" dirty="0" smtClean="0">
                <a:solidFill>
                  <a:srgbClr val="D0A300"/>
                </a:solidFill>
              </a:rPr>
            </a:br>
            <a:r>
              <a:rPr lang="en-US" sz="3600" i="1" dirty="0" smtClean="0">
                <a:solidFill>
                  <a:schemeClr val="bg1"/>
                </a:solidFill>
              </a:rPr>
              <a:t>It’s </a:t>
            </a:r>
            <a:r>
              <a:rPr lang="en-US" sz="3600" i="1" dirty="0">
                <a:solidFill>
                  <a:schemeClr val="bg1"/>
                </a:solidFill>
              </a:rPr>
              <a:t>the most important meal of the day</a:t>
            </a:r>
            <a:r>
              <a:rPr lang="en-US" sz="3600" i="1" dirty="0" smtClean="0">
                <a:solidFill>
                  <a:schemeClr val="bg1"/>
                </a:solidFill>
              </a:rPr>
              <a:t>!  You will feel better and learn more when you do.</a:t>
            </a:r>
            <a:br>
              <a:rPr lang="en-US" sz="3600" i="1" dirty="0" smtClean="0">
                <a:solidFill>
                  <a:schemeClr val="bg1"/>
                </a:solidFill>
              </a:rPr>
            </a:br>
            <a:r>
              <a:rPr lang="en-US" sz="3600" dirty="0" smtClean="0">
                <a:solidFill>
                  <a:srgbClr val="D0A300"/>
                </a:solidFill>
              </a:rPr>
              <a:t>	</a:t>
            </a:r>
            <a:r>
              <a:rPr lang="en-US" sz="3600" dirty="0"/>
              <a:t/>
            </a:r>
            <a:br>
              <a:rPr lang="en-US" sz="3600" dirty="0"/>
            </a:b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2275476"/>
            <a:ext cx="2057400" cy="2154648"/>
          </a:xfrm>
          <a:prstGeom prst="rect">
            <a:avLst/>
          </a:prstGeom>
        </p:spPr>
      </p:pic>
    </p:spTree>
    <p:extLst>
      <p:ext uri="{BB962C8B-B14F-4D97-AF65-F5344CB8AC3E}">
        <p14:creationId xmlns:p14="http://schemas.microsoft.com/office/powerpoint/2010/main" val="1713473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5480" y="228600"/>
            <a:ext cx="7806519" cy="6400800"/>
          </a:xfrm>
        </p:spPr>
        <p:txBody>
          <a:bodyPr>
            <a:noAutofit/>
          </a:bodyPr>
          <a:lstStyle/>
          <a:p>
            <a:pPr lvl="0"/>
            <a:r>
              <a:rPr lang="en-US" sz="3600" dirty="0" smtClean="0">
                <a:solidFill>
                  <a:srgbClr val="D0A300"/>
                </a:solidFill>
              </a:rPr>
              <a:t>	</a:t>
            </a:r>
            <a:br>
              <a:rPr lang="en-US" sz="3600" dirty="0" smtClean="0">
                <a:solidFill>
                  <a:srgbClr val="D0A300"/>
                </a:solidFill>
              </a:rPr>
            </a:br>
            <a:r>
              <a:rPr lang="en-US" sz="3600" dirty="0">
                <a:solidFill>
                  <a:srgbClr val="D0A300"/>
                </a:solidFill>
              </a:rPr>
              <a:t/>
            </a:r>
            <a:br>
              <a:rPr lang="en-US" sz="3600" dirty="0">
                <a:solidFill>
                  <a:srgbClr val="D0A300"/>
                </a:solidFill>
              </a:rPr>
            </a:br>
            <a:r>
              <a:rPr lang="en-US" sz="3600" dirty="0" smtClean="0">
                <a:solidFill>
                  <a:srgbClr val="D0A300"/>
                </a:solidFill>
              </a:rPr>
              <a:t/>
            </a:r>
            <a:br>
              <a:rPr lang="en-US" sz="3600" dirty="0" smtClean="0">
                <a:solidFill>
                  <a:srgbClr val="D0A300"/>
                </a:solidFill>
              </a:rPr>
            </a:br>
            <a:r>
              <a:rPr lang="en-US" sz="3600" dirty="0" smtClean="0">
                <a:solidFill>
                  <a:srgbClr val="D0A300"/>
                </a:solidFill>
              </a:rPr>
              <a:t/>
            </a:r>
            <a:br>
              <a:rPr lang="en-US" sz="3600" dirty="0" smtClean="0">
                <a:solidFill>
                  <a:srgbClr val="D0A300"/>
                </a:solidFill>
              </a:rPr>
            </a:br>
            <a:r>
              <a:rPr lang="en-US" sz="3600" dirty="0" smtClean="0">
                <a:solidFill>
                  <a:srgbClr val="D0A300"/>
                </a:solidFill>
              </a:rPr>
              <a:t/>
            </a:r>
            <a:br>
              <a:rPr lang="en-US" sz="3600" dirty="0" smtClean="0">
                <a:solidFill>
                  <a:srgbClr val="D0A300"/>
                </a:solidFill>
              </a:rPr>
            </a:br>
            <a:r>
              <a:rPr lang="en-US" sz="3600" b="1" i="1" dirty="0" smtClean="0">
                <a:solidFill>
                  <a:srgbClr val="00B050"/>
                </a:solidFill>
              </a:rPr>
              <a:t>If you’re hungry</a:t>
            </a:r>
            <a:br>
              <a:rPr lang="en-US" sz="3600" b="1" i="1" dirty="0" smtClean="0">
                <a:solidFill>
                  <a:srgbClr val="00B050"/>
                </a:solidFill>
              </a:rPr>
            </a:br>
            <a:r>
              <a:rPr lang="en-US" sz="3600" b="1" dirty="0" smtClean="0">
                <a:ln>
                  <a:solidFill>
                    <a:schemeClr val="tx1"/>
                  </a:solidFill>
                </a:ln>
                <a:solidFill>
                  <a:schemeClr val="bg1"/>
                </a:solidFill>
              </a:rPr>
              <a:t>Kats’ Kitchen Grab &amp; Go </a:t>
            </a:r>
            <a:br>
              <a:rPr lang="en-US" sz="3600" b="1" dirty="0" smtClean="0">
                <a:ln>
                  <a:solidFill>
                    <a:schemeClr val="tx1"/>
                  </a:solidFill>
                </a:ln>
                <a:solidFill>
                  <a:schemeClr val="bg1"/>
                </a:solidFill>
              </a:rPr>
            </a:br>
            <a:r>
              <a:rPr lang="en-US" sz="3600" b="1" dirty="0" smtClean="0">
                <a:ln>
                  <a:solidFill>
                    <a:schemeClr val="tx1"/>
                  </a:solidFill>
                </a:ln>
                <a:solidFill>
                  <a:schemeClr val="bg1"/>
                </a:solidFill>
              </a:rPr>
              <a:t>Breakfast and Lunch</a:t>
            </a:r>
            <a:br>
              <a:rPr lang="en-US" sz="3600" b="1" dirty="0" smtClean="0">
                <a:ln>
                  <a:solidFill>
                    <a:schemeClr val="tx1"/>
                  </a:solidFill>
                </a:ln>
                <a:solidFill>
                  <a:schemeClr val="bg1"/>
                </a:solidFill>
              </a:rPr>
            </a:br>
            <a:r>
              <a:rPr lang="en-US" sz="3600" b="1" dirty="0" smtClean="0">
                <a:ln>
                  <a:solidFill>
                    <a:schemeClr val="tx1"/>
                  </a:solidFill>
                </a:ln>
                <a:solidFill>
                  <a:schemeClr val="bg1"/>
                </a:solidFill>
              </a:rPr>
              <a:t>located in D-Wing</a:t>
            </a:r>
            <a:br>
              <a:rPr lang="en-US" sz="3600" b="1" dirty="0" smtClean="0">
                <a:ln>
                  <a:solidFill>
                    <a:schemeClr val="tx1"/>
                  </a:solidFill>
                </a:ln>
                <a:solidFill>
                  <a:schemeClr val="bg1"/>
                </a:solidFill>
              </a:rPr>
            </a:br>
            <a:endParaRPr lang="en-US" sz="3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6820">
            <a:off x="5650654" y="1102157"/>
            <a:ext cx="3272962" cy="196377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678951">
            <a:off x="200323" y="1129317"/>
            <a:ext cx="3253053" cy="1951832"/>
          </a:xfrm>
          <a:prstGeom prst="rect">
            <a:avLst/>
          </a:prstGeom>
        </p:spPr>
      </p:pic>
      <p:pic>
        <p:nvPicPr>
          <p:cNvPr id="3" name="Picture 2"/>
          <p:cNvPicPr>
            <a:picLocks noChangeAspect="1"/>
          </p:cNvPicPr>
          <p:nvPr/>
        </p:nvPicPr>
        <p:blipFill>
          <a:blip r:embed="rId5"/>
          <a:stretch>
            <a:fillRect/>
          </a:stretch>
        </p:blipFill>
        <p:spPr>
          <a:xfrm>
            <a:off x="3325098" y="626995"/>
            <a:ext cx="2578643" cy="2700788"/>
          </a:xfrm>
          <a:prstGeom prst="rect">
            <a:avLst/>
          </a:prstGeom>
        </p:spPr>
      </p:pic>
    </p:spTree>
    <p:extLst>
      <p:ext uri="{BB962C8B-B14F-4D97-AF65-F5344CB8AC3E}">
        <p14:creationId xmlns:p14="http://schemas.microsoft.com/office/powerpoint/2010/main" val="778693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467599" cy="6248400"/>
          </a:xfrm>
        </p:spPr>
        <p:txBody>
          <a:bodyPr>
            <a:noAutofit/>
          </a:bodyPr>
          <a:lstStyle/>
          <a:p>
            <a:pPr algn="l"/>
            <a:r>
              <a:rPr lang="en-US" sz="2000" b="1" dirty="0" smtClean="0"/>
              <a:t/>
            </a:r>
            <a:br>
              <a:rPr lang="en-US" sz="2000" b="1" dirty="0" smtClean="0"/>
            </a:br>
            <a:r>
              <a:rPr lang="en-US" sz="2000" b="1" dirty="0"/>
              <a:t/>
            </a:r>
            <a:br>
              <a:rPr lang="en-US" sz="2000" b="1" dirty="0"/>
            </a:br>
            <a:r>
              <a:rPr lang="en-US" sz="3500" b="1" dirty="0" smtClean="0">
                <a:solidFill>
                  <a:srgbClr val="00B050"/>
                </a:solidFill>
              </a:rPr>
              <a:t>Where to go at lunch…..</a:t>
            </a:r>
            <a:br>
              <a:rPr lang="en-US" sz="3500" b="1" dirty="0" smtClean="0">
                <a:solidFill>
                  <a:srgbClr val="00B050"/>
                </a:solidFill>
              </a:rPr>
            </a:br>
            <a:r>
              <a:rPr lang="en-US" sz="3500" b="1" dirty="0" smtClean="0">
                <a:solidFill>
                  <a:srgbClr val="00B050"/>
                </a:solidFill>
              </a:rPr>
              <a:t>A Kats </a:t>
            </a:r>
            <a:r>
              <a:rPr lang="en-US" sz="3500" b="1" dirty="0">
                <a:solidFill>
                  <a:srgbClr val="00B050"/>
                </a:solidFill>
              </a:rPr>
              <a:t>Club classroom!</a:t>
            </a:r>
            <a:r>
              <a:rPr lang="en-US" sz="2000" b="1" dirty="0" smtClean="0">
                <a:solidFill>
                  <a:srgbClr val="00B050"/>
                </a:solidFill>
              </a:rPr>
              <a:t/>
            </a:r>
            <a:br>
              <a:rPr lang="en-US" sz="2000" b="1" dirty="0" smtClean="0">
                <a:solidFill>
                  <a:srgbClr val="00B050"/>
                </a:solidFill>
              </a:rPr>
            </a:br>
            <a:r>
              <a:rPr lang="en-US" sz="2000" b="1" dirty="0" smtClean="0">
                <a:solidFill>
                  <a:srgbClr val="00B050"/>
                </a:solidFill>
              </a:rPr>
              <a:t/>
            </a:r>
            <a:br>
              <a:rPr lang="en-US" sz="2000" b="1" dirty="0" smtClean="0">
                <a:solidFill>
                  <a:srgbClr val="00B050"/>
                </a:solidFill>
              </a:rPr>
            </a:br>
            <a:r>
              <a:rPr lang="en-US" sz="2000" b="1" dirty="0" smtClean="0">
                <a:solidFill>
                  <a:schemeClr val="bg1"/>
                </a:solidFill>
              </a:rPr>
              <a:t>The </a:t>
            </a:r>
            <a:r>
              <a:rPr lang="en-US" sz="2000" b="1" dirty="0">
                <a:solidFill>
                  <a:schemeClr val="bg1"/>
                </a:solidFill>
              </a:rPr>
              <a:t>Kats  Club decal means that the classroom is open for you at lunch time.  The purpose of the Kats Club is to offer a safe welcome location where students can go to do:</a:t>
            </a:r>
            <a:r>
              <a:rPr lang="en-US" sz="3600" b="1" dirty="0">
                <a:solidFill>
                  <a:schemeClr val="bg1"/>
                </a:solidFill>
              </a:rPr>
              <a:t/>
            </a:r>
            <a:br>
              <a:rPr lang="en-US" sz="3600" b="1" dirty="0">
                <a:solidFill>
                  <a:schemeClr val="bg1"/>
                </a:solidFill>
              </a:rPr>
            </a:br>
            <a:r>
              <a:rPr lang="en-US" sz="3600" b="1" dirty="0"/>
              <a:t/>
            </a:r>
            <a:br>
              <a:rPr lang="en-US" sz="3600" b="1" dirty="0"/>
            </a:br>
            <a:r>
              <a:rPr lang="en-US" sz="1800" b="1" i="1" dirty="0"/>
              <a:t> </a:t>
            </a:r>
            <a:r>
              <a:rPr lang="en-US" sz="1800" b="1" i="1" dirty="0">
                <a:solidFill>
                  <a:schemeClr val="bg1"/>
                </a:solidFill>
              </a:rPr>
              <a:t>Homework</a:t>
            </a:r>
            <a:br>
              <a:rPr lang="en-US" sz="1800" b="1" i="1" dirty="0">
                <a:solidFill>
                  <a:schemeClr val="bg1"/>
                </a:solidFill>
              </a:rPr>
            </a:br>
            <a:r>
              <a:rPr lang="en-US" sz="1800" b="1" i="1" dirty="0">
                <a:solidFill>
                  <a:schemeClr val="bg1"/>
                </a:solidFill>
              </a:rPr>
              <a:t> Read</a:t>
            </a:r>
            <a:br>
              <a:rPr lang="en-US" sz="1800" b="1" i="1" dirty="0">
                <a:solidFill>
                  <a:schemeClr val="bg1"/>
                </a:solidFill>
              </a:rPr>
            </a:br>
            <a:r>
              <a:rPr lang="en-US" sz="1800" b="1" i="1" dirty="0">
                <a:solidFill>
                  <a:schemeClr val="bg1"/>
                </a:solidFill>
              </a:rPr>
              <a:t> Relax</a:t>
            </a:r>
            <a:br>
              <a:rPr lang="en-US" sz="1800" b="1" i="1" dirty="0">
                <a:solidFill>
                  <a:schemeClr val="bg1"/>
                </a:solidFill>
              </a:rPr>
            </a:br>
            <a:r>
              <a:rPr lang="en-US" sz="1800" b="1" i="1" dirty="0">
                <a:solidFill>
                  <a:schemeClr val="bg1"/>
                </a:solidFill>
              </a:rPr>
              <a:t> Socialize with a friend</a:t>
            </a:r>
            <a:br>
              <a:rPr lang="en-US" sz="1800" b="1" i="1" dirty="0">
                <a:solidFill>
                  <a:schemeClr val="bg1"/>
                </a:solidFill>
              </a:rPr>
            </a:br>
            <a:r>
              <a:rPr lang="en-US" sz="1800" b="1" i="1" dirty="0">
                <a:solidFill>
                  <a:schemeClr val="bg1"/>
                </a:solidFill>
              </a:rPr>
              <a:t> Play a board game  </a:t>
            </a:r>
            <a:br>
              <a:rPr lang="en-US" sz="1800" b="1" i="1" dirty="0">
                <a:solidFill>
                  <a:schemeClr val="bg1"/>
                </a:solidFill>
              </a:rPr>
            </a:br>
            <a:r>
              <a:rPr lang="en-US" sz="1800" b="1" i="1" dirty="0" smtClean="0">
                <a:solidFill>
                  <a:schemeClr val="bg1"/>
                </a:solidFill>
              </a:rPr>
              <a:t/>
            </a:r>
            <a:br>
              <a:rPr lang="en-US" sz="1800" b="1" i="1" dirty="0" smtClean="0">
                <a:solidFill>
                  <a:schemeClr val="bg1"/>
                </a:solidFill>
              </a:rPr>
            </a:br>
            <a:r>
              <a:rPr lang="en-US" sz="1800" b="1" i="1" dirty="0">
                <a:solidFill>
                  <a:schemeClr val="bg1"/>
                </a:solidFill>
              </a:rPr>
              <a:t/>
            </a:r>
            <a:br>
              <a:rPr lang="en-US" sz="1800" b="1" i="1" dirty="0">
                <a:solidFill>
                  <a:schemeClr val="bg1"/>
                </a:solidFill>
              </a:rPr>
            </a:br>
            <a:r>
              <a:rPr lang="en-US" sz="1800" b="1" i="1" dirty="0">
                <a:solidFill>
                  <a:schemeClr val="bg1"/>
                </a:solidFill>
              </a:rPr>
              <a:t/>
            </a:r>
            <a:br>
              <a:rPr lang="en-US" sz="1800" b="1" i="1" dirty="0">
                <a:solidFill>
                  <a:schemeClr val="bg1"/>
                </a:solidFill>
              </a:rPr>
            </a:br>
            <a:r>
              <a:rPr lang="en-US" sz="2000" b="1" dirty="0" smtClean="0">
                <a:solidFill>
                  <a:schemeClr val="bg1"/>
                </a:solidFill>
              </a:rPr>
              <a:t>The </a:t>
            </a:r>
            <a:r>
              <a:rPr lang="en-US" sz="2000" b="1" dirty="0">
                <a:solidFill>
                  <a:schemeClr val="bg1"/>
                </a:solidFill>
              </a:rPr>
              <a:t>individual teachers will let you know if it is </a:t>
            </a:r>
            <a:r>
              <a:rPr lang="en-US" sz="2000" b="1" dirty="0" smtClean="0">
                <a:solidFill>
                  <a:schemeClr val="bg1"/>
                </a:solidFill>
              </a:rPr>
              <a:t/>
            </a:r>
            <a:br>
              <a:rPr lang="en-US" sz="2000" b="1" dirty="0" smtClean="0">
                <a:solidFill>
                  <a:schemeClr val="bg1"/>
                </a:solidFill>
              </a:rPr>
            </a:br>
            <a:r>
              <a:rPr lang="en-US" sz="2000" b="1" dirty="0" smtClean="0">
                <a:solidFill>
                  <a:schemeClr val="bg1"/>
                </a:solidFill>
              </a:rPr>
              <a:t>okay </a:t>
            </a:r>
            <a:r>
              <a:rPr lang="en-US" sz="2000" b="1" dirty="0">
                <a:solidFill>
                  <a:schemeClr val="bg1"/>
                </a:solidFill>
              </a:rPr>
              <a:t>to eat in their classroom.  </a:t>
            </a:r>
            <a:br>
              <a:rPr lang="en-US" sz="2000" b="1" dirty="0">
                <a:solidFill>
                  <a:schemeClr val="bg1"/>
                </a:solidFill>
              </a:rPr>
            </a:br>
            <a:r>
              <a:rPr lang="en-US" sz="2000" dirty="0"/>
              <a:t/>
            </a:r>
            <a:br>
              <a:rPr lang="en-US" sz="2000" dirty="0"/>
            </a:br>
            <a:r>
              <a:rPr lang="en-US" sz="2000" dirty="0"/>
              <a:t/>
            </a:r>
            <a:br>
              <a:rPr lang="en-US" sz="2000" dirty="0"/>
            </a:br>
            <a:r>
              <a:rPr lang="en-US" sz="2000" b="1" i="1" dirty="0" smtClean="0">
                <a:solidFill>
                  <a:srgbClr val="00B050"/>
                </a:solidFill>
              </a:rPr>
              <a:t>I</a:t>
            </a:r>
            <a:r>
              <a:rPr lang="en-US" sz="2000" b="1" dirty="0" smtClean="0">
                <a:ln>
                  <a:solidFill>
                    <a:schemeClr val="tx1"/>
                  </a:solidFill>
                </a:ln>
                <a:solidFill>
                  <a:schemeClr val="bg1"/>
                </a:solidFill>
              </a:rPr>
              <a:t/>
            </a:r>
            <a:br>
              <a:rPr lang="en-US" sz="2000" b="1" dirty="0" smtClean="0">
                <a:ln>
                  <a:solidFill>
                    <a:schemeClr val="tx1"/>
                  </a:solidFill>
                </a:ln>
                <a:solidFill>
                  <a:schemeClr val="bg1"/>
                </a:solidFill>
              </a:rPr>
            </a:br>
            <a:endParaRPr lang="en-US" sz="2000" dirty="0"/>
          </a:p>
        </p:txBody>
      </p:sp>
      <p:pic>
        <p:nvPicPr>
          <p:cNvPr id="7" name="Picture 6"/>
          <p:cNvPicPr>
            <a:picLocks noChangeAspect="1"/>
          </p:cNvPicPr>
          <p:nvPr/>
        </p:nvPicPr>
        <p:blipFill rotWithShape="1">
          <a:blip r:embed="rId3"/>
          <a:srcRect l="9998" t="25947" r="10644" b="22741"/>
          <a:stretch/>
        </p:blipFill>
        <p:spPr>
          <a:xfrm>
            <a:off x="4267200" y="2667000"/>
            <a:ext cx="4224271" cy="2266683"/>
          </a:xfrm>
          <a:prstGeom prst="rect">
            <a:avLst/>
          </a:prstGeom>
        </p:spPr>
      </p:pic>
    </p:spTree>
    <p:extLst>
      <p:ext uri="{BB962C8B-B14F-4D97-AF65-F5344CB8AC3E}">
        <p14:creationId xmlns:p14="http://schemas.microsoft.com/office/powerpoint/2010/main" val="2769645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486770"/>
            <a:ext cx="7239000" cy="5685430"/>
          </a:xfrm>
        </p:spPr>
        <p:txBody>
          <a:bodyPr>
            <a:noAutofit/>
          </a:bodyPr>
          <a:lstStyle/>
          <a:p>
            <a:pPr algn="l"/>
            <a:r>
              <a:rPr lang="en-US" sz="3500" b="1" dirty="0" smtClean="0">
                <a:solidFill>
                  <a:srgbClr val="00B050"/>
                </a:solidFill>
              </a:rPr>
              <a:t>When you need help….</a:t>
            </a:r>
            <a:r>
              <a:rPr lang="en-US" sz="3500" b="1" dirty="0" smtClean="0">
                <a:solidFill>
                  <a:schemeClr val="bg1"/>
                </a:solidFill>
              </a:rPr>
              <a:t/>
            </a:r>
            <a:br>
              <a:rPr lang="en-US" sz="3500" b="1" dirty="0" smtClean="0">
                <a:solidFill>
                  <a:schemeClr val="bg1"/>
                </a:solidFill>
              </a:rPr>
            </a:br>
            <a:r>
              <a:rPr lang="en-US" sz="3500" b="1" dirty="0">
                <a:solidFill>
                  <a:schemeClr val="bg1"/>
                </a:solidFill>
              </a:rPr>
              <a:t/>
            </a:r>
            <a:br>
              <a:rPr lang="en-US" sz="3500" b="1" dirty="0">
                <a:solidFill>
                  <a:schemeClr val="bg1"/>
                </a:solidFill>
              </a:rPr>
            </a:br>
            <a:r>
              <a:rPr lang="en-US" sz="3500" b="1" dirty="0" smtClean="0">
                <a:solidFill>
                  <a:schemeClr val="bg1"/>
                </a:solidFill>
              </a:rPr>
              <a:t>The </a:t>
            </a:r>
            <a:r>
              <a:rPr lang="en-US" sz="3500" b="1" dirty="0">
                <a:solidFill>
                  <a:schemeClr val="bg1"/>
                </a:solidFill>
              </a:rPr>
              <a:t>Link Program at FHS</a:t>
            </a:r>
            <a:r>
              <a:rPr lang="en-US" sz="2000" b="1" dirty="0" smtClean="0">
                <a:solidFill>
                  <a:schemeClr val="bg1"/>
                </a:solidFill>
              </a:rPr>
              <a:t/>
            </a:r>
            <a:br>
              <a:rPr lang="en-US" sz="2000" b="1" dirty="0" smtClean="0">
                <a:solidFill>
                  <a:schemeClr val="bg1"/>
                </a:solidFill>
              </a:rPr>
            </a:br>
            <a:r>
              <a:rPr lang="en-US" sz="2000" b="1" i="1" dirty="0" smtClean="0">
                <a:ln>
                  <a:solidFill>
                    <a:schemeClr val="tx1"/>
                  </a:solidFill>
                </a:ln>
                <a:solidFill>
                  <a:srgbClr val="00B050"/>
                </a:solidFill>
              </a:rPr>
              <a:t/>
            </a:r>
            <a:br>
              <a:rPr lang="en-US" sz="2000" b="1" i="1" dirty="0" smtClean="0">
                <a:ln>
                  <a:solidFill>
                    <a:schemeClr val="tx1"/>
                  </a:solidFill>
                </a:ln>
                <a:solidFill>
                  <a:srgbClr val="00B050"/>
                </a:solidFill>
              </a:rPr>
            </a:br>
            <a:r>
              <a:rPr lang="en-US" sz="2000" b="1" dirty="0" smtClean="0">
                <a:solidFill>
                  <a:schemeClr val="bg1"/>
                </a:solidFill>
              </a:rPr>
              <a:t>The </a:t>
            </a:r>
            <a:r>
              <a:rPr lang="en-US" sz="2000" b="1" dirty="0">
                <a:solidFill>
                  <a:schemeClr val="bg1"/>
                </a:solidFill>
              </a:rPr>
              <a:t>Link Program</a:t>
            </a:r>
            <a:r>
              <a:rPr lang="en-US" sz="2000" dirty="0">
                <a:solidFill>
                  <a:schemeClr val="bg1"/>
                </a:solidFill>
              </a:rPr>
              <a:t> is there for you. With the support of a </a:t>
            </a:r>
            <a:r>
              <a:rPr lang="en-US" sz="2000" b="1" i="1" dirty="0">
                <a:solidFill>
                  <a:schemeClr val="bg1"/>
                </a:solidFill>
              </a:rPr>
              <a:t>LINK COMPANION</a:t>
            </a:r>
            <a:r>
              <a:rPr lang="en-US" sz="2000" dirty="0">
                <a:solidFill>
                  <a:schemeClr val="bg1"/>
                </a:solidFill>
              </a:rPr>
              <a:t> (a participating FHS teacher), you will have an opportunity to talk about your concerns so that the teacher can help you access support services in the community. </a:t>
            </a:r>
            <a:br>
              <a:rPr lang="en-US" sz="2000" dirty="0">
                <a:solidFill>
                  <a:schemeClr val="bg1"/>
                </a:solidFill>
              </a:rPr>
            </a:br>
            <a:endParaRPr lang="en-US" sz="2000" dirty="0">
              <a:solidFill>
                <a:schemeClr val="bg1"/>
              </a:solidFill>
            </a:endParaRPr>
          </a:p>
        </p:txBody>
      </p:sp>
      <p:pic>
        <p:nvPicPr>
          <p:cNvPr id="4" name="Picture 5" descr="H:\Le Maillon\Matériel promotionnel - Publicité\Autocollants\Nouveaux autocollants\Anglais\Sticker - Link Companion - April 20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762000"/>
            <a:ext cx="314753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001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162800" cy="6096000"/>
          </a:xfrm>
        </p:spPr>
        <p:txBody>
          <a:bodyPr>
            <a:noAutofit/>
          </a:bodyPr>
          <a:lstStyle/>
          <a:p>
            <a:pPr lvl="0" algn="l"/>
            <a:r>
              <a:rPr lang="en-US" sz="6600" b="1" dirty="0" smtClean="0">
                <a:ln>
                  <a:solidFill>
                    <a:schemeClr val="tx1"/>
                  </a:solidFill>
                </a:ln>
                <a:solidFill>
                  <a:srgbClr val="00B050"/>
                </a:solidFill>
              </a:rPr>
              <a:t>SCENTS</a:t>
            </a:r>
            <a:r>
              <a:rPr lang="en-US" sz="3600" b="1" dirty="0" smtClean="0">
                <a:solidFill>
                  <a:srgbClr val="D0A300"/>
                </a:solidFill>
              </a:rPr>
              <a:t/>
            </a:r>
            <a:br>
              <a:rPr lang="en-US" sz="3600" b="1" dirty="0" smtClean="0">
                <a:solidFill>
                  <a:srgbClr val="D0A300"/>
                </a:solidFill>
              </a:rPr>
            </a:br>
            <a:r>
              <a:rPr lang="en-US" sz="3600" b="1" dirty="0" smtClean="0">
                <a:solidFill>
                  <a:srgbClr val="D0A300"/>
                </a:solidFill>
              </a:rPr>
              <a:t>Please </a:t>
            </a:r>
            <a:r>
              <a:rPr lang="en-US" sz="3600" b="1" dirty="0" smtClean="0">
                <a:solidFill>
                  <a:srgbClr val="00B0F0"/>
                </a:solidFill>
              </a:rPr>
              <a:t>do </a:t>
            </a:r>
            <a:r>
              <a:rPr lang="en-US" sz="3600" dirty="0" smtClean="0">
                <a:solidFill>
                  <a:srgbClr val="00B0F0"/>
                </a:solidFill>
              </a:rPr>
              <a:t>NOT </a:t>
            </a:r>
            <a:r>
              <a:rPr lang="en-US" sz="3600" dirty="0" smtClean="0">
                <a:solidFill>
                  <a:schemeClr val="bg1"/>
                </a:solidFill>
              </a:rPr>
              <a:t>wear </a:t>
            </a:r>
            <a:br>
              <a:rPr lang="en-US" sz="3600" dirty="0" smtClean="0">
                <a:solidFill>
                  <a:schemeClr val="bg1"/>
                </a:solidFill>
              </a:rPr>
            </a:br>
            <a:r>
              <a:rPr lang="en-US" sz="3600" dirty="0" smtClean="0">
                <a:solidFill>
                  <a:schemeClr val="bg1"/>
                </a:solidFill>
              </a:rPr>
              <a:t>perfume </a:t>
            </a:r>
            <a:r>
              <a:rPr lang="en-US" sz="3600" dirty="0">
                <a:solidFill>
                  <a:schemeClr val="bg1"/>
                </a:solidFill>
              </a:rPr>
              <a:t>or </a:t>
            </a:r>
            <a:r>
              <a:rPr lang="en-US" sz="3600" dirty="0" smtClean="0">
                <a:solidFill>
                  <a:schemeClr val="bg1"/>
                </a:solidFill>
              </a:rPr>
              <a:t>cologne</a:t>
            </a:r>
            <a:r>
              <a:rPr lang="en-US" sz="3600" b="1" dirty="0" smtClean="0">
                <a:solidFill>
                  <a:schemeClr val="bg1"/>
                </a:solidFill>
              </a:rPr>
              <a:t>,</a:t>
            </a:r>
            <a:br>
              <a:rPr lang="en-US" sz="3600" b="1" dirty="0" smtClean="0">
                <a:solidFill>
                  <a:schemeClr val="bg1"/>
                </a:solidFill>
              </a:rPr>
            </a:br>
            <a:r>
              <a:rPr lang="en-US" sz="3600" dirty="0" smtClean="0">
                <a:solidFill>
                  <a:schemeClr val="bg1"/>
                </a:solidFill>
              </a:rPr>
              <a:t>including scented hair products.</a:t>
            </a:r>
            <a:r>
              <a:rPr lang="en-US" sz="3600" dirty="0" smtClean="0">
                <a:solidFill>
                  <a:srgbClr val="D0A300"/>
                </a:solidFill>
              </a:rPr>
              <a:t/>
            </a:r>
            <a:br>
              <a:rPr lang="en-US" sz="3600" dirty="0" smtClean="0">
                <a:solidFill>
                  <a:srgbClr val="D0A300"/>
                </a:solidFill>
              </a:rPr>
            </a:br>
            <a:r>
              <a:rPr lang="en-US" sz="2500" dirty="0" smtClean="0">
                <a:solidFill>
                  <a:srgbClr val="D0A300"/>
                </a:solidFill>
              </a:rPr>
              <a:t/>
            </a:r>
            <a:br>
              <a:rPr lang="en-US" sz="2500" dirty="0" smtClean="0">
                <a:solidFill>
                  <a:srgbClr val="D0A300"/>
                </a:solidFill>
              </a:rPr>
            </a:br>
            <a:r>
              <a:rPr lang="en-US" sz="3600" dirty="0" smtClean="0">
                <a:solidFill>
                  <a:schemeClr val="bg1"/>
                </a:solidFill>
              </a:rPr>
              <a:t>Some students &amp; staff have very serious allergies.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4500" i="1" u="sng" dirty="0" smtClean="0">
                <a:solidFill>
                  <a:schemeClr val="accent1">
                    <a:lumMod val="60000"/>
                    <a:lumOff val="40000"/>
                  </a:schemeClr>
                </a:solidFill>
              </a:rPr>
              <a:t>Good news:</a:t>
            </a:r>
            <a:r>
              <a:rPr lang="en-US" sz="4500" dirty="0" smtClean="0">
                <a:solidFill>
                  <a:schemeClr val="accent1">
                    <a:lumMod val="60000"/>
                    <a:lumOff val="40000"/>
                  </a:schemeClr>
                </a:solidFill>
              </a:rPr>
              <a:t> </a:t>
            </a:r>
            <a:r>
              <a:rPr lang="en-US" sz="3600" i="1" dirty="0" smtClean="0">
                <a:solidFill>
                  <a:schemeClr val="bg1"/>
                </a:solidFill>
              </a:rPr>
              <a:t>Deodorant is okay!</a:t>
            </a:r>
            <a:endParaRPr lang="en-US" sz="3600" i="1"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533400"/>
            <a:ext cx="2310348" cy="2133600"/>
          </a:xfrm>
          <a:prstGeom prst="rect">
            <a:avLst/>
          </a:prstGeom>
        </p:spPr>
      </p:pic>
    </p:spTree>
    <p:extLst>
      <p:ext uri="{BB962C8B-B14F-4D97-AF65-F5344CB8AC3E}">
        <p14:creationId xmlns:p14="http://schemas.microsoft.com/office/powerpoint/2010/main" val="4241226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28600"/>
            <a:ext cx="4494519" cy="914400"/>
          </a:xfrm>
        </p:spPr>
        <p:txBody>
          <a:bodyPr>
            <a:normAutofit fontScale="90000"/>
          </a:bodyPr>
          <a:lstStyle/>
          <a:p>
            <a:r>
              <a:rPr lang="en-US" sz="6000" b="1" dirty="0" smtClean="0">
                <a:solidFill>
                  <a:srgbClr val="FFC000"/>
                </a:solidFill>
              </a:rPr>
              <a:t/>
            </a:r>
            <a:br>
              <a:rPr lang="en-US" sz="6000" b="1" dirty="0" smtClean="0">
                <a:solidFill>
                  <a:srgbClr val="FFC000"/>
                </a:solidFill>
              </a:rPr>
            </a:br>
            <a:r>
              <a:rPr lang="en-US" sz="7300" b="1" dirty="0" smtClean="0">
                <a:ln>
                  <a:solidFill>
                    <a:schemeClr val="tx1"/>
                  </a:solidFill>
                </a:ln>
                <a:solidFill>
                  <a:srgbClr val="D0A300"/>
                </a:solidFill>
              </a:rPr>
              <a:t>Life @ FHS</a:t>
            </a:r>
            <a:r>
              <a:rPr lang="en-US" dirty="0" smtClean="0"/>
              <a:t/>
            </a:r>
            <a:br>
              <a:rPr lang="en-US" dirty="0" smtClean="0"/>
            </a:br>
            <a:endParaRPr lang="en-US" dirty="0"/>
          </a:p>
        </p:txBody>
      </p:sp>
      <p:sp>
        <p:nvSpPr>
          <p:cNvPr id="3" name="Subtitle 2"/>
          <p:cNvSpPr>
            <a:spLocks noGrp="1"/>
          </p:cNvSpPr>
          <p:nvPr>
            <p:ph type="subTitle" idx="1"/>
          </p:nvPr>
        </p:nvSpPr>
        <p:spPr>
          <a:xfrm>
            <a:off x="381000" y="1447800"/>
            <a:ext cx="8346857" cy="5181600"/>
          </a:xfrm>
        </p:spPr>
        <p:txBody>
          <a:bodyPr>
            <a:noAutofit/>
          </a:bodyPr>
          <a:lstStyle/>
          <a:p>
            <a:pPr algn="l"/>
            <a:r>
              <a:rPr lang="en-US" sz="3000" i="1" dirty="0" smtClean="0">
                <a:solidFill>
                  <a:schemeClr val="bg1"/>
                </a:solidFill>
              </a:rPr>
              <a:t>Slide 1:  Don’t panic</a:t>
            </a:r>
          </a:p>
          <a:p>
            <a:pPr algn="l"/>
            <a:r>
              <a:rPr lang="en-US" sz="3000" dirty="0" smtClean="0">
                <a:solidFill>
                  <a:srgbClr val="FFC000"/>
                </a:solidFill>
              </a:rPr>
              <a:t>Slide 2:  Our </a:t>
            </a:r>
            <a:r>
              <a:rPr lang="en-US" sz="3000" dirty="0">
                <a:solidFill>
                  <a:srgbClr val="FFC000"/>
                </a:solidFill>
              </a:rPr>
              <a:t>school day</a:t>
            </a:r>
            <a:r>
              <a:rPr lang="en-US" sz="3000" dirty="0">
                <a:solidFill>
                  <a:schemeClr val="bg1"/>
                </a:solidFill>
              </a:rPr>
              <a:t/>
            </a:r>
            <a:br>
              <a:rPr lang="en-US" sz="3000" dirty="0">
                <a:solidFill>
                  <a:schemeClr val="bg1"/>
                </a:solidFill>
              </a:rPr>
            </a:br>
            <a:r>
              <a:rPr lang="en-US" sz="3000" dirty="0" smtClean="0">
                <a:solidFill>
                  <a:schemeClr val="bg1"/>
                </a:solidFill>
              </a:rPr>
              <a:t>Slide 3:  Arriving </a:t>
            </a:r>
            <a:r>
              <a:rPr lang="en-US" sz="3000" dirty="0">
                <a:solidFill>
                  <a:schemeClr val="bg1"/>
                </a:solidFill>
              </a:rPr>
              <a:t>on time</a:t>
            </a:r>
            <a:br>
              <a:rPr lang="en-US" sz="3000" dirty="0">
                <a:solidFill>
                  <a:schemeClr val="bg1"/>
                </a:solidFill>
              </a:rPr>
            </a:br>
            <a:r>
              <a:rPr lang="en-US" sz="3000" dirty="0" smtClean="0">
                <a:solidFill>
                  <a:schemeClr val="bg1"/>
                </a:solidFill>
              </a:rPr>
              <a:t>Slide 4:  </a:t>
            </a:r>
            <a:r>
              <a:rPr lang="en-US" sz="3000" dirty="0" smtClean="0">
                <a:solidFill>
                  <a:srgbClr val="FFC000"/>
                </a:solidFill>
              </a:rPr>
              <a:t>Nutrition Break</a:t>
            </a:r>
          </a:p>
          <a:p>
            <a:pPr algn="l"/>
            <a:r>
              <a:rPr lang="en-US" sz="3000" dirty="0" smtClean="0">
                <a:solidFill>
                  <a:srgbClr val="FFC000"/>
                </a:solidFill>
              </a:rPr>
              <a:t>Slide 5:  Lockers</a:t>
            </a:r>
            <a:r>
              <a:rPr lang="en-US" sz="3000" dirty="0">
                <a:solidFill>
                  <a:schemeClr val="bg1"/>
                </a:solidFill>
              </a:rPr>
              <a:t/>
            </a:r>
            <a:br>
              <a:rPr lang="en-US" sz="3000" dirty="0">
                <a:solidFill>
                  <a:schemeClr val="bg1"/>
                </a:solidFill>
              </a:rPr>
            </a:br>
            <a:r>
              <a:rPr lang="en-US" sz="3000" dirty="0" smtClean="0">
                <a:solidFill>
                  <a:schemeClr val="bg1"/>
                </a:solidFill>
              </a:rPr>
              <a:t>Slide 6:  Technology</a:t>
            </a:r>
            <a:r>
              <a:rPr lang="en-US" sz="3000" dirty="0">
                <a:solidFill>
                  <a:schemeClr val="bg1"/>
                </a:solidFill>
              </a:rPr>
              <a:t/>
            </a:r>
            <a:br>
              <a:rPr lang="en-US" sz="3000" dirty="0">
                <a:solidFill>
                  <a:schemeClr val="bg1"/>
                </a:solidFill>
              </a:rPr>
            </a:br>
            <a:r>
              <a:rPr lang="en-US" sz="3000" dirty="0" smtClean="0">
                <a:solidFill>
                  <a:schemeClr val="bg1"/>
                </a:solidFill>
              </a:rPr>
              <a:t>Slide 7:  </a:t>
            </a:r>
            <a:r>
              <a:rPr lang="en-US" sz="3000" dirty="0" smtClean="0">
                <a:solidFill>
                  <a:srgbClr val="FFC000"/>
                </a:solidFill>
              </a:rPr>
              <a:t>Academics</a:t>
            </a:r>
          </a:p>
          <a:p>
            <a:pPr algn="l"/>
            <a:r>
              <a:rPr lang="en-US" sz="3000" dirty="0" smtClean="0">
                <a:solidFill>
                  <a:srgbClr val="FFC000"/>
                </a:solidFill>
              </a:rPr>
              <a:t>Slide 8:  </a:t>
            </a:r>
            <a:r>
              <a:rPr lang="en-US" sz="3000" dirty="0" smtClean="0">
                <a:solidFill>
                  <a:schemeClr val="bg1"/>
                </a:solidFill>
              </a:rPr>
              <a:t>Making high school </a:t>
            </a:r>
          </a:p>
          <a:p>
            <a:pPr algn="l"/>
            <a:r>
              <a:rPr lang="en-US" sz="3000" dirty="0">
                <a:solidFill>
                  <a:schemeClr val="bg1"/>
                </a:solidFill>
              </a:rPr>
              <a:t> </a:t>
            </a:r>
            <a:r>
              <a:rPr lang="en-US" sz="3000" dirty="0" smtClean="0">
                <a:solidFill>
                  <a:schemeClr val="bg1"/>
                </a:solidFill>
              </a:rPr>
              <a:t>              your best 4 years…</a:t>
            </a:r>
            <a:endParaRPr lang="en-US" sz="3000" dirty="0" smtClean="0"/>
          </a:p>
        </p:txBody>
      </p:sp>
      <p:pic>
        <p:nvPicPr>
          <p:cNvPr id="4098" name="irc_mi" descr="http://www1.frederictonhigh.nbed.nb.ca/general_info/GUY.GIF">
            <a:hlinkClick r:id="rId3"/>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7295" y="1752600"/>
            <a:ext cx="3050562" cy="4038600"/>
          </a:xfrm>
          <a:prstGeom prst="rect">
            <a:avLst/>
          </a:prstGeom>
          <a:ln w="190500" cap="sq">
            <a:solidFill>
              <a:srgbClr val="C8C6BD"/>
            </a:solidFill>
            <a:prstDash val="solid"/>
            <a:miter lim="800000"/>
          </a:ln>
          <a:effectLst>
            <a:outerShdw blurRad="254000" algn="bl" rotWithShape="0">
              <a:srgbClr val="000000">
                <a:alpha val="43000"/>
              </a:srgbClr>
            </a:outerShdw>
            <a:softEdge rad="685800"/>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190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4648200" cy="6172200"/>
          </a:xfrm>
        </p:spPr>
        <p:txBody>
          <a:bodyPr>
            <a:normAutofit fontScale="90000"/>
          </a:bodyPr>
          <a:lstStyle/>
          <a:p>
            <a:pPr lvl="0"/>
            <a:r>
              <a:rPr lang="en-US" sz="7300" b="1" dirty="0" smtClean="0">
                <a:ln>
                  <a:solidFill>
                    <a:schemeClr val="tx1"/>
                  </a:solidFill>
                </a:ln>
                <a:solidFill>
                  <a:srgbClr val="D0A300"/>
                </a:solidFill>
              </a:rPr>
              <a:t/>
            </a:r>
            <a:br>
              <a:rPr lang="en-US" sz="7300" b="1" dirty="0" smtClean="0">
                <a:ln>
                  <a:solidFill>
                    <a:schemeClr val="tx1"/>
                  </a:solidFill>
                </a:ln>
                <a:solidFill>
                  <a:srgbClr val="D0A300"/>
                </a:solidFill>
              </a:rPr>
            </a:br>
            <a:r>
              <a:rPr lang="en-US" sz="7300" b="1" dirty="0" smtClean="0">
                <a:ln>
                  <a:solidFill>
                    <a:schemeClr val="tx1"/>
                  </a:solidFill>
                </a:ln>
                <a:solidFill>
                  <a:srgbClr val="00B050"/>
                </a:solidFill>
              </a:rPr>
              <a:t>Get involved!</a:t>
            </a:r>
            <a:r>
              <a:rPr lang="en-US" sz="7300" dirty="0" smtClean="0">
                <a:solidFill>
                  <a:srgbClr val="00B050"/>
                </a:solidFill>
              </a:rPr>
              <a:t/>
            </a:r>
            <a:br>
              <a:rPr lang="en-US" sz="7300" dirty="0" smtClean="0">
                <a:solidFill>
                  <a:srgbClr val="00B050"/>
                </a:solidFill>
              </a:rPr>
            </a:br>
            <a:r>
              <a:rPr lang="en-US" sz="3600" dirty="0" smtClean="0">
                <a:solidFill>
                  <a:schemeClr val="bg1"/>
                </a:solidFill>
                <a:latin typeface="Papyrus" pitchFamily="66" charset="0"/>
              </a:rPr>
              <a:t>It </a:t>
            </a:r>
            <a:r>
              <a:rPr lang="en-US" sz="3600" dirty="0">
                <a:solidFill>
                  <a:schemeClr val="bg1"/>
                </a:solidFill>
                <a:latin typeface="Papyrus" pitchFamily="66" charset="0"/>
              </a:rPr>
              <a:t>is the fastest way to make new friends </a:t>
            </a:r>
            <a:r>
              <a:rPr lang="en-US" sz="3600" dirty="0" smtClean="0">
                <a:solidFill>
                  <a:schemeClr val="bg1"/>
                </a:solidFill>
                <a:latin typeface="Papyrus" pitchFamily="66" charset="0"/>
              </a:rPr>
              <a:t>&amp; have fun!</a:t>
            </a:r>
            <a:br>
              <a:rPr lang="en-US" sz="3600" dirty="0" smtClean="0">
                <a:solidFill>
                  <a:schemeClr val="bg1"/>
                </a:solidFill>
                <a:latin typeface="Papyrus" pitchFamily="66" charset="0"/>
              </a:rPr>
            </a:br>
            <a:r>
              <a:rPr lang="en-US" sz="3600" dirty="0" smtClean="0">
                <a:solidFill>
                  <a:schemeClr val="bg1"/>
                </a:solidFill>
                <a:latin typeface="Papyrus" pitchFamily="66" charset="0"/>
              </a:rPr>
              <a:t>We </a:t>
            </a:r>
            <a:r>
              <a:rPr lang="en-US" sz="3600" dirty="0">
                <a:solidFill>
                  <a:schemeClr val="bg1"/>
                </a:solidFill>
                <a:latin typeface="Papyrus" pitchFamily="66" charset="0"/>
              </a:rPr>
              <a:t>have many clubs, activities and sports to choose </a:t>
            </a:r>
            <a:r>
              <a:rPr lang="en-US" sz="3600" dirty="0" smtClean="0">
                <a:solidFill>
                  <a:schemeClr val="bg1"/>
                </a:solidFill>
                <a:latin typeface="Papyrus" pitchFamily="66" charset="0"/>
              </a:rPr>
              <a:t>from!</a:t>
            </a:r>
            <a:br>
              <a:rPr lang="en-US" sz="3600" dirty="0" smtClean="0">
                <a:solidFill>
                  <a:schemeClr val="bg1"/>
                </a:solidFill>
                <a:latin typeface="Papyrus" pitchFamily="66" charset="0"/>
              </a:rPr>
            </a:br>
            <a:r>
              <a:rPr lang="en-US" sz="3600" dirty="0" smtClean="0">
                <a:solidFill>
                  <a:schemeClr val="bg1"/>
                </a:solidFill>
                <a:latin typeface="Papyrus" pitchFamily="66" charset="0"/>
              </a:rPr>
              <a:t>Listen to announcements.</a:t>
            </a:r>
            <a:r>
              <a:rPr lang="en-US" sz="3600" dirty="0" smtClean="0">
                <a:solidFill>
                  <a:srgbClr val="D0A300"/>
                </a:solidFill>
                <a:latin typeface="Papyrus" pitchFamily="66" charset="0"/>
              </a:rPr>
              <a:t/>
            </a:r>
            <a:br>
              <a:rPr lang="en-US" sz="3600" dirty="0" smtClean="0">
                <a:solidFill>
                  <a:srgbClr val="D0A300"/>
                </a:solidFill>
                <a:latin typeface="Papyrus" pitchFamily="66" charset="0"/>
              </a:rPr>
            </a:br>
            <a:r>
              <a:rPr lang="en-US" sz="3600" dirty="0">
                <a:solidFill>
                  <a:srgbClr val="D0A300"/>
                </a:solidFill>
                <a:latin typeface="Papyrus" pitchFamily="66" charset="0"/>
              </a:rPr>
              <a:t/>
            </a:r>
            <a:br>
              <a:rPr lang="en-US" sz="3600" dirty="0">
                <a:solidFill>
                  <a:srgbClr val="D0A300"/>
                </a:solidFill>
                <a:latin typeface="Papyrus" pitchFamily="66" charset="0"/>
              </a:rPr>
            </a:br>
            <a:r>
              <a:rPr lang="en-US" sz="2700" dirty="0" smtClean="0">
                <a:latin typeface="Papyrus" pitchFamily="66" charset="0"/>
              </a:rPr>
              <a:t/>
            </a:r>
            <a:br>
              <a:rPr lang="en-US" sz="2700" dirty="0" smtClean="0">
                <a:latin typeface="Papyrus" pitchFamily="66" charset="0"/>
              </a:rPr>
            </a:br>
            <a:r>
              <a:rPr lang="en-US" sz="2700" dirty="0" smtClean="0">
                <a:latin typeface="Papyrus" pitchFamily="66" charset="0"/>
              </a:rPr>
              <a:t> </a:t>
            </a:r>
            <a:r>
              <a:rPr lang="en-US" sz="2400" dirty="0"/>
              <a:t/>
            </a:r>
            <a:br>
              <a:rPr lang="en-US" sz="2400" dirty="0"/>
            </a:br>
            <a:endParaRPr lang="en-US"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79826">
            <a:off x="6327963" y="3283427"/>
            <a:ext cx="2525175" cy="1830751"/>
          </a:xfrm>
          <a:prstGeom prst="rect">
            <a:avLst/>
          </a:prstGeom>
        </p:spPr>
      </p:pic>
      <p:pic>
        <p:nvPicPr>
          <p:cNvPr id="4" name="Picture 3"/>
          <p:cNvPicPr>
            <a:picLocks noChangeAspect="1"/>
          </p:cNvPicPr>
          <p:nvPr/>
        </p:nvPicPr>
        <p:blipFill>
          <a:blip r:embed="rId4"/>
          <a:stretch>
            <a:fillRect/>
          </a:stretch>
        </p:blipFill>
        <p:spPr>
          <a:xfrm rot="21193735">
            <a:off x="6390710" y="104195"/>
            <a:ext cx="2205037" cy="3157100"/>
          </a:xfrm>
          <a:prstGeom prst="rect">
            <a:avLst/>
          </a:prstGeom>
        </p:spPr>
      </p:pic>
      <p:pic>
        <p:nvPicPr>
          <p:cNvPr id="5" name="Picture 4"/>
          <p:cNvPicPr>
            <a:picLocks noChangeAspect="1"/>
          </p:cNvPicPr>
          <p:nvPr/>
        </p:nvPicPr>
        <p:blipFill>
          <a:blip r:embed="rId5"/>
          <a:stretch>
            <a:fillRect/>
          </a:stretch>
        </p:blipFill>
        <p:spPr>
          <a:xfrm rot="20917374">
            <a:off x="5308832" y="2672398"/>
            <a:ext cx="1262878" cy="141575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55507">
            <a:off x="6300760" y="4983263"/>
            <a:ext cx="2002722" cy="1502041"/>
          </a:xfrm>
          <a:prstGeom prst="rect">
            <a:avLst/>
          </a:prstGeom>
        </p:spPr>
      </p:pic>
    </p:spTree>
    <p:extLst>
      <p:ext uri="{BB962C8B-B14F-4D97-AF65-F5344CB8AC3E}">
        <p14:creationId xmlns:p14="http://schemas.microsoft.com/office/powerpoint/2010/main" val="3470865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3962400"/>
          </a:xfrm>
        </p:spPr>
        <p:txBody>
          <a:bodyPr>
            <a:noAutofit/>
          </a:bodyPr>
          <a:lstStyle/>
          <a:p>
            <a:r>
              <a:rPr lang="en-US" sz="6600" b="1" dirty="0" smtClean="0">
                <a:ln>
                  <a:solidFill>
                    <a:schemeClr val="tx1"/>
                  </a:solidFill>
                </a:ln>
                <a:solidFill>
                  <a:srgbClr val="00B050"/>
                </a:solidFill>
              </a:rPr>
              <a:t>Student ID</a:t>
            </a:r>
            <a:r>
              <a:rPr lang="en-US" sz="6600" b="1" dirty="0" smtClean="0">
                <a:ln>
                  <a:solidFill>
                    <a:schemeClr val="tx1"/>
                  </a:solidFill>
                </a:ln>
                <a:solidFill>
                  <a:srgbClr val="D0A300"/>
                </a:solidFill>
              </a:rPr>
              <a:t/>
            </a:r>
            <a:br>
              <a:rPr lang="en-US" sz="6600" b="1" dirty="0" smtClean="0">
                <a:ln>
                  <a:solidFill>
                    <a:schemeClr val="tx1"/>
                  </a:solidFill>
                </a:ln>
                <a:solidFill>
                  <a:srgbClr val="D0A300"/>
                </a:solidFill>
              </a:rPr>
            </a:br>
            <a:r>
              <a:rPr lang="en-US" sz="2500" dirty="0" smtClean="0">
                <a:solidFill>
                  <a:schemeClr val="bg1"/>
                </a:solidFill>
              </a:rPr>
              <a:t>You will receive a free student ID in the next few weeks.  Please </a:t>
            </a:r>
            <a:r>
              <a:rPr lang="en-US" sz="2500" u="sng" dirty="0" smtClean="0">
                <a:solidFill>
                  <a:schemeClr val="bg1"/>
                </a:solidFill>
              </a:rPr>
              <a:t>carry it at all times.  </a:t>
            </a:r>
            <a:br>
              <a:rPr lang="en-US" sz="2500" u="sng" dirty="0" smtClean="0">
                <a:solidFill>
                  <a:schemeClr val="bg1"/>
                </a:solidFill>
              </a:rPr>
            </a:br>
            <a:r>
              <a:rPr lang="en-US" sz="2500" u="sng" dirty="0" smtClean="0">
                <a:solidFill>
                  <a:schemeClr val="bg1"/>
                </a:solidFill>
              </a:rPr>
              <a:t/>
            </a:r>
            <a:br>
              <a:rPr lang="en-US" sz="2500" u="sng" dirty="0" smtClean="0">
                <a:solidFill>
                  <a:schemeClr val="bg1"/>
                </a:solidFill>
              </a:rPr>
            </a:br>
            <a:r>
              <a:rPr lang="en-US" sz="2500" i="1" u="sng" dirty="0" smtClean="0">
                <a:solidFill>
                  <a:schemeClr val="bg1"/>
                </a:solidFill>
              </a:rPr>
              <a:t>You need it to:</a:t>
            </a:r>
            <a:r>
              <a:rPr lang="en-US" sz="2500" i="1" dirty="0" smtClean="0">
                <a:solidFill>
                  <a:schemeClr val="bg1"/>
                </a:solidFill>
              </a:rPr>
              <a:t/>
            </a:r>
            <a:br>
              <a:rPr lang="en-US" sz="2500" i="1" dirty="0" smtClean="0">
                <a:solidFill>
                  <a:schemeClr val="bg1"/>
                </a:solidFill>
              </a:rPr>
            </a:br>
            <a:r>
              <a:rPr lang="en-US" sz="2500" i="1" dirty="0" smtClean="0">
                <a:solidFill>
                  <a:schemeClr val="bg1"/>
                </a:solidFill>
              </a:rPr>
              <a:t> sign out books from library  -  attend school events   -    identify yourself</a:t>
            </a:r>
            <a:r>
              <a:rPr lang="en-US" sz="2500" dirty="0" smtClean="0">
                <a:solidFill>
                  <a:srgbClr val="D0A300"/>
                </a:solidFill>
              </a:rPr>
              <a:t/>
            </a:r>
            <a:br>
              <a:rPr lang="en-US" sz="2500" dirty="0" smtClean="0">
                <a:solidFill>
                  <a:srgbClr val="D0A300"/>
                </a:solidFill>
              </a:rPr>
            </a:br>
            <a:r>
              <a:rPr lang="en-US" sz="2500" b="1" dirty="0" smtClean="0">
                <a:solidFill>
                  <a:srgbClr val="00B0F0"/>
                </a:solidFill>
              </a:rPr>
              <a:t>*Replacement cost - $5.</a:t>
            </a:r>
            <a:endParaRPr lang="en-US" sz="2500" b="1" dirty="0">
              <a:solidFill>
                <a:srgbClr val="00B0F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4572000"/>
            <a:ext cx="3390900" cy="1905686"/>
          </a:xfrm>
          <a:prstGeom prst="rect">
            <a:avLst/>
          </a:prstGeom>
        </p:spPr>
      </p:pic>
    </p:spTree>
    <p:extLst>
      <p:ext uri="{BB962C8B-B14F-4D97-AF65-F5344CB8AC3E}">
        <p14:creationId xmlns:p14="http://schemas.microsoft.com/office/powerpoint/2010/main" val="611950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2286000"/>
            <a:ext cx="4495800" cy="2123658"/>
          </a:xfrm>
          <a:prstGeom prst="rect">
            <a:avLst/>
          </a:prstGeom>
          <a:noFill/>
        </p:spPr>
        <p:txBody>
          <a:bodyPr wrap="square" rtlCol="0">
            <a:spAutoFit/>
          </a:bodyPr>
          <a:lstStyle/>
          <a:p>
            <a:pPr algn="ctr"/>
            <a:r>
              <a:rPr lang="en-US" sz="6600" b="1" dirty="0" smtClean="0">
                <a:ln>
                  <a:solidFill>
                    <a:schemeClr val="tx1"/>
                  </a:solidFill>
                </a:ln>
                <a:solidFill>
                  <a:srgbClr val="D0A300"/>
                </a:solidFill>
              </a:rPr>
              <a:t>Questions?</a:t>
            </a:r>
          </a:p>
          <a:p>
            <a:pPr algn="ctr"/>
            <a:r>
              <a:rPr lang="en-US" sz="6600" b="1" dirty="0" smtClean="0">
                <a:ln>
                  <a:solidFill>
                    <a:schemeClr val="tx1"/>
                  </a:solidFill>
                </a:ln>
                <a:solidFill>
                  <a:srgbClr val="D0A300"/>
                </a:solidFill>
                <a:latin typeface="Papyrus" pitchFamily="66" charset="0"/>
              </a:rPr>
              <a:t>Just ask!</a:t>
            </a:r>
            <a:endParaRPr lang="en-US" sz="6500" b="1" dirty="0">
              <a:solidFill>
                <a:srgbClr val="D0A300"/>
              </a:solidFill>
              <a:latin typeface="Papyrus" pitchFamily="66" charset="0"/>
            </a:endParaRPr>
          </a:p>
        </p:txBody>
      </p:sp>
      <p:pic>
        <p:nvPicPr>
          <p:cNvPr id="3" name="Picture 2"/>
          <p:cNvPicPr>
            <a:picLocks noChangeAspect="1"/>
          </p:cNvPicPr>
          <p:nvPr/>
        </p:nvPicPr>
        <p:blipFill>
          <a:blip r:embed="rId3"/>
          <a:stretch>
            <a:fillRect/>
          </a:stretch>
        </p:blipFill>
        <p:spPr>
          <a:xfrm rot="479337">
            <a:off x="5042734" y="2283177"/>
            <a:ext cx="3163986" cy="3705333"/>
          </a:xfrm>
          <a:prstGeom prst="rect">
            <a:avLst/>
          </a:prstGeom>
        </p:spPr>
      </p:pic>
      <p:sp>
        <p:nvSpPr>
          <p:cNvPr id="4" name="TextBox 3"/>
          <p:cNvSpPr txBox="1"/>
          <p:nvPr/>
        </p:nvSpPr>
        <p:spPr>
          <a:xfrm rot="500966">
            <a:off x="6245191" y="5012280"/>
            <a:ext cx="1528444" cy="646331"/>
          </a:xfrm>
          <a:prstGeom prst="rect">
            <a:avLst/>
          </a:prstGeom>
          <a:noFill/>
          <a:ln>
            <a:noFill/>
          </a:ln>
        </p:spPr>
        <p:txBody>
          <a:bodyPr wrap="square" rtlCol="0">
            <a:spAutoFit/>
          </a:bodyPr>
          <a:lstStyle/>
          <a:p>
            <a:pPr algn="ctr"/>
            <a:r>
              <a:rPr lang="en-US" b="1" dirty="0" smtClean="0"/>
              <a:t>Welcome to FHS</a:t>
            </a:r>
            <a:endParaRPr lang="en-US" b="1" dirty="0"/>
          </a:p>
        </p:txBody>
      </p:sp>
    </p:spTree>
    <p:extLst>
      <p:ext uri="{BB962C8B-B14F-4D97-AF65-F5344CB8AC3E}">
        <p14:creationId xmlns:p14="http://schemas.microsoft.com/office/powerpoint/2010/main" val="4250727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3845859" cy="2743200"/>
          </a:xfrm>
        </p:spPr>
        <p:txBody>
          <a:bodyPr>
            <a:noAutofit/>
          </a:bodyPr>
          <a:lstStyle/>
          <a:p>
            <a:pPr lvl="0"/>
            <a:r>
              <a:rPr lang="en-US" sz="4000" b="1" dirty="0" smtClean="0"/>
              <a:t/>
            </a:r>
            <a:br>
              <a:rPr lang="en-US" sz="4000" b="1" dirty="0" smtClean="0"/>
            </a:br>
            <a:r>
              <a:rPr lang="en-US" sz="4000" dirty="0" smtClean="0">
                <a:solidFill>
                  <a:srgbClr val="FFC000"/>
                </a:solidFill>
              </a:rPr>
              <a:t/>
            </a:r>
            <a:br>
              <a:rPr lang="en-US" sz="4000" dirty="0" smtClean="0">
                <a:solidFill>
                  <a:srgbClr val="FFC000"/>
                </a:solidFill>
              </a:rPr>
            </a:br>
            <a:r>
              <a:rPr lang="en-US" sz="3600" dirty="0" smtClean="0">
                <a:solidFill>
                  <a:srgbClr val="FFC000"/>
                </a:solidFill>
              </a:rPr>
              <a:t/>
            </a:r>
            <a:br>
              <a:rPr lang="en-US" sz="3600" dirty="0" smtClean="0">
                <a:solidFill>
                  <a:srgbClr val="FFC000"/>
                </a:solidFill>
              </a:rPr>
            </a:br>
            <a:r>
              <a:rPr lang="en-US" sz="3600" dirty="0" smtClean="0">
                <a:solidFill>
                  <a:schemeClr val="bg1"/>
                </a:solidFill>
              </a:rPr>
              <a:t>The school isn’t as big as it looks… </a:t>
            </a:r>
            <a:r>
              <a:rPr lang="en-US" sz="3600" u="sng" dirty="0" smtClean="0">
                <a:solidFill>
                  <a:schemeClr val="bg1"/>
                </a:solidFill>
              </a:rPr>
              <a:t>you WILL </a:t>
            </a:r>
            <a:r>
              <a:rPr lang="en-US" sz="3600" dirty="0" smtClean="0">
                <a:solidFill>
                  <a:schemeClr val="bg1"/>
                </a:solidFill>
              </a:rPr>
              <a:t>find your way around.</a:t>
            </a:r>
            <a:r>
              <a:rPr lang="en-US" sz="4000" dirty="0" smtClean="0"/>
              <a:t/>
            </a:r>
            <a:br>
              <a:rPr lang="en-US" sz="4000" dirty="0" smtClean="0"/>
            </a:br>
            <a:r>
              <a:rPr lang="en-US" sz="4000" dirty="0"/>
              <a:t/>
            </a:r>
            <a:br>
              <a:rPr lang="en-US" sz="4000" dirty="0"/>
            </a:b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514600"/>
            <a:ext cx="4116294" cy="2209800"/>
          </a:xfrm>
          <a:prstGeom prst="rect">
            <a:avLst/>
          </a:prstGeom>
        </p:spPr>
      </p:pic>
      <p:sp>
        <p:nvSpPr>
          <p:cNvPr id="3" name="TextBox 2"/>
          <p:cNvSpPr txBox="1"/>
          <p:nvPr/>
        </p:nvSpPr>
        <p:spPr>
          <a:xfrm>
            <a:off x="2209800" y="685800"/>
            <a:ext cx="5029200" cy="1554272"/>
          </a:xfrm>
          <a:prstGeom prst="rect">
            <a:avLst/>
          </a:prstGeom>
          <a:pattFill prst="dotDmnd">
            <a:fgClr>
              <a:srgbClr val="7030A0"/>
            </a:fgClr>
            <a:bgClr>
              <a:schemeClr val="bg1"/>
            </a:bgClr>
          </a:pattFill>
        </p:spPr>
        <p:txBody>
          <a:bodyPr wrap="square" rtlCol="0">
            <a:spAutoFit/>
          </a:bodyPr>
          <a:lstStyle/>
          <a:p>
            <a:r>
              <a:rPr lang="en-US" sz="9500" b="1" dirty="0">
                <a:solidFill>
                  <a:srgbClr val="92D050"/>
                </a:solidFill>
                <a:latin typeface="Chiller" panose="04020404031007020602" pitchFamily="82" charset="0"/>
              </a:rPr>
              <a:t>Don’t panic</a:t>
            </a:r>
            <a:endParaRPr lang="en-CA" sz="9500" dirty="0"/>
          </a:p>
        </p:txBody>
      </p:sp>
    </p:spTree>
    <p:extLst>
      <p:ext uri="{BB962C8B-B14F-4D97-AF65-F5344CB8AC3E}">
        <p14:creationId xmlns:p14="http://schemas.microsoft.com/office/powerpoint/2010/main" val="3755332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6172200" cy="6553200"/>
          </a:xfrm>
        </p:spPr>
        <p:txBody>
          <a:bodyPr>
            <a:normAutofit fontScale="90000"/>
          </a:bodyPr>
          <a:lstStyle/>
          <a:p>
            <a:r>
              <a:rPr lang="en-US" sz="6600" b="1" dirty="0" smtClean="0">
                <a:ln>
                  <a:solidFill>
                    <a:schemeClr val="tx1"/>
                  </a:solidFill>
                </a:ln>
                <a:solidFill>
                  <a:srgbClr val="D0A300"/>
                </a:solidFill>
              </a:rPr>
              <a:t/>
            </a:r>
            <a:br>
              <a:rPr lang="en-US" sz="6600" b="1" dirty="0" smtClean="0">
                <a:ln>
                  <a:solidFill>
                    <a:schemeClr val="tx1"/>
                  </a:solidFill>
                </a:ln>
                <a:solidFill>
                  <a:srgbClr val="D0A300"/>
                </a:solidFill>
              </a:rPr>
            </a:br>
            <a:r>
              <a:rPr lang="en-US" b="1" dirty="0" smtClean="0">
                <a:ln>
                  <a:solidFill>
                    <a:schemeClr val="tx1"/>
                  </a:solidFill>
                </a:ln>
                <a:solidFill>
                  <a:srgbClr val="D0A300"/>
                </a:solidFill>
              </a:rPr>
              <a:t>Breakdown of our school day</a:t>
            </a:r>
            <a:r>
              <a:rPr lang="en-US" dirty="0" smtClean="0">
                <a:solidFill>
                  <a:srgbClr val="D0A300"/>
                </a:solidFill>
              </a:rPr>
              <a:t/>
            </a:r>
            <a:br>
              <a:rPr lang="en-US" dirty="0" smtClean="0">
                <a:solidFill>
                  <a:srgbClr val="D0A300"/>
                </a:solidFill>
              </a:rPr>
            </a:br>
            <a:r>
              <a:rPr lang="en-US" sz="3800" dirty="0" smtClean="0">
                <a:solidFill>
                  <a:schemeClr val="bg1"/>
                </a:solidFill>
              </a:rPr>
              <a:t>8:30 am</a:t>
            </a:r>
            <a:r>
              <a:rPr lang="en-US" dirty="0" smtClean="0">
                <a:solidFill>
                  <a:schemeClr val="bg1"/>
                </a:solidFill>
              </a:rPr>
              <a:t> </a:t>
            </a:r>
            <a:r>
              <a:rPr lang="en-US" sz="3600" dirty="0" smtClean="0">
                <a:solidFill>
                  <a:schemeClr val="bg1"/>
                </a:solidFill>
              </a:rPr>
              <a:t>homeroom</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5 periods / classes in the day</a:t>
            </a:r>
            <a:br>
              <a:rPr lang="en-US" sz="3600" dirty="0" smtClean="0">
                <a:solidFill>
                  <a:schemeClr val="bg1"/>
                </a:solidFill>
              </a:rPr>
            </a:br>
            <a:r>
              <a:rPr lang="en-US" sz="3600" dirty="0">
                <a:solidFill>
                  <a:schemeClr val="bg1"/>
                </a:solidFill>
              </a:rPr>
              <a:t/>
            </a:r>
            <a:br>
              <a:rPr lang="en-US" sz="3600" dirty="0">
                <a:solidFill>
                  <a:schemeClr val="bg1"/>
                </a:solidFill>
              </a:rPr>
            </a:br>
            <a:r>
              <a:rPr lang="en-US" sz="3600" dirty="0">
                <a:solidFill>
                  <a:schemeClr val="bg1"/>
                </a:solidFill>
              </a:rPr>
              <a:t>15 minute nutrition </a:t>
            </a:r>
            <a:r>
              <a:rPr lang="en-US" sz="3600" dirty="0" smtClean="0">
                <a:solidFill>
                  <a:schemeClr val="bg1"/>
                </a:solidFill>
              </a:rPr>
              <a:t>break</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One-hour lunch</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3600" dirty="0" smtClean="0">
                <a:solidFill>
                  <a:schemeClr val="bg1"/>
                </a:solidFill>
              </a:rPr>
              <a:t>3:30pm dismissal</a:t>
            </a:r>
            <a:r>
              <a:rPr lang="en-US" dirty="0" smtClean="0">
                <a:solidFill>
                  <a:srgbClr val="D0A300"/>
                </a:solidFill>
              </a:rPr>
              <a:t/>
            </a:r>
            <a:br>
              <a:rPr lang="en-US" dirty="0" smtClean="0">
                <a:solidFill>
                  <a:srgbClr val="D0A300"/>
                </a:solidFill>
              </a:rPr>
            </a:br>
            <a:endParaRPr lang="en-US" dirty="0">
              <a:solidFill>
                <a:srgbClr val="D0A300"/>
              </a:solidFill>
            </a:endParaRPr>
          </a:p>
        </p:txBody>
      </p:sp>
    </p:spTree>
    <p:extLst>
      <p:ext uri="{BB962C8B-B14F-4D97-AF65-F5344CB8AC3E}">
        <p14:creationId xmlns:p14="http://schemas.microsoft.com/office/powerpoint/2010/main" val="199923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172200" cy="6096000"/>
          </a:xfrm>
        </p:spPr>
        <p:txBody>
          <a:bodyPr>
            <a:normAutofit/>
          </a:bodyPr>
          <a:lstStyle/>
          <a:p>
            <a:pPr algn="l"/>
            <a:r>
              <a:rPr lang="en-US" sz="3300" b="1" dirty="0" smtClean="0">
                <a:ln>
                  <a:solidFill>
                    <a:schemeClr val="tx1"/>
                  </a:solidFill>
                </a:ln>
                <a:solidFill>
                  <a:srgbClr val="D0A300"/>
                </a:solidFill>
              </a:rPr>
              <a:t/>
            </a:r>
            <a:br>
              <a:rPr lang="en-US" sz="3300" b="1" dirty="0" smtClean="0">
                <a:ln>
                  <a:solidFill>
                    <a:schemeClr val="tx1"/>
                  </a:solidFill>
                </a:ln>
                <a:solidFill>
                  <a:srgbClr val="D0A300"/>
                </a:solidFill>
              </a:rPr>
            </a:br>
            <a:r>
              <a:rPr lang="en-US" sz="6600" b="1" dirty="0">
                <a:ln>
                  <a:solidFill>
                    <a:schemeClr val="tx1"/>
                  </a:solidFill>
                </a:ln>
                <a:solidFill>
                  <a:srgbClr val="D0A300"/>
                </a:solidFill>
              </a:rPr>
              <a:t/>
            </a:r>
            <a:br>
              <a:rPr lang="en-US" sz="6600" b="1" dirty="0">
                <a:ln>
                  <a:solidFill>
                    <a:schemeClr val="tx1"/>
                  </a:solidFill>
                </a:ln>
                <a:solidFill>
                  <a:srgbClr val="D0A300"/>
                </a:solidFill>
              </a:rPr>
            </a:br>
            <a:r>
              <a:rPr lang="en-US" sz="6600" b="1" dirty="0" smtClean="0">
                <a:ln>
                  <a:solidFill>
                    <a:schemeClr val="tx1"/>
                  </a:solidFill>
                </a:ln>
                <a:solidFill>
                  <a:srgbClr val="D0A300"/>
                </a:solidFill>
              </a:rPr>
              <a:t/>
            </a:r>
            <a:br>
              <a:rPr lang="en-US" sz="6600" b="1" dirty="0" smtClean="0">
                <a:ln>
                  <a:solidFill>
                    <a:schemeClr val="tx1"/>
                  </a:solidFill>
                </a:ln>
                <a:solidFill>
                  <a:srgbClr val="D0A300"/>
                </a:solidFill>
              </a:rPr>
            </a:br>
            <a:r>
              <a:rPr lang="en-US" dirty="0" smtClean="0">
                <a:solidFill>
                  <a:srgbClr val="D0A300"/>
                </a:solidFill>
              </a:rPr>
              <a:t/>
            </a:r>
            <a:br>
              <a:rPr lang="en-US" dirty="0" smtClean="0">
                <a:solidFill>
                  <a:srgbClr val="D0A300"/>
                </a:solidFill>
              </a:rPr>
            </a:br>
            <a:r>
              <a:rPr lang="en-US" dirty="0" smtClean="0">
                <a:solidFill>
                  <a:srgbClr val="D0A300"/>
                </a:solidFill>
              </a:rPr>
              <a:t/>
            </a:r>
            <a:br>
              <a:rPr lang="en-US" dirty="0" smtClean="0">
                <a:solidFill>
                  <a:srgbClr val="D0A300"/>
                </a:solidFill>
              </a:rPr>
            </a:br>
            <a:r>
              <a:rPr lang="en-US" dirty="0" smtClean="0">
                <a:solidFill>
                  <a:srgbClr val="D0A300"/>
                </a:solidFill>
              </a:rPr>
              <a:t/>
            </a:r>
            <a:br>
              <a:rPr lang="en-US" dirty="0" smtClean="0">
                <a:solidFill>
                  <a:srgbClr val="D0A300"/>
                </a:solidFill>
              </a:rPr>
            </a:br>
            <a:endParaRPr lang="en-US" dirty="0">
              <a:solidFill>
                <a:srgbClr val="D0A300"/>
              </a:solidFill>
            </a:endParaRPr>
          </a:p>
        </p:txBody>
      </p:sp>
      <p:sp>
        <p:nvSpPr>
          <p:cNvPr id="7" name="Rectangle 6"/>
          <p:cNvSpPr/>
          <p:nvPr/>
        </p:nvSpPr>
        <p:spPr>
          <a:xfrm>
            <a:off x="609600" y="2029584"/>
            <a:ext cx="6096000" cy="4062651"/>
          </a:xfrm>
          <a:prstGeom prst="rect">
            <a:avLst/>
          </a:prstGeom>
        </p:spPr>
        <p:txBody>
          <a:bodyPr wrap="square">
            <a:spAutoFit/>
          </a:bodyPr>
          <a:lstStyle/>
          <a:p>
            <a:pPr algn="ctr"/>
            <a:r>
              <a:rPr lang="en-US" sz="4000" b="1" dirty="0" smtClean="0">
                <a:ln>
                  <a:solidFill>
                    <a:schemeClr val="tx1"/>
                  </a:solidFill>
                </a:ln>
                <a:solidFill>
                  <a:srgbClr val="D0A300"/>
                </a:solidFill>
              </a:rPr>
              <a:t>Period </a:t>
            </a:r>
            <a:r>
              <a:rPr lang="en-US" sz="4000" b="1" dirty="0">
                <a:ln>
                  <a:solidFill>
                    <a:schemeClr val="tx1"/>
                  </a:solidFill>
                </a:ln>
                <a:solidFill>
                  <a:srgbClr val="D0A300"/>
                </a:solidFill>
              </a:rPr>
              <a:t>1 - 8:50 – 9:52</a:t>
            </a:r>
            <a:br>
              <a:rPr lang="en-US" sz="4000" b="1" dirty="0">
                <a:ln>
                  <a:solidFill>
                    <a:schemeClr val="tx1"/>
                  </a:solidFill>
                </a:ln>
                <a:solidFill>
                  <a:srgbClr val="D0A300"/>
                </a:solidFill>
              </a:rPr>
            </a:br>
            <a:r>
              <a:rPr lang="en-US" sz="4000" b="1" dirty="0">
                <a:ln>
                  <a:solidFill>
                    <a:schemeClr val="tx1"/>
                  </a:solidFill>
                </a:ln>
                <a:solidFill>
                  <a:srgbClr val="D0A300"/>
                </a:solidFill>
              </a:rPr>
              <a:t>Period 2 - 10:07 – 11:09</a:t>
            </a:r>
            <a:br>
              <a:rPr lang="en-US" sz="4000" b="1" dirty="0">
                <a:ln>
                  <a:solidFill>
                    <a:schemeClr val="tx1"/>
                  </a:solidFill>
                </a:ln>
                <a:solidFill>
                  <a:srgbClr val="D0A300"/>
                </a:solidFill>
              </a:rPr>
            </a:br>
            <a:r>
              <a:rPr lang="en-US" sz="4000" b="1" dirty="0">
                <a:ln>
                  <a:solidFill>
                    <a:schemeClr val="tx1"/>
                  </a:solidFill>
                </a:ln>
                <a:solidFill>
                  <a:srgbClr val="D0A300"/>
                </a:solidFill>
              </a:rPr>
              <a:t>Period 3 - 11:14 – 12:16</a:t>
            </a:r>
            <a:br>
              <a:rPr lang="en-US" sz="4000" b="1" dirty="0">
                <a:ln>
                  <a:solidFill>
                    <a:schemeClr val="tx1"/>
                  </a:solidFill>
                </a:ln>
                <a:solidFill>
                  <a:srgbClr val="D0A300"/>
                </a:solidFill>
              </a:rPr>
            </a:br>
            <a:r>
              <a:rPr lang="en-US" sz="4000" b="1" i="1" dirty="0">
                <a:ln>
                  <a:solidFill>
                    <a:schemeClr val="tx1"/>
                  </a:solidFill>
                </a:ln>
                <a:solidFill>
                  <a:schemeClr val="bg1"/>
                </a:solidFill>
              </a:rPr>
              <a:t>Lunch 12:16 – 1:16</a:t>
            </a:r>
            <a:r>
              <a:rPr lang="en-US" sz="4000" b="1" dirty="0">
                <a:ln>
                  <a:solidFill>
                    <a:schemeClr val="tx1"/>
                  </a:solidFill>
                </a:ln>
                <a:solidFill>
                  <a:srgbClr val="D0A300"/>
                </a:solidFill>
              </a:rPr>
              <a:t/>
            </a:r>
            <a:br>
              <a:rPr lang="en-US" sz="4000" b="1" dirty="0">
                <a:ln>
                  <a:solidFill>
                    <a:schemeClr val="tx1"/>
                  </a:solidFill>
                </a:ln>
                <a:solidFill>
                  <a:srgbClr val="D0A300"/>
                </a:solidFill>
              </a:rPr>
            </a:br>
            <a:r>
              <a:rPr lang="en-US" sz="4000" b="1" dirty="0">
                <a:ln>
                  <a:solidFill>
                    <a:schemeClr val="tx1"/>
                  </a:solidFill>
                </a:ln>
                <a:solidFill>
                  <a:srgbClr val="D0A300"/>
                </a:solidFill>
              </a:rPr>
              <a:t>Period 4 - 1:16 – 2:18</a:t>
            </a:r>
            <a:br>
              <a:rPr lang="en-US" sz="4000" b="1" dirty="0">
                <a:ln>
                  <a:solidFill>
                    <a:schemeClr val="tx1"/>
                  </a:solidFill>
                </a:ln>
                <a:solidFill>
                  <a:srgbClr val="D0A300"/>
                </a:solidFill>
              </a:rPr>
            </a:br>
            <a:r>
              <a:rPr lang="en-US" sz="4000" b="1" dirty="0">
                <a:ln>
                  <a:solidFill>
                    <a:schemeClr val="tx1"/>
                  </a:solidFill>
                </a:ln>
                <a:solidFill>
                  <a:srgbClr val="D0A300"/>
                </a:solidFill>
              </a:rPr>
              <a:t>Period 5 - 2:28 – 3:30</a:t>
            </a:r>
            <a:r>
              <a:rPr lang="en-US" b="1" dirty="0">
                <a:ln>
                  <a:solidFill>
                    <a:schemeClr val="tx1"/>
                  </a:solidFill>
                </a:ln>
                <a:solidFill>
                  <a:srgbClr val="D0A300"/>
                </a:solidFill>
              </a:rPr>
              <a:t/>
            </a:r>
            <a:br>
              <a:rPr lang="en-US" b="1" dirty="0">
                <a:ln>
                  <a:solidFill>
                    <a:schemeClr val="tx1"/>
                  </a:solidFill>
                </a:ln>
                <a:solidFill>
                  <a:srgbClr val="D0A300"/>
                </a:solidFill>
              </a:rPr>
            </a:br>
            <a:endParaRPr lang="en-CA" dirty="0"/>
          </a:p>
        </p:txBody>
      </p:sp>
      <p:sp>
        <p:nvSpPr>
          <p:cNvPr id="9" name="TextBox 8"/>
          <p:cNvSpPr txBox="1"/>
          <p:nvPr/>
        </p:nvSpPr>
        <p:spPr>
          <a:xfrm>
            <a:off x="1371600" y="304800"/>
            <a:ext cx="4572000" cy="1631216"/>
          </a:xfrm>
          <a:prstGeom prst="rect">
            <a:avLst/>
          </a:prstGeom>
          <a:noFill/>
        </p:spPr>
        <p:txBody>
          <a:bodyPr wrap="square" rtlCol="0">
            <a:spAutoFit/>
          </a:bodyPr>
          <a:lstStyle/>
          <a:p>
            <a:pPr algn="ctr"/>
            <a:r>
              <a:rPr lang="en-US" sz="3500" b="1" dirty="0">
                <a:ln>
                  <a:solidFill>
                    <a:schemeClr val="tx1"/>
                  </a:solidFill>
                </a:ln>
                <a:solidFill>
                  <a:srgbClr val="D0A300"/>
                </a:solidFill>
              </a:rPr>
              <a:t>Our school day</a:t>
            </a:r>
            <a:br>
              <a:rPr lang="en-US" sz="3500" b="1" dirty="0">
                <a:ln>
                  <a:solidFill>
                    <a:schemeClr val="tx1"/>
                  </a:solidFill>
                </a:ln>
                <a:solidFill>
                  <a:srgbClr val="D0A300"/>
                </a:solidFill>
              </a:rPr>
            </a:br>
            <a:r>
              <a:rPr lang="en-US" sz="6500" b="1" u="sng" dirty="0">
                <a:ln>
                  <a:solidFill>
                    <a:schemeClr val="tx1"/>
                  </a:solidFill>
                </a:ln>
                <a:solidFill>
                  <a:schemeClr val="bg1"/>
                </a:solidFill>
              </a:rPr>
              <a:t>Class times</a:t>
            </a:r>
            <a:endParaRPr lang="en-CA" sz="6500" dirty="0"/>
          </a:p>
        </p:txBody>
      </p:sp>
    </p:spTree>
    <p:extLst>
      <p:ext uri="{BB962C8B-B14F-4D97-AF65-F5344CB8AC3E}">
        <p14:creationId xmlns:p14="http://schemas.microsoft.com/office/powerpoint/2010/main" val="4276679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762000"/>
            <a:ext cx="3505200" cy="4724400"/>
          </a:xfrm>
          <a:pattFill prst="pct60">
            <a:fgClr>
              <a:srgbClr val="D0A300"/>
            </a:fgClr>
            <a:bgClr>
              <a:schemeClr val="bg1"/>
            </a:bgClr>
          </a:pattFill>
        </p:spPr>
        <p:txBody>
          <a:bodyPr>
            <a:noAutofit/>
          </a:bodyPr>
          <a:lstStyle/>
          <a:p>
            <a:pPr lvl="0"/>
            <a:r>
              <a:rPr lang="en-US" sz="3600" b="1" dirty="0" smtClean="0">
                <a:solidFill>
                  <a:schemeClr val="tx1"/>
                </a:solidFill>
              </a:rPr>
              <a:t> </a:t>
            </a:r>
            <a:br>
              <a:rPr lang="en-US" sz="3600" b="1" dirty="0" smtClean="0">
                <a:solidFill>
                  <a:schemeClr val="tx1"/>
                </a:solidFill>
              </a:rPr>
            </a:br>
            <a:r>
              <a:rPr lang="en-US" sz="6000" dirty="0" smtClean="0">
                <a:ln>
                  <a:solidFill>
                    <a:schemeClr val="tx1"/>
                  </a:solidFill>
                </a:ln>
                <a:solidFill>
                  <a:srgbClr val="FFC000"/>
                </a:solidFill>
              </a:rPr>
              <a:t>Arrive </a:t>
            </a:r>
            <a:br>
              <a:rPr lang="en-US" sz="6000" dirty="0" smtClean="0">
                <a:ln>
                  <a:solidFill>
                    <a:schemeClr val="tx1"/>
                  </a:solidFill>
                </a:ln>
                <a:solidFill>
                  <a:srgbClr val="FFC000"/>
                </a:solidFill>
              </a:rPr>
            </a:br>
            <a:r>
              <a:rPr lang="en-US" sz="6600" b="1" u="sng" dirty="0" smtClean="0">
                <a:ln>
                  <a:solidFill>
                    <a:schemeClr val="tx1"/>
                  </a:solidFill>
                </a:ln>
                <a:solidFill>
                  <a:srgbClr val="FFC000"/>
                </a:solidFill>
              </a:rPr>
              <a:t>ON TIME</a:t>
            </a:r>
            <a:r>
              <a:rPr lang="en-US" sz="6600" u="sng" dirty="0" smtClean="0">
                <a:ln>
                  <a:solidFill>
                    <a:schemeClr val="tx1"/>
                  </a:solidFill>
                </a:ln>
                <a:solidFill>
                  <a:srgbClr val="FFC000"/>
                </a:solidFill>
              </a:rPr>
              <a:t> </a:t>
            </a:r>
            <a:r>
              <a:rPr lang="en-US" sz="3600" dirty="0" smtClean="0">
                <a:solidFill>
                  <a:srgbClr val="FFC000"/>
                </a:solidFill>
              </a:rPr>
              <a:t/>
            </a:r>
            <a:br>
              <a:rPr lang="en-US" sz="3600" dirty="0" smtClean="0">
                <a:solidFill>
                  <a:srgbClr val="FFC000"/>
                </a:solidFill>
              </a:rPr>
            </a:br>
            <a:r>
              <a:rPr lang="en-US" sz="2400" dirty="0" smtClean="0">
                <a:solidFill>
                  <a:srgbClr val="FFC000"/>
                </a:solidFill>
              </a:rPr>
              <a:t/>
            </a:r>
            <a:br>
              <a:rPr lang="en-US" sz="2400" dirty="0" smtClean="0">
                <a:solidFill>
                  <a:srgbClr val="FFC000"/>
                </a:solidFill>
              </a:rPr>
            </a:br>
            <a:r>
              <a:rPr lang="en-US" dirty="0" smtClean="0">
                <a:solidFill>
                  <a:schemeClr val="bg1"/>
                </a:solidFill>
              </a:rPr>
              <a:t>8:30 am</a:t>
            </a:r>
            <a:br>
              <a:rPr lang="en-US"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a:t>
            </a:r>
            <a:r>
              <a:rPr lang="en-US" sz="3200" i="1" dirty="0" smtClean="0">
                <a:solidFill>
                  <a:schemeClr val="bg1"/>
                </a:solidFill>
              </a:rPr>
              <a:t>not 8:35, not 8:50)</a:t>
            </a:r>
            <a:r>
              <a:rPr lang="en-US" sz="3200" dirty="0" smtClean="0">
                <a:solidFill>
                  <a:schemeClr val="tx1"/>
                </a:solidFill>
              </a:rPr>
              <a:t/>
            </a:r>
            <a:br>
              <a:rPr lang="en-US" sz="3200" dirty="0" smtClean="0">
                <a:solidFill>
                  <a:schemeClr val="tx1"/>
                </a:solidFill>
              </a:rPr>
            </a:br>
            <a:endParaRPr lang="en-US" b="1" dirty="0">
              <a:solidFill>
                <a:srgbClr val="FFC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29496">
            <a:off x="5860488" y="4356073"/>
            <a:ext cx="2743200" cy="18288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42309">
            <a:off x="6177841" y="914400"/>
            <a:ext cx="2389099" cy="15925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7083" y="2743200"/>
            <a:ext cx="2599857" cy="1409700"/>
          </a:xfrm>
          <a:prstGeom prst="rect">
            <a:avLst/>
          </a:prstGeom>
        </p:spPr>
      </p:pic>
    </p:spTree>
    <p:extLst>
      <p:ext uri="{BB962C8B-B14F-4D97-AF65-F5344CB8AC3E}">
        <p14:creationId xmlns:p14="http://schemas.microsoft.com/office/powerpoint/2010/main" val="3284634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6781800" cy="4038602"/>
          </a:xfrm>
        </p:spPr>
        <p:txBody>
          <a:bodyPr>
            <a:noAutofit/>
          </a:bodyPr>
          <a:lstStyle/>
          <a:p>
            <a:pPr lvl="0"/>
            <a:r>
              <a:rPr lang="en-US" sz="4000" b="1" dirty="0" smtClean="0">
                <a:ln>
                  <a:solidFill>
                    <a:schemeClr val="tx1"/>
                  </a:solidFill>
                </a:ln>
                <a:solidFill>
                  <a:srgbClr val="FFC000"/>
                </a:solidFill>
              </a:rPr>
              <a:t>Watch The Daily Roar during </a:t>
            </a:r>
            <a:r>
              <a:rPr lang="en-US" sz="4000" b="1" dirty="0">
                <a:ln>
                  <a:solidFill>
                    <a:schemeClr val="tx1"/>
                  </a:solidFill>
                </a:ln>
                <a:solidFill>
                  <a:srgbClr val="FFC000"/>
                </a:solidFill>
              </a:rPr>
              <a:t>h</a:t>
            </a:r>
            <a:r>
              <a:rPr lang="en-US" sz="4000" b="1" dirty="0" smtClean="0">
                <a:ln>
                  <a:solidFill>
                    <a:schemeClr val="tx1"/>
                  </a:solidFill>
                </a:ln>
                <a:solidFill>
                  <a:srgbClr val="FFC000"/>
                </a:solidFill>
              </a:rPr>
              <a:t>omeroom</a:t>
            </a:r>
            <a:r>
              <a:rPr lang="en-US" sz="3600" dirty="0" smtClean="0">
                <a:solidFill>
                  <a:srgbClr val="FFC000"/>
                </a:solidFill>
              </a:rPr>
              <a:t/>
            </a:r>
            <a:br>
              <a:rPr lang="en-US" sz="3600" dirty="0" smtClean="0">
                <a:solidFill>
                  <a:srgbClr val="FFC000"/>
                </a:solidFill>
              </a:rPr>
            </a:br>
            <a:r>
              <a:rPr lang="en-US" sz="2400" dirty="0">
                <a:solidFill>
                  <a:srgbClr val="FFC000"/>
                </a:solidFill>
              </a:rPr>
              <a:t/>
            </a:r>
            <a:br>
              <a:rPr lang="en-US" sz="2400" dirty="0">
                <a:solidFill>
                  <a:srgbClr val="FFC000"/>
                </a:solidFill>
              </a:rPr>
            </a:br>
            <a:r>
              <a:rPr lang="en-US" sz="2500" i="1" dirty="0" smtClean="0">
                <a:solidFill>
                  <a:schemeClr val="bg1"/>
                </a:solidFill>
              </a:rPr>
              <a:t>The Daily Roar </a:t>
            </a:r>
            <a:r>
              <a:rPr lang="en-US" sz="2500" dirty="0" smtClean="0">
                <a:solidFill>
                  <a:schemeClr val="bg1"/>
                </a:solidFill>
              </a:rPr>
              <a:t>will let you know what’s happening.  It is also uploaded to our school’s website.</a:t>
            </a:r>
            <a:r>
              <a:rPr lang="en-US" sz="3200" dirty="0" smtClean="0">
                <a:solidFill>
                  <a:schemeClr val="tx1"/>
                </a:solidFill>
              </a:rPr>
              <a:t/>
            </a:r>
            <a:br>
              <a:rPr lang="en-US" sz="3200" dirty="0" smtClean="0">
                <a:solidFill>
                  <a:schemeClr val="tx1"/>
                </a:solidFill>
              </a:rPr>
            </a:br>
            <a:endParaRPr lang="en-US" b="1" dirty="0">
              <a:solidFill>
                <a:srgbClr val="FFC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585" y="3983545"/>
            <a:ext cx="3795215" cy="211899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74677">
            <a:off x="5108587" y="4251533"/>
            <a:ext cx="3574752" cy="2006238"/>
          </a:xfrm>
          <a:prstGeom prst="rect">
            <a:avLst/>
          </a:prstGeom>
        </p:spPr>
      </p:pic>
    </p:spTree>
    <p:extLst>
      <p:ext uri="{BB962C8B-B14F-4D97-AF65-F5344CB8AC3E}">
        <p14:creationId xmlns:p14="http://schemas.microsoft.com/office/powerpoint/2010/main" val="4177804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6019800" cy="6096000"/>
          </a:xfrm>
        </p:spPr>
        <p:txBody>
          <a:bodyPr>
            <a:noAutofit/>
          </a:bodyPr>
          <a:lstStyle/>
          <a:p>
            <a:r>
              <a:rPr lang="en-US" sz="6600" b="1" dirty="0" smtClean="0">
                <a:ln>
                  <a:solidFill>
                    <a:schemeClr val="tx1"/>
                  </a:solidFill>
                </a:ln>
                <a:solidFill>
                  <a:srgbClr val="D0A300"/>
                </a:solidFill>
              </a:rPr>
              <a:t>15 min </a:t>
            </a:r>
            <a:br>
              <a:rPr lang="en-US" sz="6600" b="1" dirty="0" smtClean="0">
                <a:ln>
                  <a:solidFill>
                    <a:schemeClr val="tx1"/>
                  </a:solidFill>
                </a:ln>
                <a:solidFill>
                  <a:srgbClr val="D0A300"/>
                </a:solidFill>
              </a:rPr>
            </a:br>
            <a:r>
              <a:rPr lang="en-US" sz="6600" b="1" dirty="0" smtClean="0">
                <a:ln>
                  <a:solidFill>
                    <a:schemeClr val="tx1"/>
                  </a:solidFill>
                </a:ln>
                <a:solidFill>
                  <a:srgbClr val="D0A300"/>
                </a:solidFill>
              </a:rPr>
              <a:t>Nutrition </a:t>
            </a:r>
            <a:r>
              <a:rPr lang="en-US" sz="6600" b="1" dirty="0">
                <a:ln>
                  <a:solidFill>
                    <a:schemeClr val="tx1"/>
                  </a:solidFill>
                </a:ln>
                <a:solidFill>
                  <a:srgbClr val="D0A300"/>
                </a:solidFill>
              </a:rPr>
              <a:t>B</a:t>
            </a:r>
            <a:r>
              <a:rPr lang="en-US" sz="6600" b="1" dirty="0" smtClean="0">
                <a:ln>
                  <a:solidFill>
                    <a:schemeClr val="tx1"/>
                  </a:solidFill>
                </a:ln>
                <a:solidFill>
                  <a:srgbClr val="D0A300"/>
                </a:solidFill>
              </a:rPr>
              <a:t>reak </a:t>
            </a:r>
            <a:r>
              <a:rPr lang="en-US" sz="4800" b="1" dirty="0" smtClean="0">
                <a:ln>
                  <a:solidFill>
                    <a:schemeClr val="tx1"/>
                  </a:solidFill>
                </a:ln>
                <a:solidFill>
                  <a:srgbClr val="D0A300"/>
                </a:solidFill>
              </a:rPr>
              <a:t/>
            </a:r>
            <a:br>
              <a:rPr lang="en-US" sz="4800" b="1" dirty="0" smtClean="0">
                <a:ln>
                  <a:solidFill>
                    <a:schemeClr val="tx1"/>
                  </a:solidFill>
                </a:ln>
                <a:solidFill>
                  <a:srgbClr val="D0A300"/>
                </a:solidFill>
              </a:rPr>
            </a:br>
            <a:r>
              <a:rPr lang="en-US" sz="3600" b="1" dirty="0" smtClean="0">
                <a:solidFill>
                  <a:srgbClr val="D0A300"/>
                </a:solidFill>
              </a:rPr>
              <a:t/>
            </a:r>
            <a:br>
              <a:rPr lang="en-US" sz="3600" b="1" dirty="0" smtClean="0">
                <a:solidFill>
                  <a:srgbClr val="D0A300"/>
                </a:solidFill>
              </a:rPr>
            </a:br>
            <a:r>
              <a:rPr lang="en-US" sz="3500" dirty="0" smtClean="0">
                <a:solidFill>
                  <a:schemeClr val="bg1"/>
                </a:solidFill>
              </a:rPr>
              <a:t>No one may leave the building during nutrition break, </a:t>
            </a:r>
            <a:r>
              <a:rPr lang="en-US" sz="3500" u="sng" dirty="0" smtClean="0">
                <a:solidFill>
                  <a:schemeClr val="bg1"/>
                </a:solidFill>
              </a:rPr>
              <a:t>we are a closed campus until lunch</a:t>
            </a:r>
            <a:r>
              <a:rPr lang="en-US" sz="3500" dirty="0" smtClean="0">
                <a:solidFill>
                  <a:schemeClr val="bg1"/>
                </a:solidFill>
              </a:rPr>
              <a:t>.</a:t>
            </a:r>
            <a:br>
              <a:rPr lang="en-US" sz="3500" dirty="0" smtClean="0">
                <a:solidFill>
                  <a:schemeClr val="bg1"/>
                </a:solidFill>
              </a:rPr>
            </a:br>
            <a:r>
              <a:rPr lang="en-US" sz="3500" dirty="0" smtClean="0">
                <a:solidFill>
                  <a:schemeClr val="bg1"/>
                </a:solidFill>
              </a:rPr>
              <a:t/>
            </a:r>
            <a:br>
              <a:rPr lang="en-US" sz="3500" dirty="0" smtClean="0">
                <a:solidFill>
                  <a:schemeClr val="bg1"/>
                </a:solidFill>
              </a:rPr>
            </a:br>
            <a:r>
              <a:rPr lang="en-US" sz="3500" dirty="0" smtClean="0">
                <a:solidFill>
                  <a:schemeClr val="bg1"/>
                </a:solidFill>
              </a:rPr>
              <a:t>The cafeteria is open for snacks during this time.</a:t>
            </a:r>
            <a:endParaRPr lang="en-US" sz="3500" dirty="0">
              <a:solidFill>
                <a:schemeClr val="bg1"/>
              </a:solidFill>
            </a:endParaRPr>
          </a:p>
        </p:txBody>
      </p:sp>
    </p:spTree>
    <p:extLst>
      <p:ext uri="{BB962C8B-B14F-4D97-AF65-F5344CB8AC3E}">
        <p14:creationId xmlns:p14="http://schemas.microsoft.com/office/powerpoint/2010/main" val="2295671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title"/>
          </p:nvPr>
        </p:nvSpPr>
        <p:spPr>
          <a:xfrm>
            <a:off x="609600" y="152400"/>
            <a:ext cx="5791200" cy="6248400"/>
          </a:xfrm>
        </p:spPr>
        <p:txBody>
          <a:bodyPr>
            <a:noAutofit/>
          </a:bodyPr>
          <a:lstStyle/>
          <a:p>
            <a:r>
              <a:rPr lang="en-US" sz="6600" b="1" dirty="0" smtClean="0">
                <a:ln>
                  <a:solidFill>
                    <a:schemeClr val="tx1"/>
                  </a:solidFill>
                </a:ln>
                <a:solidFill>
                  <a:srgbClr val="D0A300"/>
                </a:solidFill>
              </a:rPr>
              <a:t>Technology</a:t>
            </a:r>
            <a:r>
              <a:rPr lang="en-US" sz="3200" dirty="0" smtClean="0">
                <a:solidFill>
                  <a:schemeClr val="tx1"/>
                </a:solidFill>
              </a:rPr>
              <a:t/>
            </a:r>
            <a:br>
              <a:rPr lang="en-US" sz="3200" dirty="0" smtClean="0">
                <a:solidFill>
                  <a:schemeClr val="tx1"/>
                </a:solidFill>
              </a:rPr>
            </a:br>
            <a:r>
              <a:rPr lang="en-US" sz="3200" dirty="0"/>
              <a:t/>
            </a:r>
            <a:br>
              <a:rPr lang="en-US" sz="3200" dirty="0"/>
            </a:br>
            <a:r>
              <a:rPr lang="en-US" sz="3200" dirty="0" smtClean="0">
                <a:solidFill>
                  <a:schemeClr val="bg1"/>
                </a:solidFill>
                <a:latin typeface="Baskerville Old Face" panose="02020602080505020303" pitchFamily="18" charset="0"/>
              </a:rPr>
              <a:t>Each teacher has his/her own </a:t>
            </a:r>
            <a:br>
              <a:rPr lang="en-US" sz="3200" dirty="0" smtClean="0">
                <a:solidFill>
                  <a:schemeClr val="bg1"/>
                </a:solidFill>
                <a:latin typeface="Baskerville Old Face" panose="02020602080505020303" pitchFamily="18" charset="0"/>
              </a:rPr>
            </a:br>
            <a:r>
              <a:rPr lang="en-US" sz="3200" dirty="0" smtClean="0">
                <a:solidFill>
                  <a:schemeClr val="bg1"/>
                </a:solidFill>
                <a:latin typeface="Baskerville Old Face" panose="02020602080505020303" pitchFamily="18" charset="0"/>
              </a:rPr>
              <a:t>rules &amp; expectations when it comes to using your devices in their classrooms.</a:t>
            </a:r>
            <a:r>
              <a:rPr lang="en-US" sz="3200" dirty="0">
                <a:solidFill>
                  <a:schemeClr val="bg1"/>
                </a:solidFill>
                <a:latin typeface="Baskerville Old Face" panose="02020602080505020303" pitchFamily="18" charset="0"/>
              </a:rPr>
              <a:t> </a:t>
            </a:r>
            <a:r>
              <a:rPr lang="en-US" sz="3200" dirty="0" smtClean="0">
                <a:solidFill>
                  <a:schemeClr val="bg1"/>
                </a:solidFill>
                <a:latin typeface="Baskerville Old Face" panose="02020602080505020303" pitchFamily="18" charset="0"/>
              </a:rPr>
              <a:t> Please respect them.</a:t>
            </a:r>
            <a:r>
              <a:rPr lang="en-US" sz="3200" b="1" dirty="0" smtClean="0">
                <a:solidFill>
                  <a:srgbClr val="FFC000"/>
                </a:solidFill>
                <a:latin typeface="Baskerville Old Face" panose="02020602080505020303" pitchFamily="18" charset="0"/>
              </a:rPr>
              <a:t/>
            </a:r>
            <a:br>
              <a:rPr lang="en-US" sz="3200" b="1" dirty="0" smtClean="0">
                <a:solidFill>
                  <a:srgbClr val="FFC000"/>
                </a:solidFill>
                <a:latin typeface="Baskerville Old Face" panose="02020602080505020303" pitchFamily="18" charset="0"/>
              </a:rPr>
            </a:br>
            <a:r>
              <a:rPr lang="en-US" sz="3200" b="1" dirty="0" smtClean="0">
                <a:solidFill>
                  <a:srgbClr val="FFC000"/>
                </a:solidFill>
                <a:latin typeface="Baskerville Old Face" panose="02020602080505020303" pitchFamily="18" charset="0"/>
              </a:rPr>
              <a:t/>
            </a:r>
            <a:br>
              <a:rPr lang="en-US" sz="3200" b="1" dirty="0" smtClean="0">
                <a:solidFill>
                  <a:srgbClr val="FFC000"/>
                </a:solidFill>
                <a:latin typeface="Baskerville Old Face" panose="02020602080505020303" pitchFamily="18" charset="0"/>
              </a:rPr>
            </a:br>
            <a:r>
              <a:rPr lang="en-US" sz="3200" b="1" dirty="0" smtClean="0">
                <a:solidFill>
                  <a:srgbClr val="FFC000"/>
                </a:solidFill>
                <a:latin typeface="Baskerville Old Face" panose="02020602080505020303" pitchFamily="18" charset="0"/>
              </a:rPr>
              <a:t>*Wellness t</a:t>
            </a:r>
            <a:r>
              <a:rPr lang="en-US" sz="3200" dirty="0" smtClean="0">
                <a:solidFill>
                  <a:srgbClr val="FFC000"/>
                </a:solidFill>
                <a:latin typeface="Baskerville Old Face" panose="02020602080505020303" pitchFamily="18" charset="0"/>
              </a:rPr>
              <a:t>ip: </a:t>
            </a:r>
            <a:br>
              <a:rPr lang="en-US" sz="3200" dirty="0" smtClean="0">
                <a:solidFill>
                  <a:srgbClr val="FFC000"/>
                </a:solidFill>
                <a:latin typeface="Baskerville Old Face" panose="02020602080505020303" pitchFamily="18" charset="0"/>
              </a:rPr>
            </a:br>
            <a:r>
              <a:rPr lang="en-US" sz="2500" dirty="0" smtClean="0">
                <a:solidFill>
                  <a:schemeClr val="bg1"/>
                </a:solidFill>
                <a:latin typeface="Baskerville Old Face" panose="02020602080505020303" pitchFamily="18" charset="0"/>
              </a:rPr>
              <a:t>Find balance - too much screen time</a:t>
            </a:r>
            <a:br>
              <a:rPr lang="en-US" sz="2500" dirty="0" smtClean="0">
                <a:solidFill>
                  <a:schemeClr val="bg1"/>
                </a:solidFill>
                <a:latin typeface="Baskerville Old Face" panose="02020602080505020303" pitchFamily="18" charset="0"/>
              </a:rPr>
            </a:br>
            <a:r>
              <a:rPr lang="en-US" sz="2500" dirty="0" smtClean="0">
                <a:solidFill>
                  <a:schemeClr val="bg1"/>
                </a:solidFill>
                <a:latin typeface="Baskerville Old Face" panose="02020602080505020303" pitchFamily="18" charset="0"/>
              </a:rPr>
              <a:t>is unhealthy &amp; distracting to learning</a:t>
            </a:r>
            <a:r>
              <a:rPr lang="en-US" sz="3600" dirty="0" smtClean="0">
                <a:solidFill>
                  <a:srgbClr val="D0A300"/>
                </a:solidFill>
              </a:rPr>
              <a:t/>
            </a:r>
            <a:br>
              <a:rPr lang="en-US" sz="3600" dirty="0" smtClean="0">
                <a:solidFill>
                  <a:srgbClr val="D0A300"/>
                </a:solidFill>
              </a:rPr>
            </a:br>
            <a:endParaRPr lang="en-US" sz="3200" dirty="0">
              <a:solidFill>
                <a:srgbClr val="D0A3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533400"/>
            <a:ext cx="2438400" cy="1371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1" y="2696711"/>
            <a:ext cx="2740926" cy="174282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4770" y="5029200"/>
            <a:ext cx="2406275" cy="1525745"/>
          </a:xfrm>
          <a:prstGeom prst="rect">
            <a:avLst/>
          </a:prstGeom>
        </p:spPr>
      </p:pic>
    </p:spTree>
    <p:extLst>
      <p:ext uri="{BB962C8B-B14F-4D97-AF65-F5344CB8AC3E}">
        <p14:creationId xmlns:p14="http://schemas.microsoft.com/office/powerpoint/2010/main" val="3454809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4BA1669898C84A9D0A7CD88DD86DEE" ma:contentTypeVersion="7" ma:contentTypeDescription="Create a new document." ma:contentTypeScope="" ma:versionID="c3bc4c656b89b926000d545e7200fcba">
  <xsd:schema xmlns:xsd="http://www.w3.org/2001/XMLSchema" xmlns:xs="http://www.w3.org/2001/XMLSchema" xmlns:p="http://schemas.microsoft.com/office/2006/metadata/properties" xmlns:ns1="http://schemas.microsoft.com/sharepoint/v3" xmlns:ns2="3c924a6b-2f35-4917-a7f8-b3e917a78ebf" targetNamespace="http://schemas.microsoft.com/office/2006/metadata/properties" ma:root="true" ma:fieldsID="7f94b65606a0d36bb6a04bca121ff855" ns1:_="" ns2:_="">
    <xsd:import namespace="http://schemas.microsoft.com/sharepoint/v3"/>
    <xsd:import namespace="3c924a6b-2f35-4917-a7f8-b3e917a78ebf"/>
    <xsd:element name="properties">
      <xsd:complexType>
        <xsd:sequence>
          <xsd:element name="documentManagement">
            <xsd:complexType>
              <xsd:all>
                <xsd:element ref="ns1:PublishingStartDate" minOccurs="0"/>
                <xsd:element ref="ns1:PublishingExpirationDate" minOccurs="0"/>
                <xsd:element ref="ns2:Blog_x0020_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xsd:simpleType>
        <xsd:restriction base="dms:Unknown"/>
      </xsd:simpleType>
    </xsd:element>
    <xsd:element name="PublishingExpirationDate" ma:index="5"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924a6b-2f35-4917-a7f8-b3e917a78ebf" elementFormDefault="qualified">
    <xsd:import namespace="http://schemas.microsoft.com/office/2006/documentManagement/types"/>
    <xsd:import namespace="http://schemas.microsoft.com/office/infopath/2007/PartnerControls"/>
    <xsd:element name="Blog_x0020_Category" ma:index="6" ma:displayName="Blog Category" ma:list="{5ce769ce-cfb9-46d6-b0af-6a04f9ac84e5}" ma:internalName="Blog_x0020_Category" ma:readOnly="false" ma:showField="Title" ma:web="3c924a6b-2f35-4917-a7f8-b3e917a78ebf">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log_x0020_Category xmlns="3c924a6b-2f35-4917-a7f8-b3e917a78ebf">38</Blog_x0020_Category>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C51E6E3-F6AF-4F24-A3F6-48ADB1FC5484}"/>
</file>

<file path=customXml/itemProps2.xml><?xml version="1.0" encoding="utf-8"?>
<ds:datastoreItem xmlns:ds="http://schemas.openxmlformats.org/officeDocument/2006/customXml" ds:itemID="{08957F21-4F90-45F7-BDA6-5012F6B2DC80}"/>
</file>

<file path=customXml/itemProps3.xml><?xml version="1.0" encoding="utf-8"?>
<ds:datastoreItem xmlns:ds="http://schemas.openxmlformats.org/officeDocument/2006/customXml" ds:itemID="{42955F40-EA9B-4B68-B251-E91452B6EE14}"/>
</file>

<file path=docProps/app.xml><?xml version="1.0" encoding="utf-8"?>
<Properties xmlns="http://schemas.openxmlformats.org/officeDocument/2006/extended-properties" xmlns:vt="http://schemas.openxmlformats.org/officeDocument/2006/docPropsVTypes">
  <Template/>
  <TotalTime>4813</TotalTime>
  <Words>80</Words>
  <Application>Microsoft Office PowerPoint</Application>
  <PresentationFormat>On-screen Show (4:3)</PresentationFormat>
  <Paragraphs>39</Paragraphs>
  <Slides>22</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MS Mincho</vt:lpstr>
      <vt:lpstr>Arial</vt:lpstr>
      <vt:lpstr>Baskerville Old Face</vt:lpstr>
      <vt:lpstr>Calibri</vt:lpstr>
      <vt:lpstr>Chiller</vt:lpstr>
      <vt:lpstr>Euphemia</vt:lpstr>
      <vt:lpstr>Freestyle Script</vt:lpstr>
      <vt:lpstr>Georgia</vt:lpstr>
      <vt:lpstr>Informal Roman</vt:lpstr>
      <vt:lpstr>Papyrus</vt:lpstr>
      <vt:lpstr>Tempus Sans ITC</vt:lpstr>
      <vt:lpstr>Office Theme</vt:lpstr>
      <vt:lpstr>PowerPoint Presentation</vt:lpstr>
      <vt:lpstr> Life @ FHS </vt:lpstr>
      <vt:lpstr>   The school isn’t as big as it looks… you WILL find your way around.  </vt:lpstr>
      <vt:lpstr> Breakdown of our school day 8:30 am homeroom  5 periods / classes in the day  15 minute nutrition break  One-hour lunch  3:30pm dismissal </vt:lpstr>
      <vt:lpstr>      </vt:lpstr>
      <vt:lpstr>  Arrive  ON TIME   8:30 am  (not 8:35, not 8:50) </vt:lpstr>
      <vt:lpstr>Watch The Daily Roar during homeroom  The Daily Roar will let you know what’s happening.  It is also uploaded to our school’s website. </vt:lpstr>
      <vt:lpstr>15 min  Nutrition Break   No one may leave the building during nutrition break, we are a closed campus until lunch.  The cafeteria is open for snacks during this time.</vt:lpstr>
      <vt:lpstr>Technology  Each teacher has his/her own  rules &amp; expectations when it comes to using your devices in their classrooms.  Please respect them.  *Wellness tip:  Find balance - too much screen time is unhealthy &amp; distracting to learning </vt:lpstr>
      <vt:lpstr>  Academics It’s all about EFFORT  Find time to engage in your learning, both inside and outside of the classroom.     What does that mean?   Learning takes TIME.   At the very least, you need to sit  down and read/review each night, even if it is for 10 minutes.  Setting a time each day to engage and review will pay off in the long run.       </vt:lpstr>
      <vt:lpstr>Academics  Hand in ALL of your assignments… even if you missed the deadline.  Every Mark Counts!   </vt:lpstr>
      <vt:lpstr>Make the best of the     next 4 years, Black Kat!</vt:lpstr>
      <vt:lpstr>School Spirit FHS clothing is comfy and warm!   Wear it to school or after school events and you’ll fit right in!  Buy it at the Bookstore at lunch hour.   Did you know?? We’re the oldest high school in Canada…. We’re 233 years old! Let your pride show!    </vt:lpstr>
      <vt:lpstr>PRACTICE KINDNESS &amp; POSITIVITY  Stay away from gossip, hurtful words and conversations, in person and/or online …  it is just not cool.</vt:lpstr>
      <vt:lpstr> EAT BREAKFAST (fuel for school)    It’s the most important meal of the day!  You will feel better and learn more when you do.   </vt:lpstr>
      <vt:lpstr>      If you’re hungry Kats’ Kitchen Grab &amp; Go  Breakfast and Lunch located in D-Wing </vt:lpstr>
      <vt:lpstr>  Where to go at lunch….. A Kats Club classroom!  The Kats  Club decal means that the classroom is open for you at lunch time.  The purpose of the Kats Club is to offer a safe welcome location where students can go to do:   Homework  Read  Relax  Socialize with a friend  Play a board game      The individual teachers will let you know if it is  okay to eat in their classroom.     I </vt:lpstr>
      <vt:lpstr>When you need help….  The Link Program at FHS  The Link Program is there for you. With the support of a LINK COMPANION (a participating FHS teacher), you will have an opportunity to talk about your concerns so that the teacher can help you access support services in the community.  </vt:lpstr>
      <vt:lpstr>SCENTS Please do NOT wear  perfume or cologne, including scented hair products.  Some students &amp; staff have very serious allergies.   Good news: Deodorant is okay!</vt:lpstr>
      <vt:lpstr> Get involved! It is the fastest way to make new friends &amp; have fun! We have many clubs, activities and sports to choose from! Listen to announcements.     </vt:lpstr>
      <vt:lpstr>Student ID You will receive a free student ID in the next few weeks.  Please carry it at all times.    You need it to:  sign out books from library  -  attend school events   -    identify yourself *Replacement cost - $5.</vt:lpstr>
      <vt:lpstr>PowerPoint Presentation</vt:lpstr>
    </vt:vector>
  </TitlesOfParts>
  <Company>ED18</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 Lori     (ASD-W)</dc:creator>
  <cp:lastModifiedBy>Allaby, Robyn     (ASD-W)</cp:lastModifiedBy>
  <cp:revision>95</cp:revision>
  <cp:lastPrinted>2016-07-26T15:38:57Z</cp:lastPrinted>
  <dcterms:created xsi:type="dcterms:W3CDTF">2014-05-30T16:40:20Z</dcterms:created>
  <dcterms:modified xsi:type="dcterms:W3CDTF">2018-08-31T14:01:07Z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0x010100C54BA1669898C84A9D0A7CD88DD86DEE</vt:lpwstr>
  </property>
</Properties>
</file>