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3" r:id="rId4"/>
  </p:sldMasterIdLst>
  <p:sldIdLst>
    <p:sldId id="257" r:id="rId5"/>
    <p:sldId id="262" r:id="rId6"/>
    <p:sldId id="258" r:id="rId7"/>
    <p:sldId id="259" r:id="rId8"/>
    <p:sldId id="264" r:id="rId9"/>
    <p:sldId id="260" r:id="rId10"/>
    <p:sldId id="261"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80CB05-0D95-4B0A-9F7E-137B7CDDBFFA}" v="2" dt="2020-03-13T12:18:34.5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1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3/12/2020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3/12/2020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3/12/2020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3/12/2020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3/12/2020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3/12/2020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3/12/2020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3/12/2020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3/12/2020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3/12/2020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bstract image">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Rectangle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Rectangle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a:normAutofit/>
          </a:bodyPr>
          <a:lstStyle/>
          <a:p>
            <a:r>
              <a:rPr lang="en-US" sz="4400" dirty="0">
                <a:solidFill>
                  <a:schemeClr val="tx1"/>
                </a:solidFill>
              </a:rPr>
              <a:t>Conclusions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a:normAutofit/>
          </a:bodyPr>
          <a:lstStyle/>
          <a:p>
            <a:r>
              <a:rPr lang="en-US" dirty="0">
                <a:solidFill>
                  <a:schemeClr val="tx1"/>
                </a:solidFill>
              </a:rPr>
              <a:t>Mr. Rideout, 03-12-2020</a:t>
            </a: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E5E75A-6C13-468A-8F41-8FC1166C3495}"/>
              </a:ext>
            </a:extLst>
          </p:cNvPr>
          <p:cNvSpPr>
            <a:spLocks noGrp="1"/>
          </p:cNvSpPr>
          <p:nvPr>
            <p:ph type="title"/>
          </p:nvPr>
        </p:nvSpPr>
        <p:spPr>
          <a:xfrm>
            <a:off x="868680" y="642593"/>
            <a:ext cx="6281928" cy="1744183"/>
          </a:xfrm>
        </p:spPr>
        <p:txBody>
          <a:bodyPr>
            <a:normAutofit/>
          </a:bodyPr>
          <a:lstStyle/>
          <a:p>
            <a:r>
              <a:rPr lang="en-US" dirty="0"/>
              <a:t>Forecasted Events</a:t>
            </a:r>
          </a:p>
        </p:txBody>
      </p:sp>
      <p:sp>
        <p:nvSpPr>
          <p:cNvPr id="3" name="Content Placeholder 2">
            <a:extLst>
              <a:ext uri="{FF2B5EF4-FFF2-40B4-BE49-F238E27FC236}">
                <a16:creationId xmlns:a16="http://schemas.microsoft.com/office/drawing/2014/main" id="{420FB4F9-0060-4C88-B44E-010DFD8E7AFF}"/>
              </a:ext>
            </a:extLst>
          </p:cNvPr>
          <p:cNvSpPr>
            <a:spLocks noGrp="1"/>
          </p:cNvSpPr>
          <p:nvPr>
            <p:ph idx="1"/>
          </p:nvPr>
        </p:nvSpPr>
        <p:spPr>
          <a:xfrm>
            <a:off x="868680" y="2386584"/>
            <a:ext cx="6281928" cy="3648456"/>
          </a:xfrm>
        </p:spPr>
        <p:txBody>
          <a:bodyPr>
            <a:normAutofit/>
          </a:bodyPr>
          <a:lstStyle/>
          <a:p>
            <a:r>
              <a:rPr lang="en-US" dirty="0"/>
              <a:t>20 minutes for Power Point “Conclusions”</a:t>
            </a:r>
          </a:p>
          <a:p>
            <a:r>
              <a:rPr lang="en-US" dirty="0"/>
              <a:t>40 minutes class time to work on essays </a:t>
            </a:r>
          </a:p>
          <a:p>
            <a:endParaRPr lang="en-US" dirty="0"/>
          </a:p>
          <a:p>
            <a:endParaRPr lang="en-US" dirty="0"/>
          </a:p>
          <a:p>
            <a:endParaRPr lang="en-US" dirty="0"/>
          </a:p>
          <a:p>
            <a:endParaRPr lang="en-US" dirty="0"/>
          </a:p>
          <a:p>
            <a:endParaRPr lang="en-US" dirty="0"/>
          </a:p>
          <a:p>
            <a:endParaRPr lang="en-US" dirty="0"/>
          </a:p>
          <a:p>
            <a:endParaRPr lang="en-US" dirty="0"/>
          </a:p>
          <a:p>
            <a:pPr marL="0" indent="0" algn="ctr">
              <a:buNone/>
            </a:pPr>
            <a:r>
              <a:rPr lang="en-US" dirty="0"/>
              <a:t>It is what it is (is not a conclusion) </a:t>
            </a:r>
          </a:p>
        </p:txBody>
      </p:sp>
      <p:pic>
        <p:nvPicPr>
          <p:cNvPr id="4" name="Picture 3">
            <a:extLst>
              <a:ext uri="{FF2B5EF4-FFF2-40B4-BE49-F238E27FC236}">
                <a16:creationId xmlns:a16="http://schemas.microsoft.com/office/drawing/2014/main" id="{D1460A44-FE43-4E29-980B-3AD8721F4A3B}"/>
              </a:ext>
            </a:extLst>
          </p:cNvPr>
          <p:cNvPicPr>
            <a:picLocks noChangeAspect="1"/>
          </p:cNvPicPr>
          <p:nvPr/>
        </p:nvPicPr>
        <p:blipFill rotWithShape="1">
          <a:blip r:embed="rId2"/>
          <a:srcRect l="31660" r="32796" b="9170"/>
          <a:stretch/>
        </p:blipFill>
        <p:spPr>
          <a:xfrm>
            <a:off x="7798869" y="530352"/>
            <a:ext cx="4033076" cy="5797296"/>
          </a:xfrm>
          <a:prstGeom prst="rect">
            <a:avLst/>
          </a:prstGeom>
        </p:spPr>
      </p:pic>
    </p:spTree>
    <p:extLst>
      <p:ext uri="{BB962C8B-B14F-4D97-AF65-F5344CB8AC3E}">
        <p14:creationId xmlns:p14="http://schemas.microsoft.com/office/powerpoint/2010/main" val="3608785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bstract image">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1" y="10"/>
            <a:ext cx="12191979" cy="6857990"/>
          </a:xfrm>
          <a:prstGeom prst="rect">
            <a:avLst/>
          </a:prstGeom>
        </p:spPr>
      </p:pic>
      <p:sp>
        <p:nvSpPr>
          <p:cNvPr id="29" name="Rectangle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97502F0F-8E0A-4AA7-B0BD-E9B38DAE7FF8}"/>
              </a:ext>
            </a:extLst>
          </p:cNvPr>
          <p:cNvSpPr/>
          <p:nvPr/>
        </p:nvSpPr>
        <p:spPr>
          <a:xfrm>
            <a:off x="4740752" y="2389098"/>
            <a:ext cx="6718434" cy="3645942"/>
          </a:xfrm>
          <a:prstGeom prst="rect">
            <a:avLst/>
          </a:prstGeom>
        </p:spPr>
        <p:txBody>
          <a:bodyPr/>
          <a:lstStyle/>
          <a:p>
            <a:endParaRPr lang="en-US"/>
          </a:p>
        </p:txBody>
      </p:sp>
      <p:sp>
        <p:nvSpPr>
          <p:cNvPr id="5" name="Rectangle 4">
            <a:extLst>
              <a:ext uri="{FF2B5EF4-FFF2-40B4-BE49-F238E27FC236}">
                <a16:creationId xmlns:a16="http://schemas.microsoft.com/office/drawing/2014/main" id="{E406B448-D389-4C43-A777-13BDB79CDBCB}"/>
              </a:ext>
            </a:extLst>
          </p:cNvPr>
          <p:cNvSpPr/>
          <p:nvPr/>
        </p:nvSpPr>
        <p:spPr>
          <a:xfrm>
            <a:off x="0" y="1911052"/>
            <a:ext cx="4417103" cy="3416320"/>
          </a:xfrm>
          <a:prstGeom prst="rect">
            <a:avLst/>
          </a:prstGeom>
        </p:spPr>
        <p:txBody>
          <a:bodyPr wrap="square">
            <a:spAutoFit/>
          </a:bodyPr>
          <a:lstStyle/>
          <a:p>
            <a:r>
              <a:rPr lang="en-US" b="1" dirty="0">
                <a:highlight>
                  <a:srgbClr val="FFFF00"/>
                </a:highlight>
              </a:rPr>
              <a:t>Ah, our radiant days</a:t>
            </a:r>
          </a:p>
          <a:p>
            <a:r>
              <a:rPr lang="en-US" b="1" dirty="0">
                <a:highlight>
                  <a:srgbClr val="FFFF00"/>
                </a:highlight>
              </a:rPr>
              <a:t>Sparkle like eternal stars.</a:t>
            </a:r>
          </a:p>
          <a:p>
            <a:r>
              <a:rPr lang="en-US" b="1" dirty="0">
                <a:highlight>
                  <a:srgbClr val="FFFF00"/>
                </a:highlight>
              </a:rPr>
              <a:t>As a solace for future lamentation</a:t>
            </a:r>
          </a:p>
          <a:p>
            <a:r>
              <a:rPr lang="en-US" b="1" dirty="0">
                <a:highlight>
                  <a:srgbClr val="FFFF00"/>
                </a:highlight>
              </a:rPr>
              <a:t>They glow from the golden distance.</a:t>
            </a:r>
          </a:p>
          <a:p>
            <a:endParaRPr lang="en-US" b="1" dirty="0">
              <a:highlight>
                <a:srgbClr val="FFFF00"/>
              </a:highlight>
            </a:endParaRPr>
          </a:p>
          <a:p>
            <a:r>
              <a:rPr lang="en-US" b="1" dirty="0">
                <a:highlight>
                  <a:srgbClr val="FFFF00"/>
                </a:highlight>
              </a:rPr>
              <a:t>Do not weep because they are past!</a:t>
            </a:r>
          </a:p>
          <a:p>
            <a:r>
              <a:rPr lang="en-US" b="1" dirty="0">
                <a:highlight>
                  <a:srgbClr val="FFFF00"/>
                </a:highlight>
              </a:rPr>
              <a:t>Smile, because they once were!</a:t>
            </a:r>
          </a:p>
          <a:p>
            <a:r>
              <a:rPr lang="en-US" b="1" dirty="0">
                <a:highlight>
                  <a:srgbClr val="FFFF00"/>
                </a:highlight>
              </a:rPr>
              <a:t>[[And]1 even if the days become drearier]2,</a:t>
            </a:r>
          </a:p>
          <a:p>
            <a:r>
              <a:rPr lang="en-US" b="1" dirty="0">
                <a:highlight>
                  <a:srgbClr val="FFFF00"/>
                </a:highlight>
              </a:rPr>
              <a:t>Our stars shall save [us]!</a:t>
            </a:r>
          </a:p>
          <a:p>
            <a:endParaRPr lang="en-US" b="1" dirty="0">
              <a:highlight>
                <a:srgbClr val="FFFF00"/>
              </a:highlight>
            </a:endParaRPr>
          </a:p>
          <a:p>
            <a:r>
              <a:rPr lang="en-US" b="1" dirty="0">
                <a:highlight>
                  <a:srgbClr val="FFFF00"/>
                </a:highlight>
              </a:rPr>
              <a:t>“Radiant Days” – Ludwig </a:t>
            </a:r>
            <a:r>
              <a:rPr lang="en-US" b="1" dirty="0" err="1">
                <a:highlight>
                  <a:srgbClr val="FFFF00"/>
                </a:highlight>
              </a:rPr>
              <a:t>Jacobowski</a:t>
            </a:r>
            <a:endParaRPr lang="en-US" b="1" dirty="0">
              <a:highlight>
                <a:srgbClr val="FFFF00"/>
              </a:highlight>
            </a:endParaRPr>
          </a:p>
        </p:txBody>
      </p:sp>
      <p:sp>
        <p:nvSpPr>
          <p:cNvPr id="6" name="TextBox 5">
            <a:extLst>
              <a:ext uri="{FF2B5EF4-FFF2-40B4-BE49-F238E27FC236}">
                <a16:creationId xmlns:a16="http://schemas.microsoft.com/office/drawing/2014/main" id="{37B3604B-6323-4876-B524-7E8A7FE9F0AE}"/>
              </a:ext>
            </a:extLst>
          </p:cNvPr>
          <p:cNvSpPr txBox="1"/>
          <p:nvPr/>
        </p:nvSpPr>
        <p:spPr>
          <a:xfrm>
            <a:off x="4417103" y="477078"/>
            <a:ext cx="7340156" cy="5786199"/>
          </a:xfrm>
          <a:prstGeom prst="rect">
            <a:avLst/>
          </a:prstGeom>
          <a:noFill/>
        </p:spPr>
        <p:txBody>
          <a:bodyPr wrap="square" rtlCol="0">
            <a:spAutoFit/>
          </a:bodyPr>
          <a:lstStyle/>
          <a:p>
            <a:r>
              <a:rPr lang="en-US" b="1" dirty="0"/>
              <a:t>WHAT IS A CONCLUSION?</a:t>
            </a:r>
          </a:p>
          <a:p>
            <a:pPr algn="ctr"/>
            <a:endParaRPr lang="en-US" sz="1200" b="1" dirty="0"/>
          </a:p>
          <a:p>
            <a:pPr algn="ctr"/>
            <a:r>
              <a:rPr lang="en-US" sz="1600" dirty="0"/>
              <a:t> A conclusion is your last shot to convince your reader that your essay and opinions are correct. The ideas present in your conclusion should be indicative of your final stance on the manner. This means that </a:t>
            </a:r>
            <a:r>
              <a:rPr lang="en-US" sz="1600" dirty="0">
                <a:highlight>
                  <a:srgbClr val="FFFF00"/>
                </a:highlight>
              </a:rPr>
              <a:t>NO NEW IDEAS.  </a:t>
            </a:r>
          </a:p>
          <a:p>
            <a:pPr marL="171450" indent="-171450">
              <a:buFontTx/>
              <a:buChar char="-"/>
            </a:pPr>
            <a:endParaRPr lang="en-US" sz="1200" dirty="0"/>
          </a:p>
          <a:p>
            <a:r>
              <a:rPr lang="en-US" dirty="0"/>
              <a:t>Just as your introduction acts as a bridge that transports your readers from their own lives into the “place” of your analysis, your conclusion can provide a bridge to help your readers make the transition back to their daily lives. Such a conclusion will help them see why all your analysis and information should matter to them after they put the paper down.</a:t>
            </a:r>
          </a:p>
          <a:p>
            <a:endParaRPr lang="en-US" dirty="0"/>
          </a:p>
          <a:p>
            <a:r>
              <a:rPr lang="en-US" dirty="0"/>
              <a:t>Your conclusion is your chance to have the last word on the subject. The conclusion allows you to have the final say on the issues you have raised in your paper, to synthesize your thoughts, to demonstrate the importance of your ideas, and to propel your reader to a new view of the subject. It is also your opportunity to make a good final impression and to end on a positive note.</a:t>
            </a:r>
          </a:p>
          <a:p>
            <a:pPr marL="171450" indent="-171450">
              <a:buFontTx/>
              <a:buChar char="-"/>
            </a:pPr>
            <a:endParaRPr lang="en-US" sz="1200" dirty="0"/>
          </a:p>
          <a:p>
            <a:endParaRPr lang="en-US" dirty="0">
              <a:highlight>
                <a:srgbClr val="FFFF00"/>
              </a:highlight>
            </a:endParaRPr>
          </a:p>
        </p:txBody>
      </p:sp>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A6E08-5339-407B-A1B3-D3AC8C61711C}"/>
              </a:ext>
            </a:extLst>
          </p:cNvPr>
          <p:cNvSpPr>
            <a:spLocks noGrp="1"/>
          </p:cNvSpPr>
          <p:nvPr>
            <p:ph type="title"/>
          </p:nvPr>
        </p:nvSpPr>
        <p:spPr/>
        <p:txBody>
          <a:bodyPr/>
          <a:lstStyle/>
          <a:p>
            <a:r>
              <a:rPr lang="en-US" dirty="0"/>
              <a:t>Strategies</a:t>
            </a:r>
          </a:p>
        </p:txBody>
      </p:sp>
      <p:sp>
        <p:nvSpPr>
          <p:cNvPr id="3" name="Content Placeholder 2">
            <a:extLst>
              <a:ext uri="{FF2B5EF4-FFF2-40B4-BE49-F238E27FC236}">
                <a16:creationId xmlns:a16="http://schemas.microsoft.com/office/drawing/2014/main" id="{1A954E45-35FB-4E3D-B4F1-BD851387D8D5}"/>
              </a:ext>
            </a:extLst>
          </p:cNvPr>
          <p:cNvSpPr>
            <a:spLocks noGrp="1"/>
          </p:cNvSpPr>
          <p:nvPr>
            <p:ph idx="1"/>
          </p:nvPr>
        </p:nvSpPr>
        <p:spPr>
          <a:xfrm>
            <a:off x="1066800" y="1733550"/>
            <a:ext cx="10058400" cy="4219194"/>
          </a:xfrm>
        </p:spPr>
        <p:txBody>
          <a:bodyPr>
            <a:normAutofit fontScale="25000" lnSpcReduction="20000"/>
          </a:bodyPr>
          <a:lstStyle/>
          <a:p>
            <a:pPr>
              <a:lnSpc>
                <a:spcPct val="170000"/>
              </a:lnSpc>
            </a:pPr>
            <a:r>
              <a:rPr lang="en-US" sz="4600" b="1" dirty="0">
                <a:highlight>
                  <a:srgbClr val="FFFF00"/>
                </a:highlight>
                <a:latin typeface="Arial Black" panose="020B0A04020102020204" pitchFamily="34" charset="0"/>
              </a:rPr>
              <a:t>Play the “So What” Game.</a:t>
            </a:r>
            <a:r>
              <a:rPr lang="en-US" sz="4600" dirty="0">
                <a:highlight>
                  <a:srgbClr val="FFFF00"/>
                </a:highlight>
                <a:latin typeface="Arial Black" panose="020B0A04020102020204" pitchFamily="34" charset="0"/>
              </a:rPr>
              <a:t> </a:t>
            </a:r>
            <a:r>
              <a:rPr lang="en-US" sz="4600" dirty="0">
                <a:latin typeface="Arial Black" panose="020B0A04020102020204" pitchFamily="34" charset="0"/>
              </a:rPr>
              <a:t>If you’re stuck and feel like your conclusion isn’t saying anything new or interesting, ask a friend to read it with you. Whenever you make a statement from your conclusion, ask the friend to say, “So what?” or “Why should anybody care?” Then ponder that question and answer it. Here’s how it might go: You: Basically, I’m just saying that education was important to Douglass. Friend: So what? You: Well, it was important because it was a key to him feeling like a free and equal citizen. Friend: Why should anybody care? You: That’s important because plantation owners tried to keep slaves from being educated so that they could maintain control. When Douglass obtained an education, he undermined that control personally . You can also use this strategy on your own, asking yourself “So What?” as you develop your ideas or your draft.</a:t>
            </a:r>
          </a:p>
          <a:p>
            <a:pPr>
              <a:lnSpc>
                <a:spcPct val="170000"/>
              </a:lnSpc>
            </a:pPr>
            <a:r>
              <a:rPr lang="en-US" sz="4600" b="1" dirty="0">
                <a:highlight>
                  <a:srgbClr val="FFFF00"/>
                </a:highlight>
                <a:latin typeface="Arial Black" panose="020B0A04020102020204" pitchFamily="34" charset="0"/>
              </a:rPr>
              <a:t>Return to the theme or themes in the introduction</a:t>
            </a:r>
            <a:r>
              <a:rPr lang="en-US" sz="4600" b="1" dirty="0">
                <a:latin typeface="Arial Black" panose="020B0A04020102020204" pitchFamily="34" charset="0"/>
              </a:rPr>
              <a:t>.</a:t>
            </a:r>
            <a:r>
              <a:rPr lang="en-US" sz="4600" dirty="0">
                <a:latin typeface="Arial Black" panose="020B0A04020102020204" pitchFamily="34" charset="0"/>
              </a:rPr>
              <a:t> This strategy brings the reader full circle. For example, if you begin by describing a scenario, you can end with the same scenario as proof that your essay is helpful in creating a new understanding. You may also refer to the introductory paragraph by using key words or parallel concepts and images that you also used in the introduction.</a:t>
            </a:r>
          </a:p>
          <a:p>
            <a:pPr>
              <a:lnSpc>
                <a:spcPct val="170000"/>
              </a:lnSpc>
            </a:pPr>
            <a:r>
              <a:rPr lang="en-US" sz="4600" b="1" dirty="0">
                <a:highlight>
                  <a:srgbClr val="FFFF00"/>
                </a:highlight>
                <a:latin typeface="Arial Black" panose="020B0A04020102020204" pitchFamily="34" charset="0"/>
              </a:rPr>
              <a:t>Synthesize, don’t summarize</a:t>
            </a:r>
            <a:r>
              <a:rPr lang="en-US" sz="4600" b="1" dirty="0">
                <a:latin typeface="Arial Black" panose="020B0A04020102020204" pitchFamily="34" charset="0"/>
              </a:rPr>
              <a:t>.</a:t>
            </a:r>
            <a:r>
              <a:rPr lang="en-US" sz="4600" dirty="0">
                <a:latin typeface="Arial Black" panose="020B0A04020102020204" pitchFamily="34" charset="0"/>
              </a:rPr>
              <a:t> Include a brief summary of the paper’s main points, but don’t simply repeat things that were in your paper. Instead, show your reader how the points you made and the support and examples you used fit together. Pull it all together.</a:t>
            </a:r>
          </a:p>
          <a:p>
            <a:endParaRPr lang="en-US" dirty="0"/>
          </a:p>
        </p:txBody>
      </p:sp>
    </p:spTree>
    <p:extLst>
      <p:ext uri="{BB962C8B-B14F-4D97-AF65-F5344CB8AC3E}">
        <p14:creationId xmlns:p14="http://schemas.microsoft.com/office/powerpoint/2010/main" val="315750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B4440-1FB7-47A5-BE73-5874E298A7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DD8A879-F715-429A-B843-96F934A60D8C}"/>
              </a:ext>
            </a:extLst>
          </p:cNvPr>
          <p:cNvSpPr>
            <a:spLocks noGrp="1"/>
          </p:cNvSpPr>
          <p:nvPr>
            <p:ph idx="1"/>
          </p:nvPr>
        </p:nvSpPr>
        <p:spPr/>
        <p:txBody>
          <a:bodyPr/>
          <a:lstStyle/>
          <a:p>
            <a:pPr>
              <a:lnSpc>
                <a:spcPct val="170000"/>
              </a:lnSpc>
            </a:pPr>
            <a:r>
              <a:rPr lang="en-US" sz="1600" b="1" dirty="0"/>
              <a:t>Include a provocative insight or quotation from the research or reading you did for your paper.</a:t>
            </a:r>
            <a:endParaRPr lang="en-US" sz="1600" dirty="0"/>
          </a:p>
          <a:p>
            <a:pPr>
              <a:lnSpc>
                <a:spcPct val="170000"/>
              </a:lnSpc>
            </a:pPr>
            <a:r>
              <a:rPr lang="en-US" sz="1600" b="1" dirty="0"/>
              <a:t>Propose a course of action, a solution to an issue, or questions for further study.</a:t>
            </a:r>
            <a:r>
              <a:rPr lang="en-US" sz="1600" dirty="0"/>
              <a:t> This can redirect your reader’s thought process and help her to apply your info and ideas to her own life or to see the broader implications.</a:t>
            </a:r>
          </a:p>
          <a:p>
            <a:pPr>
              <a:lnSpc>
                <a:spcPct val="170000"/>
              </a:lnSpc>
            </a:pPr>
            <a:r>
              <a:rPr lang="en-US" sz="1600" b="1" dirty="0"/>
              <a:t>Point to broader implications.</a:t>
            </a:r>
            <a:r>
              <a:rPr lang="en-US" sz="1600" dirty="0"/>
              <a:t> For example, if your paper examines the Greensboro sit-ins or another event in the Civil Rights Movement, you could point out its impact on the Civil Rights Movement as a whole. A paper about the style of writer Virginia Woolf could point to her influence on other writers or on later feminists.</a:t>
            </a:r>
          </a:p>
          <a:p>
            <a:endParaRPr lang="en-US" dirty="0"/>
          </a:p>
        </p:txBody>
      </p:sp>
    </p:spTree>
    <p:extLst>
      <p:ext uri="{BB962C8B-B14F-4D97-AF65-F5344CB8AC3E}">
        <p14:creationId xmlns:p14="http://schemas.microsoft.com/office/powerpoint/2010/main" val="112523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40AA-0812-42CF-8136-A1D2ED5218B5}"/>
              </a:ext>
            </a:extLst>
          </p:cNvPr>
          <p:cNvSpPr>
            <a:spLocks noGrp="1"/>
          </p:cNvSpPr>
          <p:nvPr>
            <p:ph type="title"/>
          </p:nvPr>
        </p:nvSpPr>
        <p:spPr/>
        <p:txBody>
          <a:bodyPr/>
          <a:lstStyle/>
          <a:p>
            <a:r>
              <a:rPr lang="en-US" dirty="0"/>
              <a:t>Examples of Strong Conclusions </a:t>
            </a:r>
          </a:p>
        </p:txBody>
      </p:sp>
      <p:sp>
        <p:nvSpPr>
          <p:cNvPr id="3" name="Content Placeholder 2">
            <a:extLst>
              <a:ext uri="{FF2B5EF4-FFF2-40B4-BE49-F238E27FC236}">
                <a16:creationId xmlns:a16="http://schemas.microsoft.com/office/drawing/2014/main" id="{4EC89BD9-6D9B-4914-95A5-C257535C53D2}"/>
              </a:ext>
            </a:extLst>
          </p:cNvPr>
          <p:cNvSpPr>
            <a:spLocks noGrp="1"/>
          </p:cNvSpPr>
          <p:nvPr>
            <p:ph idx="1"/>
          </p:nvPr>
        </p:nvSpPr>
        <p:spPr/>
        <p:txBody>
          <a:bodyPr/>
          <a:lstStyle/>
          <a:p>
            <a:r>
              <a:rPr lang="en-US" dirty="0"/>
              <a:t>Question: Do you think it is important for people to continue to travel into space?  Why or why not?  You may want to think about issues, such as: costs, dangers, rewards</a:t>
            </a:r>
          </a:p>
          <a:p>
            <a:r>
              <a:rPr lang="en-US" dirty="0"/>
              <a:t>Thesis: Many people dream of traveling in space. The stars and planets are there.  People should explore space to find out new information; however, they need to know the dangers and costs of space travel</a:t>
            </a:r>
          </a:p>
          <a:p>
            <a:r>
              <a:rPr lang="en-US" dirty="0"/>
              <a:t>Conclusion: But despite all that finishing the mission is a very great </a:t>
            </a:r>
            <a:r>
              <a:rPr lang="en-US" dirty="0" err="1"/>
              <a:t>honour</a:t>
            </a:r>
            <a:r>
              <a:rPr lang="en-US" dirty="0"/>
              <a:t> as it is a risky job and is also at the same time and honored to the country. I think that space travel, is improving over time because technology is also progressing fast making space travel. There are risks, but at the end space travel helps us humans and makes things, such as communication much easy for us faster and efficient. </a:t>
            </a:r>
          </a:p>
          <a:p>
            <a:r>
              <a:rPr lang="en-US" dirty="0">
                <a:highlight>
                  <a:srgbClr val="FFFF00"/>
                </a:highlight>
              </a:rPr>
              <a:t>What makes the conclusion effective?</a:t>
            </a:r>
          </a:p>
          <a:p>
            <a:r>
              <a:rPr lang="en-US" dirty="0">
                <a:highlight>
                  <a:srgbClr val="FFFF00"/>
                </a:highlight>
              </a:rPr>
              <a:t> What is wrong with this conclusion? </a:t>
            </a:r>
          </a:p>
          <a:p>
            <a:pPr marL="0" indent="0">
              <a:buNone/>
            </a:pPr>
            <a:endParaRPr lang="en-US" dirty="0"/>
          </a:p>
        </p:txBody>
      </p:sp>
    </p:spTree>
    <p:extLst>
      <p:ext uri="{BB962C8B-B14F-4D97-AF65-F5344CB8AC3E}">
        <p14:creationId xmlns:p14="http://schemas.microsoft.com/office/powerpoint/2010/main" val="2604621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BE3C-B8C2-40DF-9DC8-2EA92A129BB2}"/>
              </a:ext>
            </a:extLst>
          </p:cNvPr>
          <p:cNvSpPr>
            <a:spLocks noGrp="1"/>
          </p:cNvSpPr>
          <p:nvPr>
            <p:ph type="title"/>
          </p:nvPr>
        </p:nvSpPr>
        <p:spPr/>
        <p:txBody>
          <a:bodyPr/>
          <a:lstStyle/>
          <a:p>
            <a:r>
              <a:rPr lang="en-US" dirty="0"/>
              <a:t>Examples of Strong Conclusions</a:t>
            </a:r>
          </a:p>
        </p:txBody>
      </p:sp>
      <p:sp>
        <p:nvSpPr>
          <p:cNvPr id="3" name="Content Placeholder 2">
            <a:extLst>
              <a:ext uri="{FF2B5EF4-FFF2-40B4-BE49-F238E27FC236}">
                <a16:creationId xmlns:a16="http://schemas.microsoft.com/office/drawing/2014/main" id="{94CC64CD-BA0D-485E-B94F-D920B2D3E7AA}"/>
              </a:ext>
            </a:extLst>
          </p:cNvPr>
          <p:cNvSpPr>
            <a:spLocks noGrp="1"/>
          </p:cNvSpPr>
          <p:nvPr>
            <p:ph idx="1"/>
          </p:nvPr>
        </p:nvSpPr>
        <p:spPr/>
        <p:txBody>
          <a:bodyPr/>
          <a:lstStyle/>
          <a:p>
            <a:r>
              <a:rPr lang="en-US" dirty="0"/>
              <a:t>“The epic TV series known as “Hercules: The Legendary Journeys,” is the best start in the process of learning Roman and Greek mythology. It has many differences with the original legend but is understandable for students. Students must keep in mind 3 major differences. Hercules was not accompanied by Atlanta or Daedalus, the authors did not mention Perseus who played a significant role in the destiny of Hercules, and there is also no love story between the hero and Psyche in the myth. The rest of the plot reflects the myth better than other related shows. The image of Hercules remains the same popular and recognized through centuries, and it never changes.”</a:t>
            </a:r>
          </a:p>
          <a:p>
            <a:r>
              <a:rPr lang="en-US" dirty="0">
                <a:highlight>
                  <a:srgbClr val="FFFF00"/>
                </a:highlight>
              </a:rPr>
              <a:t>What do you think the question was based solely on the conclusion? </a:t>
            </a:r>
          </a:p>
          <a:p>
            <a:r>
              <a:rPr lang="en-US" dirty="0">
                <a:highlight>
                  <a:srgbClr val="FFFF00"/>
                </a:highlight>
              </a:rPr>
              <a:t>What do you feel this conclusion does well? </a:t>
            </a:r>
          </a:p>
        </p:txBody>
      </p:sp>
    </p:spTree>
    <p:extLst>
      <p:ext uri="{BB962C8B-B14F-4D97-AF65-F5344CB8AC3E}">
        <p14:creationId xmlns:p14="http://schemas.microsoft.com/office/powerpoint/2010/main" val="3774756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56E0E-2C8E-484D-B3AB-809261BD42E9}"/>
              </a:ext>
            </a:extLst>
          </p:cNvPr>
          <p:cNvSpPr>
            <a:spLocks noGrp="1"/>
          </p:cNvSpPr>
          <p:nvPr>
            <p:ph type="title"/>
          </p:nvPr>
        </p:nvSpPr>
        <p:spPr/>
        <p:txBody>
          <a:bodyPr/>
          <a:lstStyle/>
          <a:p>
            <a:r>
              <a:rPr lang="en-US" dirty="0"/>
              <a:t>LETS WORK</a:t>
            </a:r>
          </a:p>
        </p:txBody>
      </p:sp>
      <p:sp>
        <p:nvSpPr>
          <p:cNvPr id="3" name="Content Placeholder 2">
            <a:extLst>
              <a:ext uri="{FF2B5EF4-FFF2-40B4-BE49-F238E27FC236}">
                <a16:creationId xmlns:a16="http://schemas.microsoft.com/office/drawing/2014/main" id="{55D42951-4406-4942-808F-8B12D3B82A42}"/>
              </a:ext>
            </a:extLst>
          </p:cNvPr>
          <p:cNvSpPr>
            <a:spLocks noGrp="1"/>
          </p:cNvSpPr>
          <p:nvPr>
            <p:ph idx="1"/>
          </p:nvPr>
        </p:nvSpPr>
        <p:spPr/>
        <p:txBody>
          <a:bodyPr/>
          <a:lstStyle/>
          <a:p>
            <a:r>
              <a:rPr lang="en-US" dirty="0"/>
              <a:t>Decide which strategy you’re going to use and put it into effect! </a:t>
            </a:r>
          </a:p>
        </p:txBody>
      </p:sp>
    </p:spTree>
    <p:extLst>
      <p:ext uri="{BB962C8B-B14F-4D97-AF65-F5344CB8AC3E}">
        <p14:creationId xmlns:p14="http://schemas.microsoft.com/office/powerpoint/2010/main" val="18814391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4BA1669898C84A9D0A7CD88DD86DEE" ma:contentTypeVersion="7" ma:contentTypeDescription="Create a new document." ma:contentTypeScope="" ma:versionID="c3bc4c656b89b926000d545e7200fcba">
  <xsd:schema xmlns:xsd="http://www.w3.org/2001/XMLSchema" xmlns:xs="http://www.w3.org/2001/XMLSchema" xmlns:p="http://schemas.microsoft.com/office/2006/metadata/properties" xmlns:ns1="http://schemas.microsoft.com/sharepoint/v3" xmlns:ns2="3c924a6b-2f35-4917-a7f8-b3e917a78ebf" targetNamespace="http://schemas.microsoft.com/office/2006/metadata/properties" ma:root="true" ma:fieldsID="7f94b65606a0d36bb6a04bca121ff855" ns1:_="" ns2:_="">
    <xsd:import namespace="http://schemas.microsoft.com/sharepoint/v3"/>
    <xsd:import namespace="3c924a6b-2f35-4917-a7f8-b3e917a78ebf"/>
    <xsd:element name="properties">
      <xsd:complexType>
        <xsd:sequence>
          <xsd:element name="documentManagement">
            <xsd:complexType>
              <xsd:all>
                <xsd:element ref="ns1:PublishingStartDate" minOccurs="0"/>
                <xsd:element ref="ns1:PublishingExpirationDate" minOccurs="0"/>
                <xsd:element ref="ns2:Blog_x0020_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hidden="true" ma:internalName="PublishingStartDate">
      <xsd:simpleType>
        <xsd:restriction base="dms:Unknown"/>
      </xsd:simpleType>
    </xsd:element>
    <xsd:element name="PublishingExpirationDate" ma:index="5"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924a6b-2f35-4917-a7f8-b3e917a78ebf" elementFormDefault="qualified">
    <xsd:import namespace="http://schemas.microsoft.com/office/2006/documentManagement/types"/>
    <xsd:import namespace="http://schemas.microsoft.com/office/infopath/2007/PartnerControls"/>
    <xsd:element name="Blog_x0020_Category" ma:index="6" ma:displayName="Blog Category" ma:list="{5ce769ce-cfb9-46d6-b0af-6a04f9ac84e5}" ma:internalName="Blog_x0020_Category" ma:readOnly="false" ma:showField="Title" ma:web="3c924a6b-2f35-4917-a7f8-b3e917a78ebf">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log_x0020_Category xmlns="3c924a6b-2f35-4917-a7f8-b3e917a78ebf">60</Blog_x0020_Category>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5E756A-6843-443C-88A3-C7A64455A5C6}"/>
</file>

<file path=customXml/itemProps2.xml><?xml version="1.0" encoding="utf-8"?>
<ds:datastoreItem xmlns:ds="http://schemas.openxmlformats.org/officeDocument/2006/customXml" ds:itemID="{0E92E9E5-79AF-4029-8FCA-9C327D54FD8F}"/>
</file>

<file path=customXml/itemProps3.xml><?xml version="1.0" encoding="utf-8"?>
<ds:datastoreItem xmlns:ds="http://schemas.openxmlformats.org/officeDocument/2006/customXml" ds:itemID="{659927E4-E194-47BE-91C2-B87D50CF51DB}"/>
</file>

<file path=docProps/app.xml><?xml version="1.0" encoding="utf-8"?>
<Properties xmlns="http://schemas.openxmlformats.org/officeDocument/2006/extended-properties" xmlns:vt="http://schemas.openxmlformats.org/officeDocument/2006/docPropsVTypes">
  <TotalTime>0</TotalTime>
  <Words>1064</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Avenir Next LT Pro</vt:lpstr>
      <vt:lpstr>Avenir Next LT Pro Light</vt:lpstr>
      <vt:lpstr>Garamond</vt:lpstr>
      <vt:lpstr>SavonVTI</vt:lpstr>
      <vt:lpstr>Conclusions</vt:lpstr>
      <vt:lpstr>Forecasted Events</vt:lpstr>
      <vt:lpstr>PowerPoint Presentation</vt:lpstr>
      <vt:lpstr>Strategies</vt:lpstr>
      <vt:lpstr>PowerPoint Presentation</vt:lpstr>
      <vt:lpstr>Examples of Strong Conclusions </vt:lpstr>
      <vt:lpstr>Examples of Strong Conclusions</vt:lpstr>
      <vt:lpstr>LETS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2020-03-12T19:35:35Z</dcterms:created>
  <dcterms:modified xsi:type="dcterms:W3CDTF">2020-03-13T12:19:13Z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0x010100C54BA1669898C84A9D0A7CD88DD86DEE</vt:lpwstr>
  </property>
</Properties>
</file>