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31" r:id="rId4"/>
    <p:sldMasterId id="2147484117" r:id="rId5"/>
  </p:sldMasterIdLst>
  <p:notesMasterIdLst>
    <p:notesMasterId r:id="rId38"/>
  </p:notesMasterIdLst>
  <p:handoutMasterIdLst>
    <p:handoutMasterId r:id="rId39"/>
  </p:handoutMasterIdLst>
  <p:sldIdLst>
    <p:sldId id="338" r:id="rId6"/>
    <p:sldId id="406" r:id="rId7"/>
    <p:sldId id="401" r:id="rId8"/>
    <p:sldId id="399" r:id="rId9"/>
    <p:sldId id="402" r:id="rId10"/>
    <p:sldId id="404" r:id="rId11"/>
    <p:sldId id="390" r:id="rId12"/>
    <p:sldId id="405" r:id="rId13"/>
    <p:sldId id="375" r:id="rId14"/>
    <p:sldId id="322" r:id="rId15"/>
    <p:sldId id="410" r:id="rId16"/>
    <p:sldId id="376" r:id="rId17"/>
    <p:sldId id="381" r:id="rId18"/>
    <p:sldId id="378" r:id="rId19"/>
    <p:sldId id="384" r:id="rId20"/>
    <p:sldId id="385" r:id="rId21"/>
    <p:sldId id="377" r:id="rId22"/>
    <p:sldId id="408" r:id="rId23"/>
    <p:sldId id="387" r:id="rId24"/>
    <p:sldId id="380" r:id="rId25"/>
    <p:sldId id="379" r:id="rId26"/>
    <p:sldId id="389" r:id="rId27"/>
    <p:sldId id="386" r:id="rId28"/>
    <p:sldId id="362" r:id="rId29"/>
    <p:sldId id="409" r:id="rId30"/>
    <p:sldId id="388" r:id="rId31"/>
    <p:sldId id="392" r:id="rId32"/>
    <p:sldId id="391" r:id="rId33"/>
    <p:sldId id="395" r:id="rId34"/>
    <p:sldId id="397" r:id="rId35"/>
    <p:sldId id="398" r:id="rId36"/>
    <p:sldId id="407" r:id="rId37"/>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393939"/>
    <a:srgbClr val="336699"/>
    <a:srgbClr val="DDDDDD"/>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3" autoAdjust="0"/>
    <p:restoredTop sz="94532" autoAdjust="0"/>
  </p:normalViewPr>
  <p:slideViewPr>
    <p:cSldViewPr>
      <p:cViewPr>
        <p:scale>
          <a:sx n="80" d="100"/>
          <a:sy n="80" d="100"/>
        </p:scale>
        <p:origin x="-810" y="-72"/>
      </p:cViewPr>
      <p:guideLst>
        <p:guide orient="horz" pos="2160"/>
        <p:guide pos="2880"/>
      </p:guideLst>
    </p:cSldViewPr>
  </p:slideViewPr>
  <p:outlineViewPr>
    <p:cViewPr>
      <p:scale>
        <a:sx n="33" d="100"/>
        <a:sy n="33" d="100"/>
      </p:scale>
      <p:origin x="0" y="594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2178" y="-120"/>
      </p:cViewPr>
      <p:guideLst>
        <p:guide orient="horz" pos="2927"/>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3048000" cy="457200"/>
          </a:xfrm>
          <a:prstGeom prst="rect">
            <a:avLst/>
          </a:prstGeom>
          <a:noFill/>
          <a:ln w="12700">
            <a:noFill/>
            <a:miter lim="800000"/>
            <a:headEnd type="none" w="sm" len="sm"/>
            <a:tailEnd type="none" w="sm" len="sm"/>
          </a:ln>
          <a:effectLst/>
        </p:spPr>
        <p:txBody>
          <a:bodyPr vert="horz" wrap="square" lIns="91431" tIns="45715" rIns="91431" bIns="45715" numCol="1" anchor="t" anchorCtr="0" compatLnSpc="1">
            <a:prstTxWarp prst="textNoShape">
              <a:avLst/>
            </a:prstTxWarp>
          </a:bodyPr>
          <a:lstStyle>
            <a:lvl1pPr defTabSz="914274" eaLnBrk="0" hangingPunct="0">
              <a:lnSpc>
                <a:spcPct val="100000"/>
              </a:lnSpc>
              <a:spcAft>
                <a:spcPct val="0"/>
              </a:spcAft>
              <a:buFontTx/>
              <a:buNone/>
              <a:defRPr sz="1200" dirty="0">
                <a:latin typeface="Times New Roman" charset="0"/>
                <a:cs typeface="+mn-cs"/>
              </a:defRPr>
            </a:lvl1pPr>
          </a:lstStyle>
          <a:p>
            <a:pPr>
              <a:defRPr/>
            </a:pPr>
            <a:endParaRPr lang="en-US"/>
          </a:p>
        </p:txBody>
      </p:sp>
      <p:sp>
        <p:nvSpPr>
          <p:cNvPr id="66563" name="Rectangle 3"/>
          <p:cNvSpPr>
            <a:spLocks noGrp="1" noChangeArrowheads="1"/>
          </p:cNvSpPr>
          <p:nvPr>
            <p:ph type="dt" sz="quarter" idx="1"/>
          </p:nvPr>
        </p:nvSpPr>
        <p:spPr bwMode="auto">
          <a:xfrm>
            <a:off x="3962400" y="0"/>
            <a:ext cx="3048000" cy="457200"/>
          </a:xfrm>
          <a:prstGeom prst="rect">
            <a:avLst/>
          </a:prstGeom>
          <a:noFill/>
          <a:ln w="12700">
            <a:noFill/>
            <a:miter lim="800000"/>
            <a:headEnd type="none" w="sm" len="sm"/>
            <a:tailEnd type="none" w="sm" len="sm"/>
          </a:ln>
          <a:effectLst/>
        </p:spPr>
        <p:txBody>
          <a:bodyPr vert="horz" wrap="square" lIns="91431" tIns="45715" rIns="91431" bIns="45715" numCol="1" anchor="t" anchorCtr="0" compatLnSpc="1">
            <a:prstTxWarp prst="textNoShape">
              <a:avLst/>
            </a:prstTxWarp>
          </a:bodyPr>
          <a:lstStyle>
            <a:lvl1pPr algn="r" defTabSz="914274" eaLnBrk="0" hangingPunct="0">
              <a:lnSpc>
                <a:spcPct val="100000"/>
              </a:lnSpc>
              <a:spcAft>
                <a:spcPct val="0"/>
              </a:spcAft>
              <a:buFontTx/>
              <a:buNone/>
              <a:defRPr sz="1200" dirty="0">
                <a:latin typeface="Times New Roman" charset="0"/>
                <a:cs typeface="+mn-cs"/>
              </a:defRPr>
            </a:lvl1pPr>
          </a:lstStyle>
          <a:p>
            <a:pPr>
              <a:defRPr/>
            </a:pPr>
            <a:endParaRPr lang="en-US"/>
          </a:p>
        </p:txBody>
      </p:sp>
      <p:sp>
        <p:nvSpPr>
          <p:cNvPr id="66564" name="Rectangle 4"/>
          <p:cNvSpPr>
            <a:spLocks noGrp="1" noChangeArrowheads="1"/>
          </p:cNvSpPr>
          <p:nvPr>
            <p:ph type="ftr" sz="quarter" idx="2"/>
          </p:nvPr>
        </p:nvSpPr>
        <p:spPr bwMode="auto">
          <a:xfrm>
            <a:off x="0" y="8839200"/>
            <a:ext cx="3048000" cy="457200"/>
          </a:xfrm>
          <a:prstGeom prst="rect">
            <a:avLst/>
          </a:prstGeom>
          <a:noFill/>
          <a:ln w="12700">
            <a:noFill/>
            <a:miter lim="800000"/>
            <a:headEnd type="none" w="sm" len="sm"/>
            <a:tailEnd type="none" w="sm" len="sm"/>
          </a:ln>
          <a:effectLst/>
        </p:spPr>
        <p:txBody>
          <a:bodyPr vert="horz" wrap="square" lIns="91431" tIns="45715" rIns="91431" bIns="45715" numCol="1" anchor="b" anchorCtr="0" compatLnSpc="1">
            <a:prstTxWarp prst="textNoShape">
              <a:avLst/>
            </a:prstTxWarp>
          </a:bodyPr>
          <a:lstStyle>
            <a:lvl1pPr defTabSz="914274" eaLnBrk="0" hangingPunct="0">
              <a:lnSpc>
                <a:spcPct val="100000"/>
              </a:lnSpc>
              <a:spcAft>
                <a:spcPct val="0"/>
              </a:spcAft>
              <a:buFontTx/>
              <a:buNone/>
              <a:defRPr sz="1200" dirty="0">
                <a:latin typeface="Times New Roman" charset="0"/>
                <a:cs typeface="+mn-cs"/>
              </a:defRPr>
            </a:lvl1pPr>
          </a:lstStyle>
          <a:p>
            <a:pPr>
              <a:defRPr/>
            </a:pPr>
            <a:endParaRPr lang="en-US"/>
          </a:p>
        </p:txBody>
      </p:sp>
      <p:sp>
        <p:nvSpPr>
          <p:cNvPr id="66565" name="Rectangle 5"/>
          <p:cNvSpPr>
            <a:spLocks noGrp="1" noChangeArrowheads="1"/>
          </p:cNvSpPr>
          <p:nvPr>
            <p:ph type="sldNum" sz="quarter" idx="3"/>
          </p:nvPr>
        </p:nvSpPr>
        <p:spPr bwMode="auto">
          <a:xfrm>
            <a:off x="3962400" y="8839200"/>
            <a:ext cx="3048000" cy="457200"/>
          </a:xfrm>
          <a:prstGeom prst="rect">
            <a:avLst/>
          </a:prstGeom>
          <a:noFill/>
          <a:ln w="12700">
            <a:noFill/>
            <a:miter lim="800000"/>
            <a:headEnd type="none" w="sm" len="sm"/>
            <a:tailEnd type="none" w="sm" len="sm"/>
          </a:ln>
          <a:effectLst/>
        </p:spPr>
        <p:txBody>
          <a:bodyPr vert="horz" wrap="square" lIns="91431" tIns="45715" rIns="91431" bIns="45715" numCol="1" anchor="b" anchorCtr="0" compatLnSpc="1">
            <a:prstTxWarp prst="textNoShape">
              <a:avLst/>
            </a:prstTxWarp>
          </a:bodyPr>
          <a:lstStyle>
            <a:lvl1pPr algn="r" defTabSz="914274" eaLnBrk="0" hangingPunct="0">
              <a:lnSpc>
                <a:spcPct val="100000"/>
              </a:lnSpc>
              <a:spcAft>
                <a:spcPct val="0"/>
              </a:spcAft>
              <a:buFontTx/>
              <a:buNone/>
              <a:defRPr sz="1200">
                <a:latin typeface="Times New Roman" charset="0"/>
                <a:cs typeface="+mn-cs"/>
              </a:defRPr>
            </a:lvl1pPr>
          </a:lstStyle>
          <a:p>
            <a:pPr>
              <a:defRPr/>
            </a:pPr>
            <a:fld id="{39FF064D-AB2A-4F87-A207-89AA17EC621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1026"/>
          <p:cNvSpPr>
            <a:spLocks noGrp="1" noChangeArrowheads="1"/>
          </p:cNvSpPr>
          <p:nvPr>
            <p:ph type="hdr" sz="quarter"/>
          </p:nvPr>
        </p:nvSpPr>
        <p:spPr bwMode="auto">
          <a:xfrm>
            <a:off x="0" y="0"/>
            <a:ext cx="3048000" cy="457200"/>
          </a:xfrm>
          <a:prstGeom prst="rect">
            <a:avLst/>
          </a:prstGeom>
          <a:noFill/>
          <a:ln w="12700" cap="sq">
            <a:noFill/>
            <a:miter lim="800000"/>
            <a:headEnd type="none" w="sm" len="sm"/>
            <a:tailEnd type="none" w="sm" len="sm"/>
          </a:ln>
          <a:effectLst/>
        </p:spPr>
        <p:txBody>
          <a:bodyPr vert="horz" wrap="square" lIns="91431" tIns="45715" rIns="91431" bIns="45715" numCol="1" anchor="t" anchorCtr="0" compatLnSpc="1">
            <a:prstTxWarp prst="textNoShape">
              <a:avLst/>
            </a:prstTxWarp>
          </a:bodyPr>
          <a:lstStyle>
            <a:lvl1pPr defTabSz="914274" eaLnBrk="0" hangingPunct="0">
              <a:lnSpc>
                <a:spcPct val="100000"/>
              </a:lnSpc>
              <a:spcAft>
                <a:spcPct val="0"/>
              </a:spcAft>
              <a:buFontTx/>
              <a:buNone/>
              <a:defRPr sz="1200" dirty="0">
                <a:latin typeface="Times New Roman" charset="0"/>
                <a:cs typeface="+mn-cs"/>
              </a:defRPr>
            </a:lvl1pPr>
          </a:lstStyle>
          <a:p>
            <a:pPr>
              <a:defRPr/>
            </a:pPr>
            <a:endParaRPr lang="en-US"/>
          </a:p>
        </p:txBody>
      </p:sp>
      <p:sp>
        <p:nvSpPr>
          <p:cNvPr id="75779" name="Rectangle 1027"/>
          <p:cNvSpPr>
            <a:spLocks noGrp="1" noChangeArrowheads="1"/>
          </p:cNvSpPr>
          <p:nvPr>
            <p:ph type="dt" idx="1"/>
          </p:nvPr>
        </p:nvSpPr>
        <p:spPr bwMode="auto">
          <a:xfrm>
            <a:off x="3962400" y="0"/>
            <a:ext cx="3048000" cy="457200"/>
          </a:xfrm>
          <a:prstGeom prst="rect">
            <a:avLst/>
          </a:prstGeom>
          <a:noFill/>
          <a:ln w="12700" cap="sq">
            <a:noFill/>
            <a:miter lim="800000"/>
            <a:headEnd type="none" w="sm" len="sm"/>
            <a:tailEnd type="none" w="sm" len="sm"/>
          </a:ln>
          <a:effectLst/>
        </p:spPr>
        <p:txBody>
          <a:bodyPr vert="horz" wrap="square" lIns="91431" tIns="45715" rIns="91431" bIns="45715" numCol="1" anchor="t" anchorCtr="0" compatLnSpc="1">
            <a:prstTxWarp prst="textNoShape">
              <a:avLst/>
            </a:prstTxWarp>
          </a:bodyPr>
          <a:lstStyle>
            <a:lvl1pPr algn="r" defTabSz="914274" eaLnBrk="0" hangingPunct="0">
              <a:lnSpc>
                <a:spcPct val="100000"/>
              </a:lnSpc>
              <a:spcAft>
                <a:spcPct val="0"/>
              </a:spcAft>
              <a:buFontTx/>
              <a:buNone/>
              <a:defRPr sz="1200" dirty="0">
                <a:latin typeface="Times New Roman" charset="0"/>
                <a:cs typeface="+mn-cs"/>
              </a:defRPr>
            </a:lvl1pPr>
          </a:lstStyle>
          <a:p>
            <a:pPr>
              <a:defRPr/>
            </a:pPr>
            <a:endParaRPr lang="en-US"/>
          </a:p>
        </p:txBody>
      </p:sp>
      <p:sp>
        <p:nvSpPr>
          <p:cNvPr id="54276" name="Rectangle 1028"/>
          <p:cNvSpPr>
            <a:spLocks noGrp="1" noRot="1" noChangeAspect="1" noChangeArrowheads="1" noTextEdit="1"/>
          </p:cNvSpPr>
          <p:nvPr>
            <p:ph type="sldImg" idx="2"/>
          </p:nvPr>
        </p:nvSpPr>
        <p:spPr bwMode="auto">
          <a:xfrm>
            <a:off x="1168400" y="685800"/>
            <a:ext cx="4675188" cy="3505200"/>
          </a:xfrm>
          <a:prstGeom prst="rect">
            <a:avLst/>
          </a:prstGeom>
          <a:noFill/>
          <a:ln w="9525">
            <a:solidFill>
              <a:srgbClr val="000000"/>
            </a:solidFill>
            <a:miter lim="800000"/>
            <a:headEnd/>
            <a:tailEnd/>
          </a:ln>
        </p:spPr>
      </p:sp>
      <p:sp>
        <p:nvSpPr>
          <p:cNvPr id="75781" name="Rectangle 1029"/>
          <p:cNvSpPr>
            <a:spLocks noGrp="1" noChangeArrowheads="1"/>
          </p:cNvSpPr>
          <p:nvPr>
            <p:ph type="body" sz="quarter" idx="3"/>
          </p:nvPr>
        </p:nvSpPr>
        <p:spPr bwMode="auto">
          <a:xfrm>
            <a:off x="914400" y="4419600"/>
            <a:ext cx="5181600" cy="4191000"/>
          </a:xfrm>
          <a:prstGeom prst="rect">
            <a:avLst/>
          </a:prstGeom>
          <a:noFill/>
          <a:ln w="12700" cap="sq">
            <a:noFill/>
            <a:miter lim="800000"/>
            <a:headEnd type="none" w="sm" len="sm"/>
            <a:tailEnd type="none" w="sm" len="sm"/>
          </a:ln>
          <a:effectLst/>
        </p:spPr>
        <p:txBody>
          <a:bodyPr vert="horz" wrap="square" lIns="91431" tIns="45715" rIns="91431"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1030"/>
          <p:cNvSpPr>
            <a:spLocks noGrp="1" noChangeArrowheads="1"/>
          </p:cNvSpPr>
          <p:nvPr>
            <p:ph type="ftr" sz="quarter" idx="4"/>
          </p:nvPr>
        </p:nvSpPr>
        <p:spPr bwMode="auto">
          <a:xfrm>
            <a:off x="0" y="8839200"/>
            <a:ext cx="3048000" cy="457200"/>
          </a:xfrm>
          <a:prstGeom prst="rect">
            <a:avLst/>
          </a:prstGeom>
          <a:noFill/>
          <a:ln w="12700" cap="sq">
            <a:noFill/>
            <a:miter lim="800000"/>
            <a:headEnd type="none" w="sm" len="sm"/>
            <a:tailEnd type="none" w="sm" len="sm"/>
          </a:ln>
          <a:effectLst/>
        </p:spPr>
        <p:txBody>
          <a:bodyPr vert="horz" wrap="square" lIns="91431" tIns="45715" rIns="91431" bIns="45715" numCol="1" anchor="b" anchorCtr="0" compatLnSpc="1">
            <a:prstTxWarp prst="textNoShape">
              <a:avLst/>
            </a:prstTxWarp>
          </a:bodyPr>
          <a:lstStyle>
            <a:lvl1pPr defTabSz="914274" eaLnBrk="0" hangingPunct="0">
              <a:lnSpc>
                <a:spcPct val="100000"/>
              </a:lnSpc>
              <a:spcAft>
                <a:spcPct val="0"/>
              </a:spcAft>
              <a:buFontTx/>
              <a:buNone/>
              <a:defRPr sz="1200" dirty="0">
                <a:latin typeface="Times New Roman" charset="0"/>
                <a:cs typeface="+mn-cs"/>
              </a:defRPr>
            </a:lvl1pPr>
          </a:lstStyle>
          <a:p>
            <a:pPr>
              <a:defRPr/>
            </a:pPr>
            <a:endParaRPr lang="en-US"/>
          </a:p>
        </p:txBody>
      </p:sp>
      <p:sp>
        <p:nvSpPr>
          <p:cNvPr id="75783" name="Rectangle 1031"/>
          <p:cNvSpPr>
            <a:spLocks noGrp="1" noChangeArrowheads="1"/>
          </p:cNvSpPr>
          <p:nvPr>
            <p:ph type="sldNum" sz="quarter" idx="5"/>
          </p:nvPr>
        </p:nvSpPr>
        <p:spPr bwMode="auto">
          <a:xfrm>
            <a:off x="3962400" y="8839200"/>
            <a:ext cx="3048000" cy="457200"/>
          </a:xfrm>
          <a:prstGeom prst="rect">
            <a:avLst/>
          </a:prstGeom>
          <a:noFill/>
          <a:ln w="12700" cap="sq">
            <a:noFill/>
            <a:miter lim="800000"/>
            <a:headEnd type="none" w="sm" len="sm"/>
            <a:tailEnd type="none" w="sm" len="sm"/>
          </a:ln>
          <a:effectLst/>
        </p:spPr>
        <p:txBody>
          <a:bodyPr vert="horz" wrap="square" lIns="91431" tIns="45715" rIns="91431" bIns="45715" numCol="1" anchor="b" anchorCtr="0" compatLnSpc="1">
            <a:prstTxWarp prst="textNoShape">
              <a:avLst/>
            </a:prstTxWarp>
          </a:bodyPr>
          <a:lstStyle>
            <a:lvl1pPr algn="r" defTabSz="914274" eaLnBrk="0" hangingPunct="0">
              <a:lnSpc>
                <a:spcPct val="100000"/>
              </a:lnSpc>
              <a:spcAft>
                <a:spcPct val="0"/>
              </a:spcAft>
              <a:buFontTx/>
              <a:buNone/>
              <a:defRPr sz="1200">
                <a:latin typeface="Times New Roman" charset="0"/>
                <a:cs typeface="+mn-cs"/>
              </a:defRPr>
            </a:lvl1pPr>
          </a:lstStyle>
          <a:p>
            <a:pPr>
              <a:defRPr/>
            </a:pPr>
            <a:fld id="{5CA9BE63-F687-4770-B840-B4EBD6B52BC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p:spPr>
        <p:txBody>
          <a:bodyPr/>
          <a:lstStyle/>
          <a:p>
            <a:endParaRPr lang="en-US" altLang="en-US" smtClean="0">
              <a:latin typeface="Times New Roman" pitchFamily="18" charset="0"/>
            </a:endParaRPr>
          </a:p>
        </p:txBody>
      </p:sp>
      <p:sp>
        <p:nvSpPr>
          <p:cNvPr id="36868" name="Slide Number Placeholder 3"/>
          <p:cNvSpPr>
            <a:spLocks noGrp="1"/>
          </p:cNvSpPr>
          <p:nvPr>
            <p:ph type="sldNum" sz="quarter" idx="5"/>
          </p:nvPr>
        </p:nvSpPr>
        <p:spPr/>
        <p:txBody>
          <a:bodyPr/>
          <a:lstStyle/>
          <a:p>
            <a:pPr>
              <a:defRPr/>
            </a:pPr>
            <a:fld id="{587C0A6F-3B76-4DB3-AD6B-C1564A7886D5}" type="slidenum">
              <a:rPr lang="en-US" smtClean="0">
                <a:latin typeface="Times New Roman" pitchFamily="18" charset="0"/>
              </a:rPr>
              <a:pPr>
                <a:defRPr/>
              </a:pPr>
              <a:t>1</a:t>
            </a:fld>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p:spPr>
        <p:txBody>
          <a:bodyPr/>
          <a:lstStyle/>
          <a:p>
            <a:endParaRPr lang="en-US" altLang="en-US" smtClean="0">
              <a:latin typeface="Times New Roman" pitchFamily="18" charset="0"/>
            </a:endParaRPr>
          </a:p>
        </p:txBody>
      </p:sp>
      <p:sp>
        <p:nvSpPr>
          <p:cNvPr id="40964" name="Slide Number Placeholder 3"/>
          <p:cNvSpPr>
            <a:spLocks noGrp="1"/>
          </p:cNvSpPr>
          <p:nvPr>
            <p:ph type="sldNum" sz="quarter" idx="5"/>
          </p:nvPr>
        </p:nvSpPr>
        <p:spPr/>
        <p:txBody>
          <a:bodyPr/>
          <a:lstStyle/>
          <a:p>
            <a:pPr>
              <a:defRPr/>
            </a:pPr>
            <a:fld id="{4A6E9A09-ABFF-45C6-96A2-EB69EEADB381}" type="slidenum">
              <a:rPr lang="en-US" smtClean="0">
                <a:latin typeface="Times New Roman" pitchFamily="18" charset="0"/>
              </a:rPr>
              <a:pPr>
                <a:defRPr/>
              </a:pPr>
              <a:t>10</a:t>
            </a:fld>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7C284A22-F4D8-4B08-B27A-A3D3622943F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7C6B659D-2237-4A0F-BAFC-071FB45368BA}"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F4A2CD1F-A3F3-4D12-80CA-D8DC43EF689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p:spPr>
        <p:txBody>
          <a:bodyPr/>
          <a:lstStyle/>
          <a:p>
            <a:endParaRPr lang="en-US" altLang="en-US" smtClean="0">
              <a:latin typeface="Times New Roman" pitchFamily="18" charset="0"/>
            </a:endParaRPr>
          </a:p>
        </p:txBody>
      </p:sp>
      <p:sp>
        <p:nvSpPr>
          <p:cNvPr id="40964" name="Slide Number Placeholder 3"/>
          <p:cNvSpPr>
            <a:spLocks noGrp="1"/>
          </p:cNvSpPr>
          <p:nvPr>
            <p:ph type="sldNum" sz="quarter" idx="5"/>
          </p:nvPr>
        </p:nvSpPr>
        <p:spPr/>
        <p:txBody>
          <a:bodyPr/>
          <a:lstStyle/>
          <a:p>
            <a:pPr>
              <a:defRPr/>
            </a:pPr>
            <a:fld id="{8F8CF3B2-D740-43CE-8770-E285C71C3622}" type="slidenum">
              <a:rPr lang="en-US" smtClean="0">
                <a:latin typeface="Times New Roman" pitchFamily="18" charset="0"/>
              </a:rPr>
              <a:pPr>
                <a:defRPr/>
              </a:pPr>
              <a:t>14</a:t>
            </a:fld>
            <a:endParaRPr 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96BC110D-D7EF-44F7-AF58-D8E2BF91935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996ADB46-F2BC-43ED-B2C9-44EF0998238F}"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781EFB7B-B503-4165-8621-078792B638E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9F063AA2-8547-42F2-B675-E24497F86178}"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93794287-D831-43B3-A43C-8DD4E2776D2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1CD22F3B-169A-4774-898D-A46D690E251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52629F9C-AA3F-4984-9A96-353D31D7FAE8}"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w="9525"/>
        </p:spPr>
        <p:txBody>
          <a:bodyPr/>
          <a:lstStyle/>
          <a:p>
            <a:endParaRPr lang="en-US" altLang="en-US" smtClean="0">
              <a:latin typeface="Times New Roman" pitchFamily="18" charset="0"/>
            </a:endParaRPr>
          </a:p>
        </p:txBody>
      </p:sp>
      <p:sp>
        <p:nvSpPr>
          <p:cNvPr id="40964" name="Slide Number Placeholder 3"/>
          <p:cNvSpPr>
            <a:spLocks noGrp="1"/>
          </p:cNvSpPr>
          <p:nvPr>
            <p:ph type="sldNum" sz="quarter" idx="5"/>
          </p:nvPr>
        </p:nvSpPr>
        <p:spPr/>
        <p:txBody>
          <a:bodyPr/>
          <a:lstStyle/>
          <a:p>
            <a:pPr>
              <a:defRPr/>
            </a:pPr>
            <a:fld id="{9DDA34FE-CCF6-4197-AC4D-3005E1009BE7}" type="slidenum">
              <a:rPr lang="en-US" smtClean="0">
                <a:latin typeface="Times New Roman" pitchFamily="18" charset="0"/>
              </a:rPr>
              <a:pPr>
                <a:defRPr/>
              </a:pPr>
              <a:t>21</a:t>
            </a:fld>
            <a:endParaRPr lang="en-US"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9DA83190-5079-417F-87DB-44143E5CC9E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C426C61B-1B52-4182-BAE2-79E423E3D1F2}"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27F75AF0-D701-41D4-B1C8-EC4C0338E2DF}"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42885957-162E-4915-A226-3DAFD3CCEA44}"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CDB49C45-9488-4487-9BB6-67348CA95FC4}"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7D95B1FE-F80F-4347-9C01-E150A9689E54}"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w="9525"/>
        </p:spPr>
        <p:txBody>
          <a:bodyPr/>
          <a:lstStyle/>
          <a:p>
            <a:r>
              <a:rPr lang="en-CA" altLang="en-US" smtClean="0">
                <a:latin typeface="Times New Roman" pitchFamily="18" charset="0"/>
              </a:rPr>
              <a:t>An property further out from Seawood (1216 Sand Cove Road, the old Dr. Roberts property) was looked at to see if it was still provincially owned. It was determined that it is now commercially owned property.</a:t>
            </a:r>
          </a:p>
        </p:txBody>
      </p:sp>
      <p:sp>
        <p:nvSpPr>
          <p:cNvPr id="4" name="Slide Number Placeholder 3"/>
          <p:cNvSpPr>
            <a:spLocks noGrp="1"/>
          </p:cNvSpPr>
          <p:nvPr>
            <p:ph type="sldNum" sz="quarter" idx="5"/>
          </p:nvPr>
        </p:nvSpPr>
        <p:spPr/>
        <p:txBody>
          <a:bodyPr/>
          <a:lstStyle/>
          <a:p>
            <a:pPr>
              <a:defRPr/>
            </a:pPr>
            <a:fld id="{5A9DEC2C-E4B8-495B-AB5E-C560A1DB9AC1}" type="slidenum">
              <a:rPr lang="fr-CA" smtClean="0">
                <a:solidFill>
                  <a:prstClr val="black"/>
                </a:solidFill>
              </a:rPr>
              <a:pPr>
                <a:defRPr/>
              </a:pPr>
              <a:t>28</a:t>
            </a:fld>
            <a:endParaRPr lang="fr-CA"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B2FBF113-8D6E-4497-AA31-64C0B713F446}"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3ADA328A-4717-43E1-AED3-7263233529C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F22A1B86-4090-41A1-AC8F-4E0150D5D991}"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1B5656DC-C80B-4C60-BC3E-A86063254D3E}"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9DBED3ED-3600-47A5-B1E2-E188EB528115}" type="slidenum">
              <a:rPr lang="en-US" smtClean="0"/>
              <a:pPr>
                <a:defRPr/>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052CB06A-D5FB-4894-9255-B270F28957B4}"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2CF56146-D9F4-4C79-BDB3-9F4470176196}"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23194794-D02F-4EA7-BFB6-425F7E05C26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AAA9A214-E663-4976-8D35-695406E39EDC}"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2546F92D-A910-4CBB-8D6A-ED8F73E0F3CE}"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p:spPr>
        <p:txBody>
          <a:bodyPr/>
          <a:lstStyle/>
          <a:p>
            <a:endParaRPr lang="en-US" smtClean="0">
              <a:latin typeface="Times New Roman" pitchFamily="18" charset="0"/>
            </a:endParaRPr>
          </a:p>
        </p:txBody>
      </p:sp>
      <p:sp>
        <p:nvSpPr>
          <p:cNvPr id="4" name="Slide Number Placeholder 3"/>
          <p:cNvSpPr>
            <a:spLocks noGrp="1"/>
          </p:cNvSpPr>
          <p:nvPr>
            <p:ph type="sldNum" sz="quarter" idx="5"/>
          </p:nvPr>
        </p:nvSpPr>
        <p:spPr/>
        <p:txBody>
          <a:bodyPr/>
          <a:lstStyle/>
          <a:p>
            <a:pPr>
              <a:defRPr/>
            </a:pPr>
            <a:fld id="{BD9A1AEF-5DDA-419D-A122-85E60DA837FE}"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cs typeface="Arial"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dirty="0">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B0196846-F622-4AEB-8649-C38BDE80BF88}" type="slidenum">
              <a:rPr lang="en-US"/>
              <a:pPr>
                <a:defRPr/>
              </a:pPr>
              <a:t>‹#›</a:t>
            </a:fld>
            <a:endParaRPr lang="en-US"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E406503-3D3D-4FC7-9D46-F737DFE62E24}" type="slidenum">
              <a:rPr lang="en-US"/>
              <a:pPr>
                <a:defRPr/>
              </a:pPr>
              <a:t>‹#›</a:t>
            </a:fld>
            <a:endParaRPr lang="en-US"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116AD42-3420-47CF-BD53-2C1EB76D59FC}" type="slidenum">
              <a:rPr lang="en-US"/>
              <a:pPr>
                <a:defRPr/>
              </a:pPr>
              <a:t>‹#›</a:t>
            </a:fld>
            <a:endParaRPr lang="en-US" dirty="0"/>
          </a:p>
        </p:txBody>
      </p:sp>
    </p:spTree>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455613" y="1042988"/>
            <a:ext cx="8229600" cy="0"/>
          </a:xfrm>
          <a:prstGeom prst="line">
            <a:avLst/>
          </a:prstGeom>
          <a:noFill/>
          <a:ln w="19050">
            <a:solidFill>
              <a:srgbClr val="FCAC00"/>
            </a:solidFill>
            <a:round/>
            <a:headEnd/>
            <a:tailEnd/>
          </a:ln>
        </p:spPr>
        <p:txBody>
          <a:bodyPr wrap="none" anchor="ctr"/>
          <a:lstStyle/>
          <a:p>
            <a:endParaRPr lang="en-US"/>
          </a:p>
        </p:txBody>
      </p:sp>
      <p:sp>
        <p:nvSpPr>
          <p:cNvPr id="2" name="Title 1"/>
          <p:cNvSpPr>
            <a:spLocks noGrp="1"/>
          </p:cNvSpPr>
          <p:nvPr>
            <p:ph type="title"/>
          </p:nvPr>
        </p:nvSpPr>
        <p:spPr>
          <a:xfrm>
            <a:off x="457200" y="228601"/>
            <a:ext cx="8229600" cy="814387"/>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42988"/>
            <a:ext cx="8229600" cy="4953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marL="0" indent="0" algn="l">
              <a:buFont typeface="Arial"/>
              <a:buNone/>
              <a:defRPr sz="3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Line 10"/>
          <p:cNvSpPr>
            <a:spLocks noChangeShapeType="1"/>
          </p:cNvSpPr>
          <p:nvPr userDrawn="1"/>
        </p:nvSpPr>
        <p:spPr bwMode="auto">
          <a:xfrm>
            <a:off x="455613" y="1042988"/>
            <a:ext cx="8229600" cy="0"/>
          </a:xfrm>
          <a:prstGeom prst="line">
            <a:avLst/>
          </a:prstGeom>
          <a:noFill/>
          <a:ln w="19050">
            <a:solidFill>
              <a:srgbClr val="FCAC00"/>
            </a:solidFill>
            <a:round/>
            <a:headEnd/>
            <a:tailEnd/>
          </a:ln>
        </p:spPr>
        <p:txBody>
          <a:bodyPr wrap="none" anchor="ctr"/>
          <a:lstStyle/>
          <a:p>
            <a:endParaRPr lang="en-US"/>
          </a:p>
        </p:txBody>
      </p:sp>
      <p:sp>
        <p:nvSpPr>
          <p:cNvPr id="3" name="Content Placeholder 2"/>
          <p:cNvSpPr>
            <a:spLocks noGrp="1"/>
          </p:cNvSpPr>
          <p:nvPr>
            <p:ph sz="half" idx="1"/>
          </p:nvPr>
        </p:nvSpPr>
        <p:spPr>
          <a:xfrm>
            <a:off x="457200" y="1066800"/>
            <a:ext cx="4114800" cy="5029200"/>
          </a:xfrm>
        </p:spPr>
        <p:txBody>
          <a:bodyPr/>
          <a:lstStyle>
            <a:lvl1pPr>
              <a:defRPr sz="20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066800"/>
            <a:ext cx="4114800" cy="5029200"/>
          </a:xfrm>
        </p:spPr>
        <p:txBody>
          <a:bodyPr/>
          <a:lstStyle>
            <a:lvl1pPr>
              <a:defRPr sz="2000"/>
            </a:lvl1pPr>
            <a:lvl2pPr>
              <a:defRPr sz="18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457200" y="228600"/>
            <a:ext cx="8229600"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dirty="0"/>
              <a:t>Click to edit Master title </a:t>
            </a:r>
            <a:r>
              <a:rPr lang="en-US" dirty="0" smtClean="0"/>
              <a:t>style</a:t>
            </a:r>
            <a:br>
              <a:rPr lang="en-US" dirty="0" smtClean="0"/>
            </a:br>
            <a:r>
              <a:rPr lang="en-US" dirty="0" smtClean="0"/>
              <a:t>text</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5613" y="1042988"/>
            <a:ext cx="8229600" cy="0"/>
          </a:xfrm>
          <a:prstGeom prst="line">
            <a:avLst/>
          </a:prstGeom>
          <a:noFill/>
          <a:ln w="19050">
            <a:solidFill>
              <a:srgbClr val="FCAC00"/>
            </a:solidFill>
            <a:round/>
            <a:headEnd/>
            <a:tailEnd/>
          </a:ln>
        </p:spPr>
        <p:txBody>
          <a:bodyPr wrap="none" anchor="ctr"/>
          <a:lstStyle/>
          <a:p>
            <a:endParaRPr lang="en-US"/>
          </a:p>
        </p:txBody>
      </p:sp>
      <p:sp>
        <p:nvSpPr>
          <p:cNvPr id="3" name="Text Placeholder 2"/>
          <p:cNvSpPr>
            <a:spLocks noGrp="1"/>
          </p:cNvSpPr>
          <p:nvPr>
            <p:ph type="body" idx="1"/>
          </p:nvPr>
        </p:nvSpPr>
        <p:spPr>
          <a:xfrm>
            <a:off x="457200" y="1066800"/>
            <a:ext cx="4040188"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752600"/>
            <a:ext cx="4040188" cy="4373563"/>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66800"/>
            <a:ext cx="4041775" cy="639762"/>
          </a:xfrm>
        </p:spPr>
        <p:txBody>
          <a:bodyPr anchor="ct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752600"/>
            <a:ext cx="4041775" cy="4373563"/>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2"/>
          <p:cNvSpPr>
            <a:spLocks noGrp="1" noChangeArrowheads="1"/>
          </p:cNvSpPr>
          <p:nvPr>
            <p:ph type="title"/>
          </p:nvPr>
        </p:nvSpPr>
        <p:spPr bwMode="auto">
          <a:xfrm>
            <a:off x="457200" y="228600"/>
            <a:ext cx="8229600" cy="81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dirty="0"/>
              <a:t>Click to edit Master title </a:t>
            </a:r>
            <a:r>
              <a:rPr lang="en-US" dirty="0" smtClean="0"/>
              <a:t>style</a:t>
            </a:r>
            <a:br>
              <a:rPr lang="en-US" dirty="0" smtClean="0"/>
            </a:br>
            <a:r>
              <a:rPr lang="en-US" dirty="0" smtClean="0"/>
              <a:t>text</a:t>
            </a:r>
            <a:endParaRPr lang="en-US" dirty="0"/>
          </a:p>
        </p:txBody>
      </p:sp>
      <p:sp>
        <p:nvSpPr>
          <p:cNvPr id="9" name="Slide Number Placeholder 3"/>
          <p:cNvSpPr>
            <a:spLocks noGrp="1"/>
          </p:cNvSpPr>
          <p:nvPr>
            <p:ph type="sldNum" sz="quarter" idx="10"/>
          </p:nvPr>
        </p:nvSpPr>
        <p:spPr/>
        <p:txBody>
          <a:bodyPr/>
          <a:lstStyle>
            <a:lvl1pPr eaLnBrk="1" hangingPunct="1">
              <a:defRPr>
                <a:cs typeface="Arial" pitchFamily="34" charset="0"/>
              </a:defRPr>
            </a:lvl1pPr>
          </a:lstStyle>
          <a:p>
            <a:pPr>
              <a:defRPr/>
            </a:pPr>
            <a:fld id="{E670887F-25A7-44DD-8FB4-C435B1A2035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Line 10"/>
          <p:cNvSpPr>
            <a:spLocks noChangeShapeType="1"/>
          </p:cNvSpPr>
          <p:nvPr userDrawn="1"/>
        </p:nvSpPr>
        <p:spPr bwMode="auto">
          <a:xfrm>
            <a:off x="455613" y="1042988"/>
            <a:ext cx="8229600" cy="0"/>
          </a:xfrm>
          <a:prstGeom prst="line">
            <a:avLst/>
          </a:prstGeom>
          <a:noFill/>
          <a:ln w="19050">
            <a:solidFill>
              <a:srgbClr val="FCAC00"/>
            </a:solidFill>
            <a:round/>
            <a:headEnd/>
            <a:tailEnd/>
          </a:ln>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p:txBody>
          <a:bodyPr/>
          <a:lstStyle>
            <a:lvl1pPr eaLnBrk="1" hangingPunct="1">
              <a:defRPr>
                <a:cs typeface="Arial" pitchFamily="34" charset="0"/>
              </a:defRPr>
            </a:lvl1pPr>
          </a:lstStyle>
          <a:p>
            <a:pPr>
              <a:defRPr/>
            </a:pPr>
            <a:fld id="{7F4ED1C0-65A7-4A30-864F-791AFE576A8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eaLnBrk="1" hangingPunct="1">
              <a:defRPr>
                <a:cs typeface="Arial" pitchFamily="34" charset="0"/>
              </a:defRPr>
            </a:lvl1pPr>
          </a:lstStyle>
          <a:p>
            <a:pPr>
              <a:defRPr/>
            </a:pPr>
            <a:fld id="{1ACEEFE5-D51A-40A0-B82B-0119EB91DA9B}"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p:cNvSpPr>
          <p:nvPr>
            <p:ph type="sldNum" sz="quarter" idx="10"/>
          </p:nvPr>
        </p:nvSpPr>
        <p:spPr/>
        <p:txBody>
          <a:bodyPr/>
          <a:lstStyle>
            <a:lvl1pPr eaLnBrk="1" hangingPunct="1">
              <a:defRPr>
                <a:cs typeface="Arial" pitchFamily="34" charset="0"/>
              </a:defRPr>
            </a:lvl1pPr>
          </a:lstStyle>
          <a:p>
            <a:pPr>
              <a:defRPr/>
            </a:pPr>
            <a:fld id="{AE67E271-95EC-44E0-B1ED-0CB0708A6A9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1B00794-3BE9-4F32-8C7B-FC8D86C94B70}" type="slidenum">
              <a:rPr lang="en-US"/>
              <a:pPr>
                <a:defRPr/>
              </a:pPr>
              <a:t>‹#›</a:t>
            </a:fld>
            <a:endParaRPr lang="en-US" dirty="0"/>
          </a:p>
        </p:txBody>
      </p:sp>
    </p:spTree>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ct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Line 10"/>
          <p:cNvSpPr>
            <a:spLocks noChangeShapeType="1"/>
          </p:cNvSpPr>
          <p:nvPr userDrawn="1"/>
        </p:nvSpPr>
        <p:spPr bwMode="auto">
          <a:xfrm>
            <a:off x="455613" y="1042988"/>
            <a:ext cx="8229600" cy="0"/>
          </a:xfrm>
          <a:prstGeom prst="line">
            <a:avLst/>
          </a:prstGeom>
          <a:noFill/>
          <a:ln w="19050">
            <a:solidFill>
              <a:srgbClr val="FCAC00"/>
            </a:solidFill>
            <a:round/>
            <a:headEnd/>
            <a:tailEnd/>
          </a:ln>
        </p:spPr>
        <p:txBody>
          <a:bodyPr wrap="none" anchor="ct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5575" y="328613"/>
            <a:ext cx="2028825" cy="57673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7513" y="328613"/>
            <a:ext cx="5935662" cy="5767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dirty="0"/>
            </a:lvl1pPr>
            <a:extLst/>
          </a:lstStyle>
          <a:p>
            <a:pPr>
              <a:defRPr/>
            </a:pPr>
            <a:endParaRPr lang="en-US"/>
          </a:p>
        </p:txBody>
      </p:sp>
      <p:sp>
        <p:nvSpPr>
          <p:cNvPr id="7" name="Footer Placeholder 4"/>
          <p:cNvSpPr>
            <a:spLocks noGrp="1"/>
          </p:cNvSpPr>
          <p:nvPr>
            <p:ph type="ftr" sz="quarter" idx="11"/>
          </p:nvPr>
        </p:nvSpPr>
        <p:spPr/>
        <p:txBody>
          <a:bodyPr/>
          <a:lstStyle>
            <a:lvl1pPr>
              <a:defRPr dirty="0"/>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639D68A0-7B77-437A-8D6A-3903E6C82B1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dirty="0"/>
            </a:lvl1pPr>
            <a:extLst/>
          </a:lstStyle>
          <a:p>
            <a:pPr>
              <a:defRPr/>
            </a:pPr>
            <a:endParaRPr lang="en-US"/>
          </a:p>
        </p:txBody>
      </p:sp>
      <p:sp>
        <p:nvSpPr>
          <p:cNvPr id="6" name="Footer Placeholder 5"/>
          <p:cNvSpPr>
            <a:spLocks noGrp="1"/>
          </p:cNvSpPr>
          <p:nvPr>
            <p:ph type="ftr" sz="quarter" idx="11"/>
          </p:nvPr>
        </p:nvSpPr>
        <p:spPr/>
        <p:txBody>
          <a:bodyPr/>
          <a:lstStyle>
            <a:lvl1pPr>
              <a:defRPr dirty="0"/>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61BF6B0-016C-4BBB-9676-9FEA456D50A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dirty="0"/>
            </a:lvl1pPr>
            <a:extLst/>
          </a:lstStyle>
          <a:p>
            <a:pPr>
              <a:defRPr/>
            </a:pPr>
            <a:endParaRPr lang="en-US"/>
          </a:p>
        </p:txBody>
      </p:sp>
      <p:sp>
        <p:nvSpPr>
          <p:cNvPr id="8" name="Footer Placeholder 7"/>
          <p:cNvSpPr>
            <a:spLocks noGrp="1"/>
          </p:cNvSpPr>
          <p:nvPr>
            <p:ph type="ftr" sz="quarter" idx="11"/>
          </p:nvPr>
        </p:nvSpPr>
        <p:spPr/>
        <p:txBody>
          <a:bodyPr/>
          <a:lstStyle>
            <a:lvl1pPr>
              <a:defRPr dirty="0"/>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606AE02-07C0-49A6-99BA-5923F9A8991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dirty="0"/>
            </a:lvl1pPr>
            <a:extLst/>
          </a:lstStyle>
          <a:p>
            <a:pPr>
              <a:defRPr/>
            </a:pPr>
            <a:endParaRPr lang="en-US"/>
          </a:p>
        </p:txBody>
      </p:sp>
      <p:sp>
        <p:nvSpPr>
          <p:cNvPr id="4" name="Footer Placeholder 3"/>
          <p:cNvSpPr>
            <a:spLocks noGrp="1"/>
          </p:cNvSpPr>
          <p:nvPr>
            <p:ph type="ftr" sz="quarter" idx="11"/>
          </p:nvPr>
        </p:nvSpPr>
        <p:spPr/>
        <p:txBody>
          <a:bodyPr/>
          <a:lstStyle>
            <a:lvl1pPr>
              <a:defRPr dirty="0"/>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487FC42F-1899-4910-887B-DCAC18F042E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BC34B34-FD1C-446B-A670-C8E9F35884B5}" type="slidenum">
              <a:rPr lang="en-US"/>
              <a:pPr>
                <a:defRPr/>
              </a:pPr>
              <a:t>‹#›</a:t>
            </a:fld>
            <a:endParaRPr lang="en-US"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dirty="0"/>
            </a:lvl1pPr>
            <a:extLst/>
          </a:lstStyle>
          <a:p>
            <a:pPr>
              <a:defRPr/>
            </a:pPr>
            <a:endParaRPr lang="en-US"/>
          </a:p>
        </p:txBody>
      </p:sp>
      <p:sp>
        <p:nvSpPr>
          <p:cNvPr id="6" name="Footer Placeholder 5"/>
          <p:cNvSpPr>
            <a:spLocks noGrp="1"/>
          </p:cNvSpPr>
          <p:nvPr>
            <p:ph type="ftr" sz="quarter" idx="11"/>
          </p:nvPr>
        </p:nvSpPr>
        <p:spPr/>
        <p:txBody>
          <a:bodyPr/>
          <a:lstStyle>
            <a:lvl1pPr>
              <a:defRPr dirty="0"/>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113B0B9D-A503-465A-8DB5-936D4C57B0D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cs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dirty="0">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A9F73157-A23A-4F90-8AF4-93BCA65E037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charset="0"/>
              <a:cs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w="9525" cap="flat" cmpd="sng" algn="ctr">
            <a:noFill/>
            <a:prstDash val="solid"/>
            <a:round/>
            <a:headEnd type="none" w="med" len="med"/>
            <a:tailEnd type="none" w="med" len="med"/>
          </a:ln>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dirty="0">
                <a:solidFill>
                  <a:schemeClr val="tx1"/>
                </a:solidFill>
                <a:latin typeface="Arial" charset="0"/>
                <a:cs typeface="Arial" charset="0"/>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dirty="0">
                <a:solidFill>
                  <a:schemeClr val="tx1"/>
                </a:solidFill>
                <a:latin typeface="Arial" charset="0"/>
                <a:cs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cs typeface="Arial" charset="0"/>
              </a:defRPr>
            </a:lvl1pPr>
            <a:extLst/>
          </a:lstStyle>
          <a:p>
            <a:pPr>
              <a:defRPr/>
            </a:pPr>
            <a:fld id="{7926DA09-6422-4DD5-9674-FED5C03D66F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91" r:id="rId1"/>
    <p:sldLayoutId id="2147484187" r:id="rId2"/>
    <p:sldLayoutId id="2147484192" r:id="rId3"/>
    <p:sldLayoutId id="2147484193" r:id="rId4"/>
    <p:sldLayoutId id="2147484194" r:id="rId5"/>
    <p:sldLayoutId id="2147484195" r:id="rId6"/>
    <p:sldLayoutId id="2147484188" r:id="rId7"/>
    <p:sldLayoutId id="2147484196" r:id="rId8"/>
    <p:sldLayoutId id="2147484197" r:id="rId9"/>
    <p:sldLayoutId id="2147484189" r:id="rId10"/>
    <p:sldLayoutId id="2147484190" r:id="rId11"/>
  </p:sldLayoutIdLst>
  <p:transition spd="slow">
    <p:cover/>
  </p:transition>
  <p:timing>
    <p:tnLst>
      <p:par>
        <p:cTn id="1" dur="indefinite" restart="never" nodeType="tmRoot"/>
      </p:par>
    </p:tnLst>
  </p:timing>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28600"/>
            <a:ext cx="8229600" cy="814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r-FR" smtClean="0"/>
              <a:t>Click to edit Master title style</a:t>
            </a:r>
            <a:br>
              <a:rPr lang="en-US" altLang="fr-FR" smtClean="0"/>
            </a:br>
            <a:r>
              <a:rPr lang="en-US" altLang="fr-FR" smtClean="0"/>
              <a:t>text</a:t>
            </a:r>
          </a:p>
        </p:txBody>
      </p:sp>
      <p:sp>
        <p:nvSpPr>
          <p:cNvPr id="2051" name="Rectangle 3"/>
          <p:cNvSpPr>
            <a:spLocks noGrp="1" noChangeArrowheads="1"/>
          </p:cNvSpPr>
          <p:nvPr>
            <p:ph type="body" idx="1"/>
          </p:nvPr>
        </p:nvSpPr>
        <p:spPr bwMode="auto">
          <a:xfrm>
            <a:off x="457200" y="10668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5" name="Slide Number Placeholder 3"/>
          <p:cNvSpPr>
            <a:spLocks noGrp="1"/>
          </p:cNvSpPr>
          <p:nvPr>
            <p:ph type="sldNum" sz="quarter" idx="4"/>
          </p:nvPr>
        </p:nvSpPr>
        <p:spPr>
          <a:xfrm>
            <a:off x="76200" y="6477000"/>
            <a:ext cx="2133600" cy="381000"/>
          </a:xfrm>
          <a:prstGeom prst="rect">
            <a:avLst/>
          </a:prstGeom>
          <a:ln/>
        </p:spPr>
        <p:txBody>
          <a:bodyPr vert="horz" wrap="square" lIns="91440" tIns="45720" rIns="91440" bIns="45720" numCol="1" anchor="t" anchorCtr="0" compatLnSpc="1">
            <a:prstTxWarp prst="textNoShape">
              <a:avLst/>
            </a:prstTxWarp>
          </a:bodyPr>
          <a:lstStyle>
            <a:lvl1pPr eaLnBrk="0" hangingPunct="0">
              <a:defRPr sz="1600">
                <a:solidFill>
                  <a:srgbClr val="FFFFFF"/>
                </a:solidFill>
                <a:latin typeface="Arial Narrow" pitchFamily="34" charset="0"/>
                <a:cs typeface="+mn-cs"/>
              </a:defRPr>
            </a:lvl1pPr>
          </a:lstStyle>
          <a:p>
            <a:pPr>
              <a:defRPr/>
            </a:pPr>
            <a:fld id="{465F4D81-6982-4BC2-9D4E-51CC9A23AA33}" type="slidenum">
              <a:rPr lang="en-US"/>
              <a:pPr>
                <a:defRPr/>
              </a:pPr>
              <a:t>‹#›</a:t>
            </a:fld>
            <a:endParaRPr lang="en-US" dirty="0"/>
          </a:p>
        </p:txBody>
      </p:sp>
      <p:pic>
        <p:nvPicPr>
          <p:cNvPr id="2053" name="Picture 9" descr="Branded-Footer-Design3.jpg"/>
          <p:cNvPicPr>
            <a:picLocks noChangeAspect="1"/>
          </p:cNvPicPr>
          <p:nvPr userDrawn="1"/>
        </p:nvPicPr>
        <p:blipFill>
          <a:blip r:embed="rId13" cstate="print"/>
          <a:srcRect/>
          <a:stretch>
            <a:fillRect/>
          </a:stretch>
        </p:blipFill>
        <p:spPr bwMode="auto">
          <a:xfrm>
            <a:off x="0" y="5019675"/>
            <a:ext cx="9144000" cy="1838325"/>
          </a:xfrm>
          <a:prstGeom prst="rect">
            <a:avLst/>
          </a:prstGeom>
          <a:noFill/>
          <a:ln w="9525">
            <a:noFill/>
            <a:miter lim="800000"/>
            <a:headEnd/>
            <a:tailEnd/>
          </a:ln>
        </p:spPr>
      </p:pic>
      <p:sp>
        <p:nvSpPr>
          <p:cNvPr id="1030" name="Slide Number Placeholder 3"/>
          <p:cNvSpPr>
            <a:spLocks noGrp="1"/>
          </p:cNvSpPr>
          <p:nvPr userDrawn="1"/>
        </p:nvSpPr>
        <p:spPr bwMode="auto">
          <a:xfrm>
            <a:off x="76200" y="6553200"/>
            <a:ext cx="7162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tabLst>
                <a:tab pos="3201988" algn="ctr"/>
                <a:tab pos="6405563" algn="r"/>
              </a:tabLst>
              <a:defRPr sz="2400">
                <a:solidFill>
                  <a:schemeClr val="tx1"/>
                </a:solidFill>
                <a:latin typeface="Arial" pitchFamily="34" charset="0"/>
                <a:ea typeface="ヒラギノ角ゴ Pro W3" charset="-128"/>
              </a:defRPr>
            </a:lvl1pPr>
            <a:lvl2pPr marL="742950" indent="-285750">
              <a:tabLst>
                <a:tab pos="3201988" algn="ctr"/>
                <a:tab pos="6405563" algn="r"/>
              </a:tabLst>
              <a:defRPr sz="2400">
                <a:solidFill>
                  <a:schemeClr val="tx1"/>
                </a:solidFill>
                <a:latin typeface="Arial" pitchFamily="34" charset="0"/>
                <a:ea typeface="ヒラギノ角ゴ Pro W3" charset="-128"/>
              </a:defRPr>
            </a:lvl2pPr>
            <a:lvl3pPr marL="1143000" indent="-228600">
              <a:tabLst>
                <a:tab pos="3201988" algn="ctr"/>
                <a:tab pos="6405563" algn="r"/>
              </a:tabLst>
              <a:defRPr sz="2400">
                <a:solidFill>
                  <a:schemeClr val="tx1"/>
                </a:solidFill>
                <a:latin typeface="Arial" pitchFamily="34" charset="0"/>
                <a:ea typeface="ヒラギノ角ゴ Pro W3" charset="-128"/>
              </a:defRPr>
            </a:lvl3pPr>
            <a:lvl4pPr marL="1600200" indent="-228600">
              <a:tabLst>
                <a:tab pos="3201988" algn="ctr"/>
                <a:tab pos="6405563" algn="r"/>
              </a:tabLst>
              <a:defRPr sz="2400">
                <a:solidFill>
                  <a:schemeClr val="tx1"/>
                </a:solidFill>
                <a:latin typeface="Arial" pitchFamily="34" charset="0"/>
                <a:ea typeface="ヒラギノ角ゴ Pro W3" charset="-128"/>
              </a:defRPr>
            </a:lvl4pPr>
            <a:lvl5pPr marL="2057400" indent="-228600">
              <a:tabLst>
                <a:tab pos="3201988" algn="ctr"/>
                <a:tab pos="6405563" algn="r"/>
              </a:tabLst>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tabLst>
                <a:tab pos="3201988" algn="ctr"/>
                <a:tab pos="6405563" algn="r"/>
              </a:tabLs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tabLst>
                <a:tab pos="3201988" algn="ctr"/>
                <a:tab pos="6405563" algn="r"/>
              </a:tabLs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tabLst>
                <a:tab pos="3201988" algn="ctr"/>
                <a:tab pos="6405563" algn="r"/>
              </a:tabLs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tabLst>
                <a:tab pos="3201988" algn="ctr"/>
                <a:tab pos="6405563" algn="r"/>
              </a:tabLst>
              <a:defRPr sz="2400">
                <a:solidFill>
                  <a:schemeClr val="tx1"/>
                </a:solidFill>
                <a:latin typeface="Arial" pitchFamily="34" charset="0"/>
                <a:ea typeface="ヒラギノ角ゴ Pro W3" charset="-128"/>
              </a:defRPr>
            </a:lvl9pPr>
          </a:lstStyle>
          <a:p>
            <a:pPr eaLnBrk="0" hangingPunct="0">
              <a:defRPr/>
            </a:pPr>
            <a:fld id="{F363FB4F-D959-4CA3-939A-C3D6219CF324}" type="slidenum">
              <a:rPr lang="en-US" altLang="fr-FR" sz="1600" smtClean="0">
                <a:solidFill>
                  <a:srgbClr val="FFFFFF"/>
                </a:solidFill>
                <a:latin typeface="Arial Narrow" pitchFamily="34" charset="0"/>
                <a:cs typeface="+mn-cs"/>
              </a:rPr>
              <a:pPr eaLnBrk="0" hangingPunct="0">
                <a:defRPr/>
              </a:pPr>
              <a:t>‹#›</a:t>
            </a:fld>
            <a:r>
              <a:rPr lang="en-US" altLang="fr-FR" sz="1600" dirty="0" smtClean="0">
                <a:solidFill>
                  <a:srgbClr val="FFFFFF"/>
                </a:solidFill>
                <a:latin typeface="Arial Narrow" pitchFamily="34" charset="0"/>
                <a:cs typeface="+mn-cs"/>
              </a:rPr>
              <a:t>	</a:t>
            </a:r>
            <a:r>
              <a:rPr lang="en-US" altLang="fr-FR" sz="1600" b="1" dirty="0" smtClean="0">
                <a:solidFill>
                  <a:srgbClr val="FFFFFF"/>
                </a:solidFill>
                <a:latin typeface="Arial Narrow" pitchFamily="34" charset="0"/>
                <a:cs typeface="+mn-cs"/>
              </a:rPr>
              <a:t>Confidential Draft – Advice to the district    </a:t>
            </a:r>
            <a:r>
              <a:rPr lang="en-US" altLang="fr-FR" sz="1600" dirty="0" smtClean="0">
                <a:solidFill>
                  <a:srgbClr val="FFFFFF"/>
                </a:solidFill>
                <a:latin typeface="Arial Narrow" pitchFamily="34" charset="0"/>
                <a:cs typeface="+mn-cs"/>
              </a:rPr>
              <a:t>	</a:t>
            </a:r>
            <a:r>
              <a:rPr lang="en-US" altLang="fr-FR" sz="1600" b="1" dirty="0" smtClean="0">
                <a:solidFill>
                  <a:srgbClr val="FFFFFF"/>
                </a:solidFill>
                <a:latin typeface="Arial Narrow" pitchFamily="34" charset="0"/>
                <a:cs typeface="+mn-cs"/>
              </a:rPr>
              <a:t>28 August 2014</a:t>
            </a:r>
            <a:r>
              <a:rPr lang="en-US" altLang="fr-FR" sz="1600" dirty="0" smtClean="0">
                <a:solidFill>
                  <a:srgbClr val="FFFFFF"/>
                </a:solidFill>
                <a:latin typeface="Arial Narrow" pitchFamily="34" charset="0"/>
                <a:cs typeface="+mn-cs"/>
              </a:rPr>
              <a:t> </a:t>
            </a:r>
          </a:p>
        </p:txBody>
      </p:sp>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2400" b="1">
          <a:solidFill>
            <a:srgbClr val="00549F"/>
          </a:solidFill>
          <a:latin typeface="+mj-lt"/>
          <a:ea typeface="+mj-ea"/>
          <a:cs typeface="ヒラギノ角ゴ Pro W3" charset="0"/>
        </a:defRPr>
      </a:lvl1pPr>
      <a:lvl2pPr algn="l" rtl="0" eaLnBrk="0" fontAlgn="base" hangingPunct="0">
        <a:lnSpc>
          <a:spcPct val="90000"/>
        </a:lnSpc>
        <a:spcBef>
          <a:spcPct val="0"/>
        </a:spcBef>
        <a:spcAft>
          <a:spcPct val="0"/>
        </a:spcAft>
        <a:defRPr sz="2400" b="1">
          <a:solidFill>
            <a:srgbClr val="00549F"/>
          </a:solidFill>
          <a:latin typeface="Arial" charset="0"/>
          <a:ea typeface="ヒラギノ角ゴ Pro W3" pitchFamily="48" charset="-128"/>
          <a:cs typeface="ヒラギノ角ゴ Pro W3" charset="0"/>
        </a:defRPr>
      </a:lvl2pPr>
      <a:lvl3pPr algn="l" rtl="0" eaLnBrk="0" fontAlgn="base" hangingPunct="0">
        <a:lnSpc>
          <a:spcPct val="90000"/>
        </a:lnSpc>
        <a:spcBef>
          <a:spcPct val="0"/>
        </a:spcBef>
        <a:spcAft>
          <a:spcPct val="0"/>
        </a:spcAft>
        <a:defRPr sz="2400" b="1">
          <a:solidFill>
            <a:srgbClr val="00549F"/>
          </a:solidFill>
          <a:latin typeface="Arial" charset="0"/>
          <a:ea typeface="ヒラギノ角ゴ Pro W3" pitchFamily="48" charset="-128"/>
          <a:cs typeface="ヒラギノ角ゴ Pro W3" charset="0"/>
        </a:defRPr>
      </a:lvl3pPr>
      <a:lvl4pPr algn="l" rtl="0" eaLnBrk="0" fontAlgn="base" hangingPunct="0">
        <a:lnSpc>
          <a:spcPct val="90000"/>
        </a:lnSpc>
        <a:spcBef>
          <a:spcPct val="0"/>
        </a:spcBef>
        <a:spcAft>
          <a:spcPct val="0"/>
        </a:spcAft>
        <a:defRPr sz="2400" b="1">
          <a:solidFill>
            <a:srgbClr val="00549F"/>
          </a:solidFill>
          <a:latin typeface="Arial" charset="0"/>
          <a:ea typeface="ヒラギノ角ゴ Pro W3" pitchFamily="48" charset="-128"/>
          <a:cs typeface="ヒラギノ角ゴ Pro W3" charset="0"/>
        </a:defRPr>
      </a:lvl4pPr>
      <a:lvl5pPr algn="l" rtl="0" eaLnBrk="0" fontAlgn="base" hangingPunct="0">
        <a:lnSpc>
          <a:spcPct val="90000"/>
        </a:lnSpc>
        <a:spcBef>
          <a:spcPct val="0"/>
        </a:spcBef>
        <a:spcAft>
          <a:spcPct val="0"/>
        </a:spcAft>
        <a:defRPr sz="2400" b="1">
          <a:solidFill>
            <a:srgbClr val="00549F"/>
          </a:solidFill>
          <a:latin typeface="Arial" charset="0"/>
          <a:ea typeface="ヒラギノ角ゴ Pro W3" pitchFamily="48" charset="-128"/>
          <a:cs typeface="ヒラギノ角ゴ Pro W3" charset="0"/>
        </a:defRPr>
      </a:lvl5pPr>
      <a:lvl6pPr marL="457200" algn="l" rtl="0" fontAlgn="base">
        <a:spcBef>
          <a:spcPct val="0"/>
        </a:spcBef>
        <a:spcAft>
          <a:spcPct val="0"/>
        </a:spcAft>
        <a:defRPr sz="3600" b="1">
          <a:solidFill>
            <a:srgbClr val="00549F"/>
          </a:solidFill>
          <a:latin typeface="Arial" charset="0"/>
          <a:ea typeface="ヒラギノ角ゴ Pro W3" pitchFamily="48" charset="-128"/>
        </a:defRPr>
      </a:lvl6pPr>
      <a:lvl7pPr marL="914400" algn="l" rtl="0" fontAlgn="base">
        <a:spcBef>
          <a:spcPct val="0"/>
        </a:spcBef>
        <a:spcAft>
          <a:spcPct val="0"/>
        </a:spcAft>
        <a:defRPr sz="3600" b="1">
          <a:solidFill>
            <a:srgbClr val="00549F"/>
          </a:solidFill>
          <a:latin typeface="Arial" charset="0"/>
          <a:ea typeface="ヒラギノ角ゴ Pro W3" pitchFamily="48" charset="-128"/>
        </a:defRPr>
      </a:lvl7pPr>
      <a:lvl8pPr marL="1371600" algn="l" rtl="0" fontAlgn="base">
        <a:spcBef>
          <a:spcPct val="0"/>
        </a:spcBef>
        <a:spcAft>
          <a:spcPct val="0"/>
        </a:spcAft>
        <a:defRPr sz="3600" b="1">
          <a:solidFill>
            <a:srgbClr val="00549F"/>
          </a:solidFill>
          <a:latin typeface="Arial" charset="0"/>
          <a:ea typeface="ヒラギノ角ゴ Pro W3" pitchFamily="48" charset="-128"/>
        </a:defRPr>
      </a:lvl8pPr>
      <a:lvl9pPr marL="1828800" algn="l" rtl="0" fontAlgn="base">
        <a:spcBef>
          <a:spcPct val="0"/>
        </a:spcBef>
        <a:spcAft>
          <a:spcPct val="0"/>
        </a:spcAft>
        <a:defRPr sz="3600" b="1">
          <a:solidFill>
            <a:srgbClr val="00549F"/>
          </a:solidFill>
          <a:latin typeface="Arial" charset="0"/>
          <a:ea typeface="ヒラギノ角ゴ Pro W3" pitchFamily="48" charset="-128"/>
        </a:defRPr>
      </a:lvl9pPr>
    </p:titleStyle>
    <p:bodyStyle>
      <a:lvl1pPr marL="288925" indent="-288925" algn="l" rtl="0" eaLnBrk="0" fontAlgn="base" hangingPunct="0">
        <a:lnSpc>
          <a:spcPct val="90000"/>
        </a:lnSpc>
        <a:spcBef>
          <a:spcPct val="20000"/>
        </a:spcBef>
        <a:spcAft>
          <a:spcPct val="0"/>
        </a:spcAft>
        <a:buFont typeface="Wingdings" pitchFamily="2" charset="2"/>
        <a:buChar char="§"/>
        <a:defRPr sz="2000" b="1">
          <a:solidFill>
            <a:srgbClr val="464646"/>
          </a:solidFill>
          <a:latin typeface="+mn-lt"/>
          <a:ea typeface="+mn-ea"/>
          <a:cs typeface="ヒラギノ角ゴ Pro W3" charset="0"/>
        </a:defRPr>
      </a:lvl1pPr>
      <a:lvl2pPr marL="633413" indent="-285750" algn="l" rtl="0" eaLnBrk="0" fontAlgn="base" hangingPunct="0">
        <a:lnSpc>
          <a:spcPct val="90000"/>
        </a:lnSpc>
        <a:spcBef>
          <a:spcPct val="20000"/>
        </a:spcBef>
        <a:spcAft>
          <a:spcPct val="0"/>
        </a:spcAft>
        <a:buChar char="–"/>
        <a:defRPr i="1">
          <a:solidFill>
            <a:srgbClr val="464646"/>
          </a:solidFill>
          <a:latin typeface="+mn-lt"/>
          <a:ea typeface="+mn-ea"/>
          <a:cs typeface="ヒラギノ角ゴ Pro W3" charset="0"/>
        </a:defRPr>
      </a:lvl2pPr>
      <a:lvl3pPr marL="911225" indent="-228600" algn="l" rtl="0" eaLnBrk="0" fontAlgn="base" hangingPunct="0">
        <a:lnSpc>
          <a:spcPct val="90000"/>
        </a:lnSpc>
        <a:spcBef>
          <a:spcPct val="20000"/>
        </a:spcBef>
        <a:spcAft>
          <a:spcPct val="0"/>
        </a:spcAft>
        <a:buChar char="•"/>
        <a:defRPr sz="1400">
          <a:solidFill>
            <a:srgbClr val="464646"/>
          </a:solidFill>
          <a:latin typeface="+mn-lt"/>
          <a:ea typeface="+mn-ea"/>
          <a:cs typeface="ヒラギノ角ゴ Pro W3" charset="0"/>
        </a:defRPr>
      </a:lvl3pPr>
      <a:lvl4pPr marL="1201738" indent="-228600" algn="l" rtl="0" eaLnBrk="0" fontAlgn="base" hangingPunct="0">
        <a:lnSpc>
          <a:spcPct val="90000"/>
        </a:lnSpc>
        <a:spcBef>
          <a:spcPct val="20000"/>
        </a:spcBef>
        <a:spcAft>
          <a:spcPct val="0"/>
        </a:spcAft>
        <a:buChar char="–"/>
        <a:defRPr sz="1400">
          <a:solidFill>
            <a:srgbClr val="464646"/>
          </a:solidFill>
          <a:latin typeface="+mn-lt"/>
          <a:ea typeface="+mn-ea"/>
          <a:cs typeface="ヒラギノ角ゴ Pro W3" charset="0"/>
        </a:defRPr>
      </a:lvl4pPr>
      <a:lvl5pPr marL="1493838" indent="-228600" algn="l" rtl="0" eaLnBrk="0" fontAlgn="base" hangingPunct="0">
        <a:lnSpc>
          <a:spcPct val="90000"/>
        </a:lnSpc>
        <a:spcBef>
          <a:spcPct val="20000"/>
        </a:spcBef>
        <a:spcAft>
          <a:spcPct val="0"/>
        </a:spcAft>
        <a:buChar char="»"/>
        <a:defRPr sz="1400">
          <a:solidFill>
            <a:srgbClr val="464646"/>
          </a:solidFill>
          <a:latin typeface="+mn-lt"/>
          <a:ea typeface="+mn-ea"/>
          <a:cs typeface="ヒラギノ角ゴ Pro W3" charset="0"/>
        </a:defRPr>
      </a:lvl5pPr>
      <a:lvl6pPr marL="2514600" indent="-228600" algn="l" rtl="0" fontAlgn="base">
        <a:spcBef>
          <a:spcPct val="20000"/>
        </a:spcBef>
        <a:spcAft>
          <a:spcPct val="0"/>
        </a:spcAft>
        <a:buChar char="»"/>
        <a:defRPr sz="2000">
          <a:solidFill>
            <a:srgbClr val="464646"/>
          </a:solidFill>
          <a:latin typeface="+mn-lt"/>
          <a:ea typeface="+mn-ea"/>
        </a:defRPr>
      </a:lvl6pPr>
      <a:lvl7pPr marL="2971800" indent="-228600" algn="l" rtl="0" fontAlgn="base">
        <a:spcBef>
          <a:spcPct val="20000"/>
        </a:spcBef>
        <a:spcAft>
          <a:spcPct val="0"/>
        </a:spcAft>
        <a:buChar char="»"/>
        <a:defRPr sz="2000">
          <a:solidFill>
            <a:srgbClr val="464646"/>
          </a:solidFill>
          <a:latin typeface="+mn-lt"/>
          <a:ea typeface="+mn-ea"/>
        </a:defRPr>
      </a:lvl7pPr>
      <a:lvl8pPr marL="3429000" indent="-228600" algn="l" rtl="0" fontAlgn="base">
        <a:spcBef>
          <a:spcPct val="20000"/>
        </a:spcBef>
        <a:spcAft>
          <a:spcPct val="0"/>
        </a:spcAft>
        <a:buChar char="»"/>
        <a:defRPr sz="2000">
          <a:solidFill>
            <a:srgbClr val="464646"/>
          </a:solidFill>
          <a:latin typeface="+mn-lt"/>
          <a:ea typeface="+mn-ea"/>
        </a:defRPr>
      </a:lvl8pPr>
      <a:lvl9pPr marL="3886200" indent="-228600" algn="l" rtl="0" fontAlgn="base">
        <a:spcBef>
          <a:spcPct val="20000"/>
        </a:spcBef>
        <a:spcAft>
          <a:spcPct val="0"/>
        </a:spcAft>
        <a:buChar char="»"/>
        <a:defRPr sz="2000">
          <a:solidFill>
            <a:srgbClr val="464646"/>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6"/>
          <p:cNvPicPr>
            <a:picLocks noChangeAspect="1" noChangeArrowheads="1"/>
          </p:cNvPicPr>
          <p:nvPr/>
        </p:nvPicPr>
        <p:blipFill>
          <a:blip r:embed="rId3" cstate="print"/>
          <a:srcRect/>
          <a:stretch>
            <a:fillRect/>
          </a:stretch>
        </p:blipFill>
        <p:spPr bwMode="auto">
          <a:xfrm>
            <a:off x="0" y="0"/>
            <a:ext cx="2466975" cy="2400300"/>
          </a:xfrm>
          <a:prstGeom prst="rect">
            <a:avLst/>
          </a:prstGeom>
          <a:noFill/>
          <a:ln w="9525">
            <a:noFill/>
            <a:miter lim="800000"/>
            <a:headEnd/>
            <a:tailEnd/>
          </a:ln>
        </p:spPr>
      </p:pic>
      <p:sp>
        <p:nvSpPr>
          <p:cNvPr id="5" name="TextBox 4"/>
          <p:cNvSpPr txBox="1"/>
          <p:nvPr/>
        </p:nvSpPr>
        <p:spPr>
          <a:xfrm>
            <a:off x="2819400" y="1676400"/>
            <a:ext cx="6019800" cy="2677656"/>
          </a:xfrm>
          <a:prstGeom prst="rect">
            <a:avLst/>
          </a:prstGeom>
          <a:noFill/>
        </p:spPr>
        <p:txBody>
          <a:bodyPr wrap="square" rtlCol="0">
            <a:spAutoFit/>
          </a:bodyPr>
          <a:lstStyle/>
          <a:p>
            <a:pPr algn="ctr">
              <a:defRPr/>
            </a:pPr>
            <a:r>
              <a:rPr lang="en-US" sz="3200" b="1" dirty="0">
                <a:latin typeface="Arial" charset="0"/>
              </a:rPr>
              <a:t>Proposal for School Closure and Consolidation – Saint John West </a:t>
            </a:r>
          </a:p>
          <a:p>
            <a:pPr algn="ctr">
              <a:defRPr/>
            </a:pPr>
            <a:endParaRPr lang="en-US" sz="3600" b="1" dirty="0">
              <a:latin typeface="Arial" charset="0"/>
            </a:endParaRPr>
          </a:p>
          <a:p>
            <a:pPr algn="ctr">
              <a:defRPr/>
            </a:pPr>
            <a:r>
              <a:rPr lang="en-US" sz="1200" b="1" dirty="0">
                <a:latin typeface="Arial" charset="0"/>
              </a:rPr>
              <a:t>November 2014</a:t>
            </a:r>
          </a:p>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Rot="1" noChangeArrowheads="1"/>
          </p:cNvSpPr>
          <p:nvPr>
            <p:ph idx="1"/>
          </p:nvPr>
        </p:nvSpPr>
        <p:spPr>
          <a:xfrm>
            <a:off x="228600" y="990600"/>
            <a:ext cx="8458200" cy="5867400"/>
          </a:xfrm>
        </p:spPr>
        <p:txBody>
          <a:bodyPr/>
          <a:lstStyle/>
          <a:p>
            <a:pPr eaLnBrk="1" hangingPunct="1">
              <a:defRPr/>
            </a:pPr>
            <a:r>
              <a:rPr lang="en-US" altLang="en-US" sz="2000" dirty="0" smtClean="0">
                <a:latin typeface="Arial" pitchFamily="34" charset="0"/>
                <a:cs typeface="Arial" pitchFamily="34" charset="0"/>
              </a:rPr>
              <a:t>K-5 School owned by the Diocese</a:t>
            </a:r>
          </a:p>
          <a:p>
            <a:pPr eaLnBrk="1" hangingPunct="1">
              <a:defRPr/>
            </a:pPr>
            <a:r>
              <a:rPr lang="en-US" altLang="en-US" sz="2000" dirty="0" smtClean="0">
                <a:latin typeface="Arial" pitchFamily="34" charset="0"/>
                <a:cs typeface="Arial" pitchFamily="34" charset="0"/>
              </a:rPr>
              <a:t>Built in1924, gym added in 1959 and new wing added in 1964</a:t>
            </a:r>
          </a:p>
          <a:p>
            <a:pPr eaLnBrk="1" hangingPunct="1">
              <a:defRPr/>
            </a:pPr>
            <a:r>
              <a:rPr lang="en-US" altLang="en-US" sz="2000" dirty="0" smtClean="0">
                <a:latin typeface="Arial" pitchFamily="34" charset="0"/>
                <a:cs typeface="Arial" pitchFamily="34" charset="0"/>
              </a:rPr>
              <a:t>Enrolment declined by 45% since 1997</a:t>
            </a:r>
          </a:p>
          <a:p>
            <a:pPr eaLnBrk="1" hangingPunct="1">
              <a:defRPr/>
            </a:pPr>
            <a:r>
              <a:rPr lang="en-US" altLang="en-US" sz="2000" dirty="0" smtClean="0">
                <a:latin typeface="Arial" pitchFamily="34" charset="0"/>
                <a:cs typeface="Arial" pitchFamily="34" charset="0"/>
              </a:rPr>
              <a:t>Max capacity for St. Patrick’s is 459 students </a:t>
            </a:r>
          </a:p>
          <a:p>
            <a:pPr eaLnBrk="1" hangingPunct="1">
              <a:defRPr/>
            </a:pPr>
            <a:r>
              <a:rPr lang="en-US" altLang="en-US" sz="2000" dirty="0" smtClean="0">
                <a:latin typeface="Arial" pitchFamily="34" charset="0"/>
                <a:cs typeface="Arial" pitchFamily="34" charset="0"/>
              </a:rPr>
              <a:t>Infrastructure concerns led to the school closure in fall 2014 </a:t>
            </a:r>
          </a:p>
          <a:p>
            <a:pPr eaLnBrk="1" hangingPunct="1">
              <a:defRPr/>
            </a:pPr>
            <a:r>
              <a:rPr lang="en-US" altLang="en-US" sz="2000" dirty="0" smtClean="0">
                <a:latin typeface="Arial" pitchFamily="34" charset="0"/>
                <a:cs typeface="Arial" pitchFamily="34" charset="0"/>
              </a:rPr>
              <a:t>Estimated cost of repairs is $5.7 million</a:t>
            </a:r>
          </a:p>
          <a:p>
            <a:pPr eaLnBrk="1" hangingPunct="1">
              <a:defRPr/>
            </a:pPr>
            <a:endParaRPr lang="en-US" altLang="en-US" sz="2000" dirty="0" smtClean="0">
              <a:latin typeface="Arial" pitchFamily="34" charset="0"/>
              <a:cs typeface="Arial" pitchFamily="34" charset="0"/>
            </a:endParaRPr>
          </a:p>
          <a:p>
            <a:pPr eaLnBrk="1" hangingPunct="1">
              <a:defRPr/>
            </a:pPr>
            <a:r>
              <a:rPr lang="en-US" altLang="en-US" sz="2000" dirty="0" smtClean="0">
                <a:latin typeface="Arial" pitchFamily="34" charset="0"/>
                <a:cs typeface="Arial" pitchFamily="34" charset="0"/>
              </a:rPr>
              <a:t>STAFFING:</a:t>
            </a:r>
          </a:p>
          <a:p>
            <a:pPr eaLnBrk="1" hangingPunct="1">
              <a:defRPr/>
            </a:pPr>
            <a:r>
              <a:rPr lang="en-US" altLang="en-US" sz="2000" u="sng" dirty="0" smtClean="0">
                <a:latin typeface="Arial" pitchFamily="34" charset="0"/>
                <a:cs typeface="Arial" pitchFamily="34" charset="0"/>
              </a:rPr>
              <a:t>Description</a:t>
            </a:r>
            <a:r>
              <a:rPr lang="en-US" altLang="en-US" sz="2000" dirty="0" smtClean="0">
                <a:latin typeface="Arial" pitchFamily="34" charset="0"/>
                <a:cs typeface="Arial" pitchFamily="34" charset="0"/>
              </a:rPr>
              <a:t>				FTE’s </a:t>
            </a:r>
            <a:r>
              <a:rPr lang="en-US" altLang="en-US" sz="2000" u="sng" dirty="0" smtClean="0">
                <a:latin typeface="Arial" pitchFamily="34" charset="0"/>
                <a:cs typeface="Arial" pitchFamily="34" charset="0"/>
              </a:rPr>
              <a:t>(Full Time Equivalents)</a:t>
            </a:r>
          </a:p>
          <a:p>
            <a:pPr eaLnBrk="1" hangingPunct="1">
              <a:defRPr/>
            </a:pPr>
            <a:r>
              <a:rPr lang="en-US" altLang="en-US" sz="2000" dirty="0" smtClean="0">
                <a:latin typeface="Arial" pitchFamily="34" charset="0"/>
                <a:cs typeface="Arial" pitchFamily="34" charset="0"/>
              </a:rPr>
              <a:t>Teacher FTE’s 			           13.70*</a:t>
            </a:r>
          </a:p>
          <a:p>
            <a:pPr eaLnBrk="1" hangingPunct="1">
              <a:defRPr/>
            </a:pPr>
            <a:r>
              <a:rPr lang="en-US" altLang="en-US" sz="2000" dirty="0" smtClean="0">
                <a:latin typeface="Arial" pitchFamily="34" charset="0"/>
                <a:cs typeface="Arial" pitchFamily="34" charset="0"/>
              </a:rPr>
              <a:t>Clerical Staff					1.00</a:t>
            </a:r>
          </a:p>
          <a:p>
            <a:pPr eaLnBrk="1" hangingPunct="1">
              <a:defRPr/>
            </a:pPr>
            <a:r>
              <a:rPr lang="en-US" altLang="en-US" sz="2000" dirty="0" smtClean="0">
                <a:latin typeface="Arial" pitchFamily="34" charset="0"/>
                <a:cs typeface="Arial" pitchFamily="34" charset="0"/>
              </a:rPr>
              <a:t>Custodial 					1.50</a:t>
            </a:r>
          </a:p>
          <a:p>
            <a:pPr eaLnBrk="1" hangingPunct="1">
              <a:defRPr/>
            </a:pPr>
            <a:r>
              <a:rPr lang="en-US" altLang="en-US" sz="2000" dirty="0" smtClean="0">
                <a:latin typeface="Arial" pitchFamily="34" charset="0"/>
                <a:cs typeface="Arial" pitchFamily="34" charset="0"/>
              </a:rPr>
              <a:t>EA’s/School Intervention Worker	           11.83</a:t>
            </a:r>
          </a:p>
          <a:p>
            <a:pPr eaLnBrk="1" hangingPunct="1">
              <a:defRPr/>
            </a:pPr>
            <a:r>
              <a:rPr lang="en-US" altLang="en-US" sz="2000" dirty="0" smtClean="0">
                <a:latin typeface="Arial" pitchFamily="34" charset="0"/>
                <a:cs typeface="Arial" pitchFamily="34" charset="0"/>
              </a:rPr>
              <a:t>Community Schools Coordinator		</a:t>
            </a:r>
            <a:r>
              <a:rPr lang="en-US" altLang="en-US" sz="2000" u="sng" dirty="0" smtClean="0">
                <a:latin typeface="Arial" pitchFamily="34" charset="0"/>
                <a:cs typeface="Arial" pitchFamily="34" charset="0"/>
              </a:rPr>
              <a:t>1.00</a:t>
            </a:r>
          </a:p>
          <a:p>
            <a:pPr marL="109537" indent="0" eaLnBrk="1" hangingPunct="1">
              <a:buFont typeface="Wingdings 3" pitchFamily="18" charset="2"/>
              <a:buNone/>
              <a:defRPr/>
            </a:pPr>
            <a:r>
              <a:rPr lang="en-US" altLang="en-US" sz="2000" dirty="0" smtClean="0">
                <a:latin typeface="Arial" pitchFamily="34" charset="0"/>
                <a:cs typeface="Arial" pitchFamily="34" charset="0"/>
              </a:rPr>
              <a:t>			Total		           29.03</a:t>
            </a:r>
            <a:endParaRPr lang="en-US" altLang="en-US" sz="2000" u="sng" dirty="0" smtClean="0">
              <a:latin typeface="Arial" pitchFamily="34" charset="0"/>
              <a:cs typeface="Arial" pitchFamily="34" charset="0"/>
            </a:endParaRPr>
          </a:p>
          <a:p>
            <a:pPr marL="109537" indent="0" eaLnBrk="1" hangingPunct="1">
              <a:buFont typeface="Wingdings 3" pitchFamily="18" charset="2"/>
              <a:buNone/>
              <a:defRPr/>
            </a:pPr>
            <a:r>
              <a:rPr lang="en-US" altLang="en-US" sz="2000" dirty="0" smtClean="0">
                <a:latin typeface="Arial" pitchFamily="34" charset="0"/>
                <a:cs typeface="Arial" pitchFamily="34" charset="0"/>
              </a:rPr>
              <a:t>* </a:t>
            </a:r>
            <a:r>
              <a:rPr lang="en-US" altLang="en-US" sz="1600" dirty="0" smtClean="0">
                <a:latin typeface="Arial" pitchFamily="34" charset="0"/>
                <a:cs typeface="Arial" pitchFamily="34" charset="0"/>
              </a:rPr>
              <a:t>(including admin.) </a:t>
            </a:r>
            <a:r>
              <a:rPr lang="en-US" altLang="en-US" sz="2000" dirty="0" smtClean="0">
                <a:latin typeface="Arial" pitchFamily="34" charset="0"/>
                <a:cs typeface="Arial" pitchFamily="34" charset="0"/>
              </a:rPr>
              <a:t>				</a:t>
            </a:r>
          </a:p>
        </p:txBody>
      </p:sp>
      <p:sp>
        <p:nvSpPr>
          <p:cNvPr id="98306" name="Rectangle 2"/>
          <p:cNvSpPr>
            <a:spLocks noGrp="1" noRot="1" noChangeArrowheads="1"/>
          </p:cNvSpPr>
          <p:nvPr>
            <p:ph type="title"/>
          </p:nvPr>
        </p:nvSpPr>
        <p:spPr>
          <a:xfrm>
            <a:off x="301625" y="228600"/>
            <a:ext cx="8510588" cy="914400"/>
          </a:xfrm>
        </p:spPr>
        <p:txBody>
          <a:bodyPr/>
          <a:lstStyle/>
          <a:p>
            <a:pPr eaLnBrk="1" fontAlgn="auto" hangingPunct="1">
              <a:spcAft>
                <a:spcPts val="0"/>
              </a:spcAft>
              <a:defRPr/>
            </a:pPr>
            <a:r>
              <a:rPr lang="en-US" sz="3200" dirty="0" smtClean="0">
                <a:latin typeface="Arial" panose="020B0604020202020204" pitchFamily="34" charset="0"/>
                <a:cs typeface="Arial" panose="020B0604020202020204" pitchFamily="34" charset="0"/>
              </a:rPr>
              <a:t>St. Patrick’s School - Background</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fade">
                                      <p:cBhvr>
                                        <p:cTn id="7" dur="1000"/>
                                        <p:tgtEl>
                                          <p:spTgt spid="98307">
                                            <p:txEl>
                                              <p:pRg st="0" end="0"/>
                                            </p:txEl>
                                          </p:spTgt>
                                        </p:tgtEl>
                                      </p:cBhvr>
                                    </p:animEffect>
                                    <p:anim calcmode="lin" valueType="num">
                                      <p:cBhvr>
                                        <p:cTn id="8" dur="10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83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fade">
                                      <p:cBhvr>
                                        <p:cTn id="12" dur="1000"/>
                                        <p:tgtEl>
                                          <p:spTgt spid="98307">
                                            <p:txEl>
                                              <p:pRg st="1" end="1"/>
                                            </p:txEl>
                                          </p:spTgt>
                                        </p:tgtEl>
                                      </p:cBhvr>
                                    </p:animEffect>
                                    <p:anim calcmode="lin" valueType="num">
                                      <p:cBhvr>
                                        <p:cTn id="13" dur="10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830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fade">
                                      <p:cBhvr>
                                        <p:cTn id="17" dur="1000"/>
                                        <p:tgtEl>
                                          <p:spTgt spid="98307">
                                            <p:txEl>
                                              <p:pRg st="2" end="2"/>
                                            </p:txEl>
                                          </p:spTgt>
                                        </p:tgtEl>
                                      </p:cBhvr>
                                    </p:animEffect>
                                    <p:anim calcmode="lin" valueType="num">
                                      <p:cBhvr>
                                        <p:cTn id="18" dur="10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830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8307">
                                            <p:txEl>
                                              <p:pRg st="3" end="3"/>
                                            </p:txEl>
                                          </p:spTgt>
                                        </p:tgtEl>
                                        <p:attrNameLst>
                                          <p:attrName>style.visibility</p:attrName>
                                        </p:attrNameLst>
                                      </p:cBhvr>
                                      <p:to>
                                        <p:strVal val="visible"/>
                                      </p:to>
                                    </p:set>
                                    <p:animEffect transition="in" filter="fade">
                                      <p:cBhvr>
                                        <p:cTn id="22" dur="1000"/>
                                        <p:tgtEl>
                                          <p:spTgt spid="98307">
                                            <p:txEl>
                                              <p:pRg st="3" end="3"/>
                                            </p:txEl>
                                          </p:spTgt>
                                        </p:tgtEl>
                                      </p:cBhvr>
                                    </p:animEffect>
                                    <p:anim calcmode="lin" valueType="num">
                                      <p:cBhvr>
                                        <p:cTn id="23" dur="10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9830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8307">
                                            <p:txEl>
                                              <p:pRg st="4" end="4"/>
                                            </p:txEl>
                                          </p:spTgt>
                                        </p:tgtEl>
                                        <p:attrNameLst>
                                          <p:attrName>style.visibility</p:attrName>
                                        </p:attrNameLst>
                                      </p:cBhvr>
                                      <p:to>
                                        <p:strVal val="visible"/>
                                      </p:to>
                                    </p:set>
                                    <p:animEffect transition="in" filter="fade">
                                      <p:cBhvr>
                                        <p:cTn id="27" dur="1000"/>
                                        <p:tgtEl>
                                          <p:spTgt spid="98307">
                                            <p:txEl>
                                              <p:pRg st="4" end="4"/>
                                            </p:txEl>
                                          </p:spTgt>
                                        </p:tgtEl>
                                      </p:cBhvr>
                                    </p:animEffect>
                                    <p:anim calcmode="lin" valueType="num">
                                      <p:cBhvr>
                                        <p:cTn id="28" dur="10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9830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8307">
                                            <p:txEl>
                                              <p:pRg st="5" end="5"/>
                                            </p:txEl>
                                          </p:spTgt>
                                        </p:tgtEl>
                                        <p:attrNameLst>
                                          <p:attrName>style.visibility</p:attrName>
                                        </p:attrNameLst>
                                      </p:cBhvr>
                                      <p:to>
                                        <p:strVal val="visible"/>
                                      </p:to>
                                    </p:set>
                                    <p:animEffect transition="in" filter="fade">
                                      <p:cBhvr>
                                        <p:cTn id="32" dur="1000"/>
                                        <p:tgtEl>
                                          <p:spTgt spid="98307">
                                            <p:txEl>
                                              <p:pRg st="5" end="5"/>
                                            </p:txEl>
                                          </p:spTgt>
                                        </p:tgtEl>
                                      </p:cBhvr>
                                    </p:animEffect>
                                    <p:anim calcmode="lin" valueType="num">
                                      <p:cBhvr>
                                        <p:cTn id="33" dur="1000" fill="hold"/>
                                        <p:tgtEl>
                                          <p:spTgt spid="9830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9830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8307">
                                            <p:txEl>
                                              <p:pRg st="7" end="7"/>
                                            </p:txEl>
                                          </p:spTgt>
                                        </p:tgtEl>
                                        <p:attrNameLst>
                                          <p:attrName>style.visibility</p:attrName>
                                        </p:attrNameLst>
                                      </p:cBhvr>
                                      <p:to>
                                        <p:strVal val="visible"/>
                                      </p:to>
                                    </p:set>
                                    <p:animEffect transition="in" filter="fade">
                                      <p:cBhvr>
                                        <p:cTn id="39" dur="1000"/>
                                        <p:tgtEl>
                                          <p:spTgt spid="98307">
                                            <p:txEl>
                                              <p:pRg st="7" end="7"/>
                                            </p:txEl>
                                          </p:spTgt>
                                        </p:tgtEl>
                                      </p:cBhvr>
                                    </p:animEffect>
                                    <p:anim calcmode="lin" valueType="num">
                                      <p:cBhvr>
                                        <p:cTn id="40" dur="1000" fill="hold"/>
                                        <p:tgtEl>
                                          <p:spTgt spid="98307">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98307">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8307">
                                            <p:txEl>
                                              <p:pRg st="8" end="8"/>
                                            </p:txEl>
                                          </p:spTgt>
                                        </p:tgtEl>
                                        <p:attrNameLst>
                                          <p:attrName>style.visibility</p:attrName>
                                        </p:attrNameLst>
                                      </p:cBhvr>
                                      <p:to>
                                        <p:strVal val="visible"/>
                                      </p:to>
                                    </p:set>
                                    <p:animEffect transition="in" filter="fade">
                                      <p:cBhvr>
                                        <p:cTn id="44" dur="1000"/>
                                        <p:tgtEl>
                                          <p:spTgt spid="98307">
                                            <p:txEl>
                                              <p:pRg st="8" end="8"/>
                                            </p:txEl>
                                          </p:spTgt>
                                        </p:tgtEl>
                                      </p:cBhvr>
                                    </p:animEffect>
                                    <p:anim calcmode="lin" valueType="num">
                                      <p:cBhvr>
                                        <p:cTn id="45" dur="1000" fill="hold"/>
                                        <p:tgtEl>
                                          <p:spTgt spid="98307">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98307">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8307">
                                            <p:txEl>
                                              <p:pRg st="9" end="9"/>
                                            </p:txEl>
                                          </p:spTgt>
                                        </p:tgtEl>
                                        <p:attrNameLst>
                                          <p:attrName>style.visibility</p:attrName>
                                        </p:attrNameLst>
                                      </p:cBhvr>
                                      <p:to>
                                        <p:strVal val="visible"/>
                                      </p:to>
                                    </p:set>
                                    <p:animEffect transition="in" filter="fade">
                                      <p:cBhvr>
                                        <p:cTn id="49" dur="1000"/>
                                        <p:tgtEl>
                                          <p:spTgt spid="98307">
                                            <p:txEl>
                                              <p:pRg st="9" end="9"/>
                                            </p:txEl>
                                          </p:spTgt>
                                        </p:tgtEl>
                                      </p:cBhvr>
                                    </p:animEffect>
                                    <p:anim calcmode="lin" valueType="num">
                                      <p:cBhvr>
                                        <p:cTn id="50" dur="1000" fill="hold"/>
                                        <p:tgtEl>
                                          <p:spTgt spid="98307">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98307">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98307">
                                            <p:txEl>
                                              <p:pRg st="10" end="10"/>
                                            </p:txEl>
                                          </p:spTgt>
                                        </p:tgtEl>
                                        <p:attrNameLst>
                                          <p:attrName>style.visibility</p:attrName>
                                        </p:attrNameLst>
                                      </p:cBhvr>
                                      <p:to>
                                        <p:strVal val="visible"/>
                                      </p:to>
                                    </p:set>
                                    <p:animEffect transition="in" filter="fade">
                                      <p:cBhvr>
                                        <p:cTn id="54" dur="1000"/>
                                        <p:tgtEl>
                                          <p:spTgt spid="98307">
                                            <p:txEl>
                                              <p:pRg st="10" end="10"/>
                                            </p:txEl>
                                          </p:spTgt>
                                        </p:tgtEl>
                                      </p:cBhvr>
                                    </p:animEffect>
                                    <p:anim calcmode="lin" valueType="num">
                                      <p:cBhvr>
                                        <p:cTn id="55" dur="1000" fill="hold"/>
                                        <p:tgtEl>
                                          <p:spTgt spid="98307">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98307">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98307">
                                            <p:txEl>
                                              <p:pRg st="11" end="11"/>
                                            </p:txEl>
                                          </p:spTgt>
                                        </p:tgtEl>
                                        <p:attrNameLst>
                                          <p:attrName>style.visibility</p:attrName>
                                        </p:attrNameLst>
                                      </p:cBhvr>
                                      <p:to>
                                        <p:strVal val="visible"/>
                                      </p:to>
                                    </p:set>
                                    <p:animEffect transition="in" filter="fade">
                                      <p:cBhvr>
                                        <p:cTn id="59" dur="1000"/>
                                        <p:tgtEl>
                                          <p:spTgt spid="98307">
                                            <p:txEl>
                                              <p:pRg st="11" end="11"/>
                                            </p:txEl>
                                          </p:spTgt>
                                        </p:tgtEl>
                                      </p:cBhvr>
                                    </p:animEffect>
                                    <p:anim calcmode="lin" valueType="num">
                                      <p:cBhvr>
                                        <p:cTn id="60" dur="1000" fill="hold"/>
                                        <p:tgtEl>
                                          <p:spTgt spid="98307">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98307">
                                            <p:txEl>
                                              <p:pRg st="11" end="11"/>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98307">
                                            <p:txEl>
                                              <p:pRg st="12" end="12"/>
                                            </p:txEl>
                                          </p:spTgt>
                                        </p:tgtEl>
                                        <p:attrNameLst>
                                          <p:attrName>style.visibility</p:attrName>
                                        </p:attrNameLst>
                                      </p:cBhvr>
                                      <p:to>
                                        <p:strVal val="visible"/>
                                      </p:to>
                                    </p:set>
                                    <p:animEffect transition="in" filter="fade">
                                      <p:cBhvr>
                                        <p:cTn id="64" dur="1000"/>
                                        <p:tgtEl>
                                          <p:spTgt spid="98307">
                                            <p:txEl>
                                              <p:pRg st="12" end="12"/>
                                            </p:txEl>
                                          </p:spTgt>
                                        </p:tgtEl>
                                      </p:cBhvr>
                                    </p:animEffect>
                                    <p:anim calcmode="lin" valueType="num">
                                      <p:cBhvr>
                                        <p:cTn id="65" dur="1000" fill="hold"/>
                                        <p:tgtEl>
                                          <p:spTgt spid="98307">
                                            <p:txEl>
                                              <p:pRg st="12" end="12"/>
                                            </p:txEl>
                                          </p:spTgt>
                                        </p:tgtEl>
                                        <p:attrNameLst>
                                          <p:attrName>ppt_x</p:attrName>
                                        </p:attrNameLst>
                                      </p:cBhvr>
                                      <p:tavLst>
                                        <p:tav tm="0">
                                          <p:val>
                                            <p:strVal val="#ppt_x"/>
                                          </p:val>
                                        </p:tav>
                                        <p:tav tm="100000">
                                          <p:val>
                                            <p:strVal val="#ppt_x"/>
                                          </p:val>
                                        </p:tav>
                                      </p:tavLst>
                                    </p:anim>
                                    <p:anim calcmode="lin" valueType="num">
                                      <p:cBhvr>
                                        <p:cTn id="66" dur="1000" fill="hold"/>
                                        <p:tgtEl>
                                          <p:spTgt spid="98307">
                                            <p:txEl>
                                              <p:pRg st="12" end="12"/>
                                            </p:tx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98307">
                                            <p:txEl>
                                              <p:pRg st="13" end="13"/>
                                            </p:txEl>
                                          </p:spTgt>
                                        </p:tgtEl>
                                        <p:attrNameLst>
                                          <p:attrName>style.visibility</p:attrName>
                                        </p:attrNameLst>
                                      </p:cBhvr>
                                      <p:to>
                                        <p:strVal val="visible"/>
                                      </p:to>
                                    </p:set>
                                    <p:animEffect transition="in" filter="fade">
                                      <p:cBhvr>
                                        <p:cTn id="69" dur="1000"/>
                                        <p:tgtEl>
                                          <p:spTgt spid="98307">
                                            <p:txEl>
                                              <p:pRg st="13" end="13"/>
                                            </p:txEl>
                                          </p:spTgt>
                                        </p:tgtEl>
                                      </p:cBhvr>
                                    </p:animEffect>
                                    <p:anim calcmode="lin" valueType="num">
                                      <p:cBhvr>
                                        <p:cTn id="70" dur="1000" fill="hold"/>
                                        <p:tgtEl>
                                          <p:spTgt spid="98307">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98307">
                                            <p:txEl>
                                              <p:pRg st="13" end="13"/>
                                            </p:tx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98307">
                                            <p:txEl>
                                              <p:pRg st="14" end="14"/>
                                            </p:txEl>
                                          </p:spTgt>
                                        </p:tgtEl>
                                        <p:attrNameLst>
                                          <p:attrName>style.visibility</p:attrName>
                                        </p:attrNameLst>
                                      </p:cBhvr>
                                      <p:to>
                                        <p:strVal val="visible"/>
                                      </p:to>
                                    </p:set>
                                    <p:animEffect transition="in" filter="fade">
                                      <p:cBhvr>
                                        <p:cTn id="74" dur="1000"/>
                                        <p:tgtEl>
                                          <p:spTgt spid="98307">
                                            <p:txEl>
                                              <p:pRg st="14" end="14"/>
                                            </p:txEl>
                                          </p:spTgt>
                                        </p:tgtEl>
                                      </p:cBhvr>
                                    </p:animEffect>
                                    <p:anim calcmode="lin" valueType="num">
                                      <p:cBhvr>
                                        <p:cTn id="75" dur="1000" fill="hold"/>
                                        <p:tgtEl>
                                          <p:spTgt spid="98307">
                                            <p:txEl>
                                              <p:pRg st="14" end="14"/>
                                            </p:txEl>
                                          </p:spTgt>
                                        </p:tgtEl>
                                        <p:attrNameLst>
                                          <p:attrName>ppt_x</p:attrName>
                                        </p:attrNameLst>
                                      </p:cBhvr>
                                      <p:tavLst>
                                        <p:tav tm="0">
                                          <p:val>
                                            <p:strVal val="#ppt_x"/>
                                          </p:val>
                                        </p:tav>
                                        <p:tav tm="100000">
                                          <p:val>
                                            <p:strVal val="#ppt_x"/>
                                          </p:val>
                                        </p:tav>
                                      </p:tavLst>
                                    </p:anim>
                                    <p:anim calcmode="lin" valueType="num">
                                      <p:cBhvr>
                                        <p:cTn id="76" dur="1000" fill="hold"/>
                                        <p:tgtEl>
                                          <p:spTgt spid="98307">
                                            <p:txEl>
                                              <p:pRg st="14" end="14"/>
                                            </p:tx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8307">
                                            <p:txEl>
                                              <p:pRg st="15" end="15"/>
                                            </p:txEl>
                                          </p:spTgt>
                                        </p:tgtEl>
                                        <p:attrNameLst>
                                          <p:attrName>style.visibility</p:attrName>
                                        </p:attrNameLst>
                                      </p:cBhvr>
                                      <p:to>
                                        <p:strVal val="visible"/>
                                      </p:to>
                                    </p:set>
                                    <p:animEffect transition="in" filter="fade">
                                      <p:cBhvr>
                                        <p:cTn id="79" dur="1000"/>
                                        <p:tgtEl>
                                          <p:spTgt spid="98307">
                                            <p:txEl>
                                              <p:pRg st="15" end="15"/>
                                            </p:txEl>
                                          </p:spTgt>
                                        </p:tgtEl>
                                      </p:cBhvr>
                                    </p:animEffect>
                                    <p:anim calcmode="lin" valueType="num">
                                      <p:cBhvr>
                                        <p:cTn id="80" dur="1000" fill="hold"/>
                                        <p:tgtEl>
                                          <p:spTgt spid="98307">
                                            <p:txEl>
                                              <p:pRg st="15" end="15"/>
                                            </p:txEl>
                                          </p:spTgt>
                                        </p:tgtEl>
                                        <p:attrNameLst>
                                          <p:attrName>ppt_x</p:attrName>
                                        </p:attrNameLst>
                                      </p:cBhvr>
                                      <p:tavLst>
                                        <p:tav tm="0">
                                          <p:val>
                                            <p:strVal val="#ppt_x"/>
                                          </p:val>
                                        </p:tav>
                                        <p:tav tm="100000">
                                          <p:val>
                                            <p:strVal val="#ppt_x"/>
                                          </p:val>
                                        </p:tav>
                                      </p:tavLst>
                                    </p:anim>
                                    <p:anim calcmode="lin" valueType="num">
                                      <p:cBhvr>
                                        <p:cTn id="81" dur="1000" fill="hold"/>
                                        <p:tgtEl>
                                          <p:spTgt spid="98307">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a:defRPr/>
            </a:pPr>
            <a:endParaRPr lang="en-US" altLang="en-US" dirty="0" smtClean="0"/>
          </a:p>
          <a:p>
            <a:pPr>
              <a:defRPr/>
            </a:pPr>
            <a:r>
              <a:rPr lang="en-US" altLang="en-US" dirty="0" smtClean="0"/>
              <a:t>Light &amp; power			       $15,446</a:t>
            </a:r>
          </a:p>
          <a:p>
            <a:pPr>
              <a:defRPr/>
            </a:pPr>
            <a:r>
              <a:rPr lang="en-US" altLang="en-US" dirty="0" smtClean="0"/>
              <a:t>Heating fuel				38,180</a:t>
            </a:r>
          </a:p>
          <a:p>
            <a:pPr>
              <a:defRPr/>
            </a:pPr>
            <a:r>
              <a:rPr lang="en-US" altLang="en-US" dirty="0" smtClean="0"/>
              <a:t>Minor repairs				  3,770</a:t>
            </a:r>
          </a:p>
          <a:p>
            <a:pPr>
              <a:defRPr/>
            </a:pPr>
            <a:r>
              <a:rPr lang="en-US" altLang="en-US" dirty="0" smtClean="0"/>
              <a:t>Sewage &amp; water			18,851</a:t>
            </a:r>
          </a:p>
          <a:p>
            <a:pPr>
              <a:defRPr/>
            </a:pPr>
            <a:r>
              <a:rPr lang="en-US" altLang="en-US" dirty="0" smtClean="0"/>
              <a:t>Garbage removal			  3,545</a:t>
            </a:r>
          </a:p>
          <a:p>
            <a:pPr>
              <a:defRPr/>
            </a:pPr>
            <a:r>
              <a:rPr lang="en-US" altLang="en-US" dirty="0" smtClean="0"/>
              <a:t>School lease 			</a:t>
            </a:r>
            <a:r>
              <a:rPr lang="en-US" altLang="en-US" u="sng" dirty="0" smtClean="0"/>
              <a:t>      135,042  </a:t>
            </a:r>
          </a:p>
          <a:p>
            <a:pPr marL="109537" indent="0">
              <a:buFont typeface="Wingdings 3" pitchFamily="18" charset="2"/>
              <a:buNone/>
              <a:defRPr/>
            </a:pPr>
            <a:r>
              <a:rPr lang="en-US" altLang="en-US" dirty="0" smtClean="0"/>
              <a:t>        Total			            $214,834			</a:t>
            </a:r>
          </a:p>
          <a:p>
            <a:pPr>
              <a:defRPr/>
            </a:pPr>
            <a:endParaRPr lang="en-US" altLang="en-US" dirty="0" smtClean="0"/>
          </a:p>
        </p:txBody>
      </p:sp>
      <p:sp>
        <p:nvSpPr>
          <p:cNvPr id="3" name="Title 2"/>
          <p:cNvSpPr>
            <a:spLocks noGrp="1"/>
          </p:cNvSpPr>
          <p:nvPr>
            <p:ph type="title"/>
          </p:nvPr>
        </p:nvSpPr>
        <p:spPr/>
        <p:txBody>
          <a:bodyPr>
            <a:normAutofit fontScale="90000"/>
          </a:bodyPr>
          <a:lstStyle/>
          <a:p>
            <a:pPr>
              <a:defRPr/>
            </a:pPr>
            <a:r>
              <a:rPr lang="en-US" dirty="0" smtClean="0"/>
              <a:t/>
            </a:r>
            <a:br>
              <a:rPr lang="en-US" dirty="0" smtClean="0"/>
            </a:br>
            <a:r>
              <a:rPr lang="en-US" dirty="0" smtClean="0"/>
              <a:t>			St. Pat’s </a:t>
            </a:r>
            <a:br>
              <a:rPr lang="en-US" dirty="0" smtClean="0"/>
            </a:br>
            <a:r>
              <a:rPr lang="en-US" dirty="0" smtClean="0"/>
              <a:t>Annual Operating Costs 2013/14:	</a:t>
            </a:r>
            <a:endParaRPr lang="en-US" sz="3100" dirty="0"/>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l="2959" t="9036" r="17139"/>
          <a:stretch>
            <a:fillRect/>
          </a:stretch>
        </p:blipFill>
        <p:spPr bwMode="auto">
          <a:xfrm>
            <a:off x="0" y="-319088"/>
            <a:ext cx="9405938" cy="7246938"/>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johna.macdonald\AppData\Local\Microsoft\Windows\Temporary Internet Files\Content.Outlook\K00GYWDD\St Patricks Elementary School Boundary (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3795" name="Footer Placeholder 1"/>
          <p:cNvSpPr>
            <a:spLocks noGrp="1"/>
          </p:cNvSpPr>
          <p:nvPr>
            <p:ph type="ftr" sz="quarter" idx="11"/>
          </p:nvPr>
        </p:nvSpPr>
        <p:spPr bwMode="auto">
          <a:xfrm>
            <a:off x="3657600" y="6408738"/>
            <a:ext cx="3581400" cy="365125"/>
          </a:xfrm>
          <a:noFill/>
          <a:ln>
            <a:miter lim="800000"/>
            <a:headEnd/>
            <a:tailEnd/>
          </a:ln>
        </p:spPr>
        <p:txBody>
          <a:bodyPr wrap="square" lIns="91440" tIns="45720" rIns="91440" bIns="45720" numCol="1" anchorCtr="0" compatLnSpc="1">
            <a:prstTxWarp prst="textNoShape">
              <a:avLst/>
            </a:prstTxWarp>
          </a:bodyPr>
          <a:lstStyle/>
          <a:p>
            <a:r>
              <a:rPr lang="en-US" altLang="en-US" sz="1400" b="1" smtClean="0">
                <a:latin typeface="Arial" pitchFamily="34" charset="0"/>
                <a:cs typeface="Arial" pitchFamily="34" charset="0"/>
              </a:rPr>
              <a:t>ST. PATRICK'S SCHOOL BOUNDARY</a:t>
            </a:r>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Rot="1" noChangeArrowheads="1"/>
          </p:cNvSpPr>
          <p:nvPr>
            <p:ph idx="1"/>
          </p:nvPr>
        </p:nvSpPr>
        <p:spPr>
          <a:xfrm>
            <a:off x="228600" y="990600"/>
            <a:ext cx="8458200" cy="5867400"/>
          </a:xfrm>
        </p:spPr>
        <p:txBody>
          <a:bodyPr/>
          <a:lstStyle/>
          <a:p>
            <a:pPr eaLnBrk="1" hangingPunct="1"/>
            <a:endParaRPr lang="en-US" altLang="en-US" sz="2000" smtClean="0">
              <a:latin typeface="Arial" pitchFamily="34" charset="0"/>
              <a:cs typeface="Arial" pitchFamily="34" charset="0"/>
            </a:endParaRPr>
          </a:p>
          <a:p>
            <a:pPr eaLnBrk="1" hangingPunct="1"/>
            <a:r>
              <a:rPr lang="en-US" altLang="en-US" sz="2000" smtClean="0">
                <a:latin typeface="Arial" pitchFamily="34" charset="0"/>
                <a:cs typeface="Arial" pitchFamily="34" charset="0"/>
              </a:rPr>
              <a:t>Constructed in 1966</a:t>
            </a:r>
          </a:p>
          <a:p>
            <a:pPr eaLnBrk="1" hangingPunct="1"/>
            <a:r>
              <a:rPr lang="en-US" altLang="en-US" sz="2000" smtClean="0">
                <a:latin typeface="Arial" pitchFamily="34" charset="0"/>
                <a:cs typeface="Arial" pitchFamily="34" charset="0"/>
              </a:rPr>
              <a:t>Grade levels – K-5 English and 3-5 French Immersion</a:t>
            </a:r>
          </a:p>
          <a:p>
            <a:pPr eaLnBrk="1" hangingPunct="1"/>
            <a:r>
              <a:rPr lang="en-US" altLang="en-US" sz="2000" smtClean="0">
                <a:latin typeface="Arial" pitchFamily="34" charset="0"/>
                <a:cs typeface="Arial" pitchFamily="34" charset="0"/>
              </a:rPr>
              <a:t>Enrolment peaked in 2005, declined by 33% since then</a:t>
            </a:r>
          </a:p>
          <a:p>
            <a:pPr eaLnBrk="1" hangingPunct="1"/>
            <a:r>
              <a:rPr lang="en-US" altLang="en-US" sz="2000" smtClean="0">
                <a:latin typeface="Arial" pitchFamily="34" charset="0"/>
                <a:cs typeface="Arial" pitchFamily="34" charset="0"/>
              </a:rPr>
              <a:t>Max capacity for Havelock is 288 students </a:t>
            </a:r>
          </a:p>
          <a:p>
            <a:pPr eaLnBrk="1" hangingPunct="1"/>
            <a:r>
              <a:rPr lang="en-US" altLang="en-US" sz="2000" smtClean="0">
                <a:latin typeface="Arial" pitchFamily="34" charset="0"/>
                <a:cs typeface="Arial" pitchFamily="34" charset="0"/>
              </a:rPr>
              <a:t>12 classrooms, plus gym and computer room</a:t>
            </a:r>
          </a:p>
          <a:p>
            <a:pPr eaLnBrk="1" hangingPunct="1"/>
            <a:r>
              <a:rPr lang="en-US" altLang="en-US" sz="2000" smtClean="0">
                <a:latin typeface="Arial" pitchFamily="34" charset="0"/>
                <a:cs typeface="Arial" pitchFamily="34" charset="0"/>
              </a:rPr>
              <a:t>Has playground and ball field </a:t>
            </a:r>
          </a:p>
          <a:p>
            <a:pPr eaLnBrk="1" hangingPunct="1"/>
            <a:r>
              <a:rPr lang="en-US" altLang="en-US" sz="2000" smtClean="0">
                <a:latin typeface="Arial" pitchFamily="34" charset="0"/>
                <a:cs typeface="Arial" pitchFamily="34" charset="0"/>
              </a:rPr>
              <a:t>No handicapped accessibility</a:t>
            </a:r>
          </a:p>
          <a:p>
            <a:pPr eaLnBrk="1" hangingPunct="1"/>
            <a:r>
              <a:rPr lang="en-US" altLang="en-US" sz="2000" smtClean="0">
                <a:latin typeface="Arial" pitchFamily="34" charset="0"/>
                <a:cs typeface="Arial" pitchFamily="34" charset="0"/>
              </a:rPr>
              <a:t>Havelock students continue onto Beaconsfield for middle school or Barnhill for late French Immersion	</a:t>
            </a:r>
          </a:p>
        </p:txBody>
      </p:sp>
      <p:sp>
        <p:nvSpPr>
          <p:cNvPr id="98306" name="Rectangle 2"/>
          <p:cNvSpPr>
            <a:spLocks noGrp="1" noRot="1" noChangeArrowheads="1"/>
          </p:cNvSpPr>
          <p:nvPr>
            <p:ph type="title"/>
          </p:nvPr>
        </p:nvSpPr>
        <p:spPr>
          <a:xfrm>
            <a:off x="301625" y="228600"/>
            <a:ext cx="8510588" cy="914400"/>
          </a:xfrm>
        </p:spPr>
        <p:txBody>
          <a:bodyPr/>
          <a:lstStyle/>
          <a:p>
            <a:pPr eaLnBrk="1" fontAlgn="auto" hangingPunct="1">
              <a:spcAft>
                <a:spcPts val="0"/>
              </a:spcAft>
              <a:defRPr/>
            </a:pPr>
            <a:r>
              <a:rPr lang="en-US" sz="3200" dirty="0" smtClean="0">
                <a:latin typeface="Arial" panose="020B0604020202020204" pitchFamily="34" charset="0"/>
                <a:cs typeface="Arial" panose="020B0604020202020204" pitchFamily="34" charset="0"/>
              </a:rPr>
              <a:t>Havelock School - Background</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1000"/>
                                        <p:tgtEl>
                                          <p:spTgt spid="98307">
                                            <p:txEl>
                                              <p:pRg st="1" end="1"/>
                                            </p:txEl>
                                          </p:spTgt>
                                        </p:tgtEl>
                                      </p:cBhvr>
                                    </p:animEffect>
                                    <p:anim calcmode="lin" valueType="num">
                                      <p:cBhvr>
                                        <p:cTn id="8" dur="10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830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1000"/>
                                        <p:tgtEl>
                                          <p:spTgt spid="98307">
                                            <p:txEl>
                                              <p:pRg st="2" end="2"/>
                                            </p:txEl>
                                          </p:spTgt>
                                        </p:tgtEl>
                                      </p:cBhvr>
                                    </p:animEffect>
                                    <p:anim calcmode="lin" valueType="num">
                                      <p:cBhvr>
                                        <p:cTn id="13" dur="10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830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animEffect transition="in" filter="fade">
                                      <p:cBhvr>
                                        <p:cTn id="17" dur="1000"/>
                                        <p:tgtEl>
                                          <p:spTgt spid="98307">
                                            <p:txEl>
                                              <p:pRg st="3" end="3"/>
                                            </p:txEl>
                                          </p:spTgt>
                                        </p:tgtEl>
                                      </p:cBhvr>
                                    </p:animEffect>
                                    <p:anim calcmode="lin" valueType="num">
                                      <p:cBhvr>
                                        <p:cTn id="18" dur="10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830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8307">
                                            <p:txEl>
                                              <p:pRg st="4" end="4"/>
                                            </p:txEl>
                                          </p:spTgt>
                                        </p:tgtEl>
                                        <p:attrNameLst>
                                          <p:attrName>style.visibility</p:attrName>
                                        </p:attrNameLst>
                                      </p:cBhvr>
                                      <p:to>
                                        <p:strVal val="visible"/>
                                      </p:to>
                                    </p:set>
                                    <p:animEffect transition="in" filter="fade">
                                      <p:cBhvr>
                                        <p:cTn id="22" dur="1000"/>
                                        <p:tgtEl>
                                          <p:spTgt spid="98307">
                                            <p:txEl>
                                              <p:pRg st="4" end="4"/>
                                            </p:txEl>
                                          </p:spTgt>
                                        </p:tgtEl>
                                      </p:cBhvr>
                                    </p:animEffect>
                                    <p:anim calcmode="lin" valueType="num">
                                      <p:cBhvr>
                                        <p:cTn id="23" dur="10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9830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8307">
                                            <p:txEl>
                                              <p:pRg st="5" end="5"/>
                                            </p:txEl>
                                          </p:spTgt>
                                        </p:tgtEl>
                                        <p:attrNameLst>
                                          <p:attrName>style.visibility</p:attrName>
                                        </p:attrNameLst>
                                      </p:cBhvr>
                                      <p:to>
                                        <p:strVal val="visible"/>
                                      </p:to>
                                    </p:set>
                                    <p:animEffect transition="in" filter="fade">
                                      <p:cBhvr>
                                        <p:cTn id="27" dur="1000"/>
                                        <p:tgtEl>
                                          <p:spTgt spid="98307">
                                            <p:txEl>
                                              <p:pRg st="5" end="5"/>
                                            </p:txEl>
                                          </p:spTgt>
                                        </p:tgtEl>
                                      </p:cBhvr>
                                    </p:animEffect>
                                    <p:anim calcmode="lin" valueType="num">
                                      <p:cBhvr>
                                        <p:cTn id="28" dur="1000" fill="hold"/>
                                        <p:tgtEl>
                                          <p:spTgt spid="9830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98307">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8307">
                                            <p:txEl>
                                              <p:pRg st="6" end="6"/>
                                            </p:txEl>
                                          </p:spTgt>
                                        </p:tgtEl>
                                        <p:attrNameLst>
                                          <p:attrName>style.visibility</p:attrName>
                                        </p:attrNameLst>
                                      </p:cBhvr>
                                      <p:to>
                                        <p:strVal val="visible"/>
                                      </p:to>
                                    </p:set>
                                    <p:animEffect transition="in" filter="fade">
                                      <p:cBhvr>
                                        <p:cTn id="32" dur="1000"/>
                                        <p:tgtEl>
                                          <p:spTgt spid="98307">
                                            <p:txEl>
                                              <p:pRg st="6" end="6"/>
                                            </p:txEl>
                                          </p:spTgt>
                                        </p:tgtEl>
                                      </p:cBhvr>
                                    </p:animEffect>
                                    <p:anim calcmode="lin" valueType="num">
                                      <p:cBhvr>
                                        <p:cTn id="33" dur="1000" fill="hold"/>
                                        <p:tgtEl>
                                          <p:spTgt spid="98307">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98307">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8307">
                                            <p:txEl>
                                              <p:pRg st="7" end="7"/>
                                            </p:txEl>
                                          </p:spTgt>
                                        </p:tgtEl>
                                        <p:attrNameLst>
                                          <p:attrName>style.visibility</p:attrName>
                                        </p:attrNameLst>
                                      </p:cBhvr>
                                      <p:to>
                                        <p:strVal val="visible"/>
                                      </p:to>
                                    </p:set>
                                    <p:animEffect transition="in" filter="fade">
                                      <p:cBhvr>
                                        <p:cTn id="37" dur="1000"/>
                                        <p:tgtEl>
                                          <p:spTgt spid="98307">
                                            <p:txEl>
                                              <p:pRg st="7" end="7"/>
                                            </p:txEl>
                                          </p:spTgt>
                                        </p:tgtEl>
                                      </p:cBhvr>
                                    </p:animEffect>
                                    <p:anim calcmode="lin" valueType="num">
                                      <p:cBhvr>
                                        <p:cTn id="38" dur="1000" fill="hold"/>
                                        <p:tgtEl>
                                          <p:spTgt spid="98307">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98307">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8307">
                                            <p:txEl>
                                              <p:pRg st="8" end="8"/>
                                            </p:txEl>
                                          </p:spTgt>
                                        </p:tgtEl>
                                        <p:attrNameLst>
                                          <p:attrName>style.visibility</p:attrName>
                                        </p:attrNameLst>
                                      </p:cBhvr>
                                      <p:to>
                                        <p:strVal val="visible"/>
                                      </p:to>
                                    </p:set>
                                    <p:animEffect transition="in" filter="fade">
                                      <p:cBhvr>
                                        <p:cTn id="42" dur="1000"/>
                                        <p:tgtEl>
                                          <p:spTgt spid="98307">
                                            <p:txEl>
                                              <p:pRg st="8" end="8"/>
                                            </p:txEl>
                                          </p:spTgt>
                                        </p:tgtEl>
                                      </p:cBhvr>
                                    </p:animEffect>
                                    <p:anim calcmode="lin" valueType="num">
                                      <p:cBhvr>
                                        <p:cTn id="43" dur="1000" fill="hold"/>
                                        <p:tgtEl>
                                          <p:spTgt spid="98307">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830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pPr eaLnBrk="1" hangingPunct="1">
              <a:defRPr/>
            </a:pPr>
            <a:r>
              <a:rPr lang="en-US" altLang="en-US" sz="2800" u="sng" dirty="0" smtClean="0">
                <a:latin typeface="Arial" pitchFamily="34" charset="0"/>
                <a:cs typeface="Arial" pitchFamily="34" charset="0"/>
              </a:rPr>
              <a:t>Description</a:t>
            </a:r>
            <a:r>
              <a:rPr lang="en-US" altLang="en-US" sz="2800" dirty="0" smtClean="0">
                <a:latin typeface="Arial" pitchFamily="34" charset="0"/>
                <a:cs typeface="Arial" pitchFamily="34" charset="0"/>
              </a:rPr>
              <a:t>				       </a:t>
            </a:r>
            <a:r>
              <a:rPr lang="en-US" altLang="en-US" sz="2800" u="sng" dirty="0" smtClean="0">
                <a:latin typeface="Arial" pitchFamily="34" charset="0"/>
                <a:cs typeface="Arial" pitchFamily="34" charset="0"/>
              </a:rPr>
              <a:t>FTE’s</a:t>
            </a:r>
          </a:p>
          <a:p>
            <a:pPr eaLnBrk="1" hangingPunct="1">
              <a:defRPr/>
            </a:pPr>
            <a:r>
              <a:rPr lang="en-US" altLang="en-US" sz="2800" dirty="0" smtClean="0">
                <a:latin typeface="Arial" pitchFamily="34" charset="0"/>
                <a:cs typeface="Arial" pitchFamily="34" charset="0"/>
              </a:rPr>
              <a:t>Teacher FTE’s 			       13.20*</a:t>
            </a:r>
          </a:p>
          <a:p>
            <a:pPr eaLnBrk="1" hangingPunct="1">
              <a:defRPr/>
            </a:pPr>
            <a:r>
              <a:rPr lang="en-US" altLang="en-US" sz="2800" dirty="0" smtClean="0">
                <a:latin typeface="Arial" pitchFamily="34" charset="0"/>
                <a:cs typeface="Arial" pitchFamily="34" charset="0"/>
              </a:rPr>
              <a:t>Clerical Staff					1.00</a:t>
            </a:r>
          </a:p>
          <a:p>
            <a:pPr eaLnBrk="1" hangingPunct="1">
              <a:defRPr/>
            </a:pPr>
            <a:r>
              <a:rPr lang="en-US" altLang="en-US" sz="2800" dirty="0" smtClean="0">
                <a:latin typeface="Arial" pitchFamily="34" charset="0"/>
                <a:cs typeface="Arial" pitchFamily="34" charset="0"/>
              </a:rPr>
              <a:t>Custodial 					2.00</a:t>
            </a:r>
          </a:p>
          <a:p>
            <a:pPr eaLnBrk="1" hangingPunct="1">
              <a:defRPr/>
            </a:pPr>
            <a:r>
              <a:rPr lang="en-US" altLang="en-US" sz="2800" dirty="0" smtClean="0">
                <a:latin typeface="Arial" pitchFamily="34" charset="0"/>
                <a:cs typeface="Arial" pitchFamily="34" charset="0"/>
              </a:rPr>
              <a:t>EA’s/School Intervention Worker		</a:t>
            </a:r>
            <a:r>
              <a:rPr lang="en-US" altLang="en-US" sz="2800" u="sng" dirty="0" smtClean="0">
                <a:latin typeface="Arial" pitchFamily="34" charset="0"/>
                <a:cs typeface="Arial" pitchFamily="34" charset="0"/>
              </a:rPr>
              <a:t>8.00</a:t>
            </a:r>
          </a:p>
          <a:p>
            <a:pPr marL="109537" indent="0" eaLnBrk="1" hangingPunct="1">
              <a:buFont typeface="Wingdings 3" pitchFamily="18" charset="2"/>
              <a:buNone/>
              <a:defRPr/>
            </a:pPr>
            <a:r>
              <a:rPr lang="en-US" altLang="en-US" sz="2800" dirty="0" smtClean="0">
                <a:latin typeface="Arial" pitchFamily="34" charset="0"/>
                <a:cs typeface="Arial" pitchFamily="34" charset="0"/>
              </a:rPr>
              <a:t>			Total			       24.20</a:t>
            </a:r>
          </a:p>
          <a:p>
            <a:pPr eaLnBrk="1" hangingPunct="1">
              <a:defRPr/>
            </a:pPr>
            <a:endParaRPr lang="en-US" altLang="en-US" sz="2800" u="sng" dirty="0" smtClean="0">
              <a:latin typeface="Arial" pitchFamily="34" charset="0"/>
              <a:cs typeface="Arial" pitchFamily="34" charset="0"/>
            </a:endParaRPr>
          </a:p>
          <a:p>
            <a:pPr marL="109537" indent="0" eaLnBrk="1" hangingPunct="1">
              <a:buFont typeface="Wingdings 3" pitchFamily="18" charset="2"/>
              <a:buNone/>
              <a:defRPr/>
            </a:pPr>
            <a:r>
              <a:rPr lang="en-US" altLang="en-US" sz="2800" dirty="0" smtClean="0">
                <a:latin typeface="Arial" pitchFamily="34" charset="0"/>
                <a:cs typeface="Arial" pitchFamily="34" charset="0"/>
              </a:rPr>
              <a:t>* </a:t>
            </a:r>
            <a:r>
              <a:rPr lang="en-US" altLang="en-US" sz="2000" dirty="0" smtClean="0">
                <a:latin typeface="Arial" pitchFamily="34" charset="0"/>
                <a:cs typeface="Arial" pitchFamily="34" charset="0"/>
              </a:rPr>
              <a:t>(including admin., guidance, etc.) </a:t>
            </a:r>
            <a:r>
              <a:rPr lang="en-US" altLang="en-US" sz="2800" dirty="0" smtClean="0">
                <a:latin typeface="Arial" pitchFamily="34" charset="0"/>
                <a:cs typeface="Arial" pitchFamily="34" charset="0"/>
              </a:rPr>
              <a:t>			</a:t>
            </a:r>
            <a:endParaRPr lang="en-US" altLang="en-US" dirty="0" smtClean="0"/>
          </a:p>
        </p:txBody>
      </p:sp>
      <p:sp>
        <p:nvSpPr>
          <p:cNvPr id="3" name="Title 2"/>
          <p:cNvSpPr>
            <a:spLocks noGrp="1"/>
          </p:cNvSpPr>
          <p:nvPr>
            <p:ph type="title"/>
          </p:nvPr>
        </p:nvSpPr>
        <p:spPr/>
        <p:txBody>
          <a:bodyPr/>
          <a:lstStyle/>
          <a:p>
            <a:pPr>
              <a:defRPr/>
            </a:pPr>
            <a:r>
              <a:rPr lang="en-US" dirty="0" smtClean="0"/>
              <a:t>		Havelock Staffing</a:t>
            </a:r>
            <a:endParaRPr lang="en-US" dirty="0"/>
          </a:p>
        </p:txBody>
      </p:sp>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a:defRPr/>
            </a:pPr>
            <a:endParaRPr lang="en-US" altLang="en-US" dirty="0" smtClean="0"/>
          </a:p>
          <a:p>
            <a:pPr>
              <a:defRPr/>
            </a:pPr>
            <a:r>
              <a:rPr lang="en-US" altLang="en-US" dirty="0" smtClean="0"/>
              <a:t>Light &amp; power			       $28,208</a:t>
            </a:r>
          </a:p>
          <a:p>
            <a:pPr>
              <a:defRPr/>
            </a:pPr>
            <a:r>
              <a:rPr lang="en-US" altLang="en-US" dirty="0" smtClean="0"/>
              <a:t>Heating fuel				26,024</a:t>
            </a:r>
          </a:p>
          <a:p>
            <a:pPr>
              <a:defRPr/>
            </a:pPr>
            <a:r>
              <a:rPr lang="en-US" altLang="en-US" dirty="0" smtClean="0"/>
              <a:t>Minor repairs				10,696</a:t>
            </a:r>
          </a:p>
          <a:p>
            <a:pPr>
              <a:defRPr/>
            </a:pPr>
            <a:r>
              <a:rPr lang="en-US" altLang="en-US" dirty="0" smtClean="0"/>
              <a:t>Sewage &amp; water			  5,823</a:t>
            </a:r>
          </a:p>
          <a:p>
            <a:pPr>
              <a:defRPr/>
            </a:pPr>
            <a:r>
              <a:rPr lang="en-US" altLang="en-US" dirty="0" smtClean="0"/>
              <a:t>Garbage removal			  2,429</a:t>
            </a:r>
          </a:p>
          <a:p>
            <a:pPr>
              <a:defRPr/>
            </a:pPr>
            <a:r>
              <a:rPr lang="en-US" altLang="en-US" dirty="0" smtClean="0"/>
              <a:t>Snowplowing				</a:t>
            </a:r>
            <a:r>
              <a:rPr lang="en-US" altLang="en-US" u="sng" dirty="0" smtClean="0"/>
              <a:t>  3,800</a:t>
            </a:r>
          </a:p>
          <a:p>
            <a:pPr marL="109537" indent="0">
              <a:buFont typeface="Wingdings 3" pitchFamily="18" charset="2"/>
              <a:buNone/>
              <a:defRPr/>
            </a:pPr>
            <a:r>
              <a:rPr lang="en-US" altLang="en-US" dirty="0" smtClean="0"/>
              <a:t>          Total			      $76,980			</a:t>
            </a:r>
          </a:p>
          <a:p>
            <a:pPr>
              <a:defRPr/>
            </a:pPr>
            <a:endParaRPr lang="en-US" altLang="en-US" dirty="0" smtClean="0"/>
          </a:p>
        </p:txBody>
      </p:sp>
      <p:sp>
        <p:nvSpPr>
          <p:cNvPr id="3" name="Title 2"/>
          <p:cNvSpPr>
            <a:spLocks noGrp="1"/>
          </p:cNvSpPr>
          <p:nvPr>
            <p:ph type="title"/>
          </p:nvPr>
        </p:nvSpPr>
        <p:spPr/>
        <p:txBody>
          <a:bodyPr>
            <a:normAutofit fontScale="90000"/>
          </a:bodyPr>
          <a:lstStyle/>
          <a:p>
            <a:pPr>
              <a:defRPr/>
            </a:pPr>
            <a:r>
              <a:rPr lang="en-US" dirty="0" smtClean="0"/>
              <a:t/>
            </a:r>
            <a:br>
              <a:rPr lang="en-US" dirty="0" smtClean="0"/>
            </a:br>
            <a:r>
              <a:rPr lang="en-US" dirty="0" smtClean="0"/>
              <a:t>			Havelock</a:t>
            </a:r>
            <a:br>
              <a:rPr lang="en-US" dirty="0" smtClean="0"/>
            </a:br>
            <a:r>
              <a:rPr lang="en-US" dirty="0" smtClean="0"/>
              <a:t>Annual Operating Costs 2013/14:	</a:t>
            </a:r>
            <a:endParaRPr lang="en-US" sz="3100" dirty="0"/>
          </a:p>
        </p:txBody>
      </p:sp>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Havelock capital projects.pdf - Adobe Reader"/>
          <p:cNvPicPr>
            <a:picLocks noChangeAspect="1"/>
          </p:cNvPicPr>
          <p:nvPr/>
        </p:nvPicPr>
        <p:blipFill>
          <a:blip r:embed="rId3" cstate="print"/>
          <a:srcRect/>
          <a:stretch>
            <a:fillRect/>
          </a:stretch>
        </p:blipFill>
        <p:spPr bwMode="auto">
          <a:xfrm>
            <a:off x="-2286000" y="-228600"/>
            <a:ext cx="13335000" cy="7086600"/>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0"/>
          <p:cNvSpPr>
            <a:spLocks noGrp="1"/>
          </p:cNvSpPr>
          <p:nvPr>
            <p:ph idx="1"/>
          </p:nvPr>
        </p:nvSpPr>
        <p:spPr/>
        <p:txBody>
          <a:bodyPr/>
          <a:lstStyle/>
          <a:p>
            <a:pPr>
              <a:defRPr/>
            </a:pPr>
            <a:endParaRPr lang="en-US" altLang="en-US" u="sng" dirty="0" smtClean="0"/>
          </a:p>
          <a:p>
            <a:pPr>
              <a:defRPr/>
            </a:pPr>
            <a:r>
              <a:rPr lang="en-US" altLang="en-US" u="sng" dirty="0" smtClean="0"/>
              <a:t>Project</a:t>
            </a:r>
            <a:r>
              <a:rPr lang="en-US" altLang="en-US" dirty="0" smtClean="0"/>
              <a:t>						    </a:t>
            </a:r>
            <a:r>
              <a:rPr lang="en-US" altLang="en-US" u="sng" dirty="0" smtClean="0"/>
              <a:t>Cost</a:t>
            </a:r>
          </a:p>
          <a:p>
            <a:pPr>
              <a:defRPr/>
            </a:pPr>
            <a:r>
              <a:rPr lang="en-US" altLang="en-US" sz="1800" dirty="0" smtClean="0"/>
              <a:t>Fire protection upgrade 				      $88,678</a:t>
            </a:r>
          </a:p>
          <a:p>
            <a:pPr>
              <a:defRPr/>
            </a:pPr>
            <a:r>
              <a:rPr lang="en-US" altLang="en-US" sz="1800" dirty="0" smtClean="0"/>
              <a:t>Building envelope - exterior walls 	  		      117,968</a:t>
            </a:r>
          </a:p>
          <a:p>
            <a:pPr>
              <a:defRPr/>
            </a:pPr>
            <a:r>
              <a:rPr lang="en-US" altLang="en-US" sz="1800" dirty="0" smtClean="0"/>
              <a:t>Heating &amp; ventilation – upgrade 		                 </a:t>
            </a:r>
            <a:r>
              <a:rPr lang="en-US" altLang="en-US" sz="1800" u="sng" dirty="0" smtClean="0"/>
              <a:t>      6,950</a:t>
            </a:r>
          </a:p>
          <a:p>
            <a:pPr marL="109537" indent="0">
              <a:buFont typeface="Wingdings 3" pitchFamily="18" charset="2"/>
              <a:buNone/>
              <a:defRPr/>
            </a:pPr>
            <a:r>
              <a:rPr lang="en-US" altLang="en-US" sz="1800" dirty="0" smtClean="0"/>
              <a:t>		Total       				    $213,596 		</a:t>
            </a:r>
          </a:p>
        </p:txBody>
      </p:sp>
      <p:sp>
        <p:nvSpPr>
          <p:cNvPr id="10" name="Title 9"/>
          <p:cNvSpPr>
            <a:spLocks noGrp="1"/>
          </p:cNvSpPr>
          <p:nvPr>
            <p:ph type="title"/>
          </p:nvPr>
        </p:nvSpPr>
        <p:spPr/>
        <p:txBody>
          <a:bodyPr/>
          <a:lstStyle/>
          <a:p>
            <a:pPr>
              <a:defRPr/>
            </a:pPr>
            <a:r>
              <a:rPr lang="en-US" sz="3200" dirty="0" smtClean="0"/>
              <a:t>			</a:t>
            </a:r>
            <a:r>
              <a:rPr lang="en-US" sz="3200" dirty="0" smtClean="0">
                <a:latin typeface="Arial" panose="020B0604020202020204" pitchFamily="34" charset="0"/>
                <a:cs typeface="Arial" panose="020B0604020202020204" pitchFamily="34" charset="0"/>
              </a:rPr>
              <a:t>Havelock </a:t>
            </a:r>
            <a:r>
              <a:rPr lang="en-US" sz="3200" dirty="0" smtClean="0"/>
              <a:t/>
            </a:r>
            <a:br>
              <a:rPr lang="en-US" sz="3200" dirty="0" smtClean="0"/>
            </a:br>
            <a:r>
              <a:rPr lang="en-US" sz="3200" dirty="0" smtClean="0">
                <a:latin typeface="Arial" panose="020B0604020202020204" pitchFamily="34" charset="0"/>
                <a:cs typeface="Arial" panose="020B0604020202020204" pitchFamily="34" charset="0"/>
              </a:rPr>
              <a:t>Capital Improvement Projects Completed</a:t>
            </a:r>
            <a:endParaRPr lang="en-US" sz="3200" dirty="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0"/>
          <p:cNvSpPr>
            <a:spLocks noGrp="1"/>
          </p:cNvSpPr>
          <p:nvPr>
            <p:ph idx="1"/>
          </p:nvPr>
        </p:nvSpPr>
        <p:spPr/>
        <p:txBody>
          <a:bodyPr/>
          <a:lstStyle/>
          <a:p>
            <a:pPr>
              <a:defRPr/>
            </a:pPr>
            <a:endParaRPr lang="en-US" altLang="en-US" u="sng" dirty="0" smtClean="0">
              <a:latin typeface="Arial" panose="020B0604020202020204" pitchFamily="34" charset="0"/>
              <a:cs typeface="Arial" panose="020B0604020202020204" pitchFamily="34" charset="0"/>
            </a:endParaRPr>
          </a:p>
          <a:p>
            <a:pPr>
              <a:defRPr/>
            </a:pPr>
            <a:r>
              <a:rPr lang="en-US" altLang="en-US" u="sng" dirty="0" smtClean="0">
                <a:latin typeface="Arial" panose="020B0604020202020204" pitchFamily="34" charset="0"/>
                <a:cs typeface="Arial" panose="020B0604020202020204" pitchFamily="34" charset="0"/>
              </a:rPr>
              <a:t>Project</a:t>
            </a:r>
            <a:r>
              <a:rPr lang="en-US" altLang="en-US" dirty="0" smtClean="0">
                <a:latin typeface="Arial" panose="020B0604020202020204" pitchFamily="34" charset="0"/>
                <a:cs typeface="Arial" panose="020B0604020202020204" pitchFamily="34" charset="0"/>
              </a:rPr>
              <a:t>						    </a:t>
            </a:r>
            <a:r>
              <a:rPr lang="en-US" altLang="en-US" u="sng" dirty="0" smtClean="0">
                <a:latin typeface="Arial" panose="020B0604020202020204" pitchFamily="34" charset="0"/>
                <a:cs typeface="Arial" panose="020B0604020202020204" pitchFamily="34" charset="0"/>
              </a:rPr>
              <a:t>Cost</a:t>
            </a:r>
          </a:p>
          <a:p>
            <a:pPr>
              <a:defRPr/>
            </a:pPr>
            <a:r>
              <a:rPr lang="en-US" altLang="en-US" sz="1800" dirty="0" smtClean="0">
                <a:latin typeface="+mj-lt"/>
              </a:rPr>
              <a:t>Site improvement – upgrade parking and add bus lane	    $150,000</a:t>
            </a:r>
          </a:p>
          <a:p>
            <a:pPr>
              <a:defRPr/>
            </a:pPr>
            <a:r>
              <a:rPr lang="en-US" altLang="en-US" sz="1800" dirty="0" smtClean="0">
                <a:latin typeface="+mj-lt"/>
              </a:rPr>
              <a:t>Exterior windows  &amp; doors – replace all  		      150,000</a:t>
            </a:r>
          </a:p>
          <a:p>
            <a:pPr>
              <a:defRPr/>
            </a:pPr>
            <a:r>
              <a:rPr lang="en-US" altLang="en-US" sz="1800" dirty="0" smtClean="0">
                <a:latin typeface="+mj-lt"/>
              </a:rPr>
              <a:t>Heating &amp; ventilation – upgrade and controls added          350,000</a:t>
            </a:r>
          </a:p>
          <a:p>
            <a:pPr>
              <a:defRPr/>
            </a:pPr>
            <a:r>
              <a:rPr lang="en-US" altLang="en-US" sz="1800" dirty="0" smtClean="0">
                <a:latin typeface="+mj-lt"/>
              </a:rPr>
              <a:t>Lift – interior accessibility, no existing elevator or ramp    140,000</a:t>
            </a:r>
          </a:p>
          <a:p>
            <a:pPr>
              <a:defRPr/>
            </a:pPr>
            <a:r>
              <a:rPr lang="en-US" altLang="en-US" sz="1800" dirty="0" smtClean="0">
                <a:latin typeface="+mj-lt"/>
              </a:rPr>
              <a:t>Floors – replace floors in classroom and gym 		</a:t>
            </a:r>
            <a:r>
              <a:rPr lang="en-US" altLang="en-US" sz="1800" u="sng" dirty="0" smtClean="0">
                <a:latin typeface="+mj-lt"/>
              </a:rPr>
              <a:t>       40,000</a:t>
            </a:r>
            <a:r>
              <a:rPr lang="en-US" altLang="en-US" sz="1800" dirty="0" smtClean="0">
                <a:latin typeface="+mj-lt"/>
              </a:rPr>
              <a:t>		Total       				   $830,000 </a:t>
            </a:r>
            <a:r>
              <a:rPr lang="en-US" altLang="en-US" sz="1800" dirty="0" smtClean="0"/>
              <a:t>		</a:t>
            </a:r>
          </a:p>
        </p:txBody>
      </p:sp>
      <p:sp>
        <p:nvSpPr>
          <p:cNvPr id="10" name="Title 9"/>
          <p:cNvSpPr>
            <a:spLocks noGrp="1"/>
          </p:cNvSpPr>
          <p:nvPr>
            <p:ph type="title"/>
          </p:nvPr>
        </p:nvSpPr>
        <p:spPr/>
        <p:txBody>
          <a:bodyPr/>
          <a:lstStyle/>
          <a:p>
            <a:pPr>
              <a:defRPr/>
            </a:pPr>
            <a:r>
              <a:rPr lang="en-US" sz="3200" dirty="0" smtClean="0"/>
              <a:t>			</a:t>
            </a:r>
            <a:r>
              <a:rPr lang="en-US" sz="3200" dirty="0" smtClean="0">
                <a:latin typeface="Arial" panose="020B0604020202020204" pitchFamily="34" charset="0"/>
                <a:cs typeface="Arial" panose="020B0604020202020204" pitchFamily="34" charset="0"/>
              </a:rPr>
              <a:t>Havelock </a:t>
            </a:r>
            <a:br>
              <a:rPr lang="en-US" sz="32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Capital Improvement Projects Required</a:t>
            </a:r>
            <a:endParaRPr lang="en-US" sz="3200" dirty="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cstate="print"/>
          <a:srcRect/>
          <a:stretch>
            <a:fillRect/>
          </a:stretch>
        </p:blipFill>
        <p:spPr bwMode="auto">
          <a:xfrm>
            <a:off x="228600" y="0"/>
            <a:ext cx="8534400" cy="6019800"/>
          </a:xfrm>
          <a:prstGeom prst="rect">
            <a:avLst/>
          </a:prstGeom>
          <a:noFill/>
          <a:ln w="9525">
            <a:noFill/>
            <a:miter lim="800000"/>
            <a:headEnd/>
            <a:tailEnd/>
          </a:ln>
          <a:effectLst/>
        </p:spPr>
      </p:pic>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johna.macdonald\AppData\Local\Microsoft\Windows\Temporary Internet Files\Content.Outlook\K00GYWDD\Havelock Boundary (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63" name="Footer Placeholder 1"/>
          <p:cNvSpPr>
            <a:spLocks noGrp="1"/>
          </p:cNvSpPr>
          <p:nvPr>
            <p:ph type="ftr" sz="quarter" idx="11"/>
          </p:nvPr>
        </p:nvSpPr>
        <p:spPr bwMode="auto">
          <a:xfrm>
            <a:off x="4876800" y="6408738"/>
            <a:ext cx="3581400" cy="365125"/>
          </a:xfrm>
          <a:noFill/>
          <a:ln>
            <a:miter lim="800000"/>
            <a:headEnd/>
            <a:tailEnd/>
          </a:ln>
        </p:spPr>
        <p:txBody>
          <a:bodyPr wrap="square" lIns="91440" tIns="45720" rIns="91440" bIns="45720" numCol="1" anchorCtr="0" compatLnSpc="1">
            <a:prstTxWarp prst="textNoShape">
              <a:avLst/>
            </a:prstTxWarp>
          </a:bodyPr>
          <a:lstStyle/>
          <a:p>
            <a:r>
              <a:rPr lang="en-US" altLang="en-US" sz="1400" b="1" smtClean="0">
                <a:latin typeface="Arial" pitchFamily="34" charset="0"/>
                <a:cs typeface="Arial" pitchFamily="34" charset="0"/>
              </a:rPr>
              <a:t>HAVELOCK SCHOOL BOUNDARY</a:t>
            </a:r>
          </a:p>
        </p:txBody>
      </p:sp>
    </p:spTree>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Rot="1" noChangeArrowheads="1"/>
          </p:cNvSpPr>
          <p:nvPr>
            <p:ph idx="1"/>
          </p:nvPr>
        </p:nvSpPr>
        <p:spPr>
          <a:xfrm>
            <a:off x="228600" y="990600"/>
            <a:ext cx="8458200" cy="5867400"/>
          </a:xfrm>
        </p:spPr>
        <p:txBody>
          <a:bodyPr/>
          <a:lstStyle/>
          <a:p>
            <a:pPr eaLnBrk="1" hangingPunct="1"/>
            <a:endParaRPr lang="en-US" altLang="en-US" sz="2000" smtClean="0">
              <a:latin typeface="Arial" pitchFamily="34" charset="0"/>
              <a:cs typeface="Arial" pitchFamily="34" charset="0"/>
            </a:endParaRPr>
          </a:p>
          <a:p>
            <a:pPr eaLnBrk="1" hangingPunct="1"/>
            <a:r>
              <a:rPr lang="en-US" altLang="en-US" sz="2000" smtClean="0">
                <a:latin typeface="Arial" pitchFamily="34" charset="0"/>
                <a:cs typeface="Arial" pitchFamily="34" charset="0"/>
              </a:rPr>
              <a:t>School built in 1960</a:t>
            </a:r>
          </a:p>
          <a:p>
            <a:pPr eaLnBrk="1" hangingPunct="1"/>
            <a:r>
              <a:rPr lang="en-US" altLang="en-US" sz="2000" smtClean="0">
                <a:latin typeface="Arial" pitchFamily="34" charset="0"/>
                <a:cs typeface="Arial" pitchFamily="34" charset="0"/>
              </a:rPr>
              <a:t>Grade levels – K-5 English </a:t>
            </a:r>
          </a:p>
          <a:p>
            <a:pPr eaLnBrk="1" hangingPunct="1"/>
            <a:r>
              <a:rPr lang="en-US" altLang="en-US" sz="2000" smtClean="0">
                <a:latin typeface="Arial" pitchFamily="34" charset="0"/>
                <a:cs typeface="Arial" pitchFamily="34" charset="0"/>
              </a:rPr>
              <a:t>Enrolment peaked in 1998, declined by 11% since then</a:t>
            </a:r>
          </a:p>
          <a:p>
            <a:pPr eaLnBrk="1" hangingPunct="1"/>
            <a:r>
              <a:rPr lang="en-US" altLang="en-US" sz="2000" smtClean="0">
                <a:latin typeface="Arial" pitchFamily="34" charset="0"/>
                <a:cs typeface="Arial" pitchFamily="34" charset="0"/>
              </a:rPr>
              <a:t>Max capacity for Seawood is 144 students </a:t>
            </a:r>
          </a:p>
          <a:p>
            <a:pPr eaLnBrk="1" hangingPunct="1"/>
            <a:r>
              <a:rPr lang="en-US" altLang="en-US" sz="2000" smtClean="0">
                <a:latin typeface="Arial" pitchFamily="34" charset="0"/>
                <a:cs typeface="Arial" pitchFamily="34" charset="0"/>
              </a:rPr>
              <a:t>6 classrooms, plus multipurpose room </a:t>
            </a:r>
          </a:p>
          <a:p>
            <a:pPr eaLnBrk="1" hangingPunct="1"/>
            <a:r>
              <a:rPr lang="en-US" altLang="en-US" sz="2000" smtClean="0">
                <a:latin typeface="Arial" pitchFamily="34" charset="0"/>
                <a:cs typeface="Arial" pitchFamily="34" charset="0"/>
              </a:rPr>
              <a:t>Has playground and ball field </a:t>
            </a:r>
          </a:p>
          <a:p>
            <a:pPr eaLnBrk="1" hangingPunct="1"/>
            <a:r>
              <a:rPr lang="en-US" altLang="en-US" sz="2000" smtClean="0">
                <a:latin typeface="Arial" pitchFamily="34" charset="0"/>
                <a:cs typeface="Arial" pitchFamily="34" charset="0"/>
              </a:rPr>
              <a:t>No gym </a:t>
            </a:r>
          </a:p>
          <a:p>
            <a:pPr eaLnBrk="1" hangingPunct="1"/>
            <a:r>
              <a:rPr lang="en-US" altLang="en-US" sz="2000" smtClean="0">
                <a:latin typeface="Arial" pitchFamily="34" charset="0"/>
                <a:cs typeface="Arial" pitchFamily="34" charset="0"/>
              </a:rPr>
              <a:t>No handicapped accessibility</a:t>
            </a:r>
          </a:p>
          <a:p>
            <a:pPr eaLnBrk="1" hangingPunct="1"/>
            <a:r>
              <a:rPr lang="en-US" altLang="en-US" sz="2000" smtClean="0">
                <a:latin typeface="Arial" pitchFamily="34" charset="0"/>
                <a:cs typeface="Arial" pitchFamily="34" charset="0"/>
              </a:rPr>
              <a:t>Seawood students continue onto Beaconsfield for middle school or Barnhill for late French Immersion</a:t>
            </a:r>
          </a:p>
          <a:p>
            <a:pPr eaLnBrk="1" hangingPunct="1"/>
            <a:endParaRPr lang="en-US" altLang="en-US" sz="2000" smtClean="0">
              <a:latin typeface="Arial" pitchFamily="34" charset="0"/>
              <a:cs typeface="Arial" pitchFamily="34" charset="0"/>
            </a:endParaRPr>
          </a:p>
          <a:p>
            <a:pPr eaLnBrk="1" hangingPunct="1"/>
            <a:endParaRPr lang="en-US" altLang="en-US" sz="2000" smtClean="0">
              <a:latin typeface="Arial" pitchFamily="34" charset="0"/>
              <a:cs typeface="Arial" pitchFamily="34" charset="0"/>
            </a:endParaRPr>
          </a:p>
        </p:txBody>
      </p:sp>
      <p:sp>
        <p:nvSpPr>
          <p:cNvPr id="98306" name="Rectangle 2"/>
          <p:cNvSpPr>
            <a:spLocks noGrp="1" noRot="1" noChangeArrowheads="1"/>
          </p:cNvSpPr>
          <p:nvPr>
            <p:ph type="title"/>
          </p:nvPr>
        </p:nvSpPr>
        <p:spPr>
          <a:xfrm>
            <a:off x="301625" y="228600"/>
            <a:ext cx="8510588" cy="914400"/>
          </a:xfrm>
        </p:spPr>
        <p:txBody>
          <a:bodyPr/>
          <a:lstStyle/>
          <a:p>
            <a:pPr eaLnBrk="1" fontAlgn="auto" hangingPunct="1">
              <a:spcAft>
                <a:spcPts val="0"/>
              </a:spcAft>
              <a:defRPr/>
            </a:pPr>
            <a:r>
              <a:rPr lang="en-US" sz="3200" dirty="0" smtClean="0">
                <a:latin typeface="Arial" panose="020B0604020202020204" pitchFamily="34" charset="0"/>
                <a:cs typeface="Arial" panose="020B0604020202020204" pitchFamily="34" charset="0"/>
              </a:rPr>
              <a:t>Seawood School - Background</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fade">
                                      <p:cBhvr>
                                        <p:cTn id="7" dur="1000"/>
                                        <p:tgtEl>
                                          <p:spTgt spid="98307">
                                            <p:txEl>
                                              <p:pRg st="1" end="1"/>
                                            </p:txEl>
                                          </p:spTgt>
                                        </p:tgtEl>
                                      </p:cBhvr>
                                    </p:animEffect>
                                    <p:anim calcmode="lin" valueType="num">
                                      <p:cBhvr>
                                        <p:cTn id="8" dur="10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830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fade">
                                      <p:cBhvr>
                                        <p:cTn id="12" dur="1000"/>
                                        <p:tgtEl>
                                          <p:spTgt spid="98307">
                                            <p:txEl>
                                              <p:pRg st="2" end="2"/>
                                            </p:txEl>
                                          </p:spTgt>
                                        </p:tgtEl>
                                      </p:cBhvr>
                                    </p:animEffect>
                                    <p:anim calcmode="lin" valueType="num">
                                      <p:cBhvr>
                                        <p:cTn id="13" dur="10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9830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8307">
                                            <p:txEl>
                                              <p:pRg st="3" end="3"/>
                                            </p:txEl>
                                          </p:spTgt>
                                        </p:tgtEl>
                                        <p:attrNameLst>
                                          <p:attrName>style.visibility</p:attrName>
                                        </p:attrNameLst>
                                      </p:cBhvr>
                                      <p:to>
                                        <p:strVal val="visible"/>
                                      </p:to>
                                    </p:set>
                                    <p:animEffect transition="in" filter="fade">
                                      <p:cBhvr>
                                        <p:cTn id="17" dur="1000"/>
                                        <p:tgtEl>
                                          <p:spTgt spid="98307">
                                            <p:txEl>
                                              <p:pRg st="3" end="3"/>
                                            </p:txEl>
                                          </p:spTgt>
                                        </p:tgtEl>
                                      </p:cBhvr>
                                    </p:animEffect>
                                    <p:anim calcmode="lin" valueType="num">
                                      <p:cBhvr>
                                        <p:cTn id="18" dur="10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9830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8307">
                                            <p:txEl>
                                              <p:pRg st="4" end="4"/>
                                            </p:txEl>
                                          </p:spTgt>
                                        </p:tgtEl>
                                        <p:attrNameLst>
                                          <p:attrName>style.visibility</p:attrName>
                                        </p:attrNameLst>
                                      </p:cBhvr>
                                      <p:to>
                                        <p:strVal val="visible"/>
                                      </p:to>
                                    </p:set>
                                    <p:animEffect transition="in" filter="fade">
                                      <p:cBhvr>
                                        <p:cTn id="22" dur="1000"/>
                                        <p:tgtEl>
                                          <p:spTgt spid="98307">
                                            <p:txEl>
                                              <p:pRg st="4" end="4"/>
                                            </p:txEl>
                                          </p:spTgt>
                                        </p:tgtEl>
                                      </p:cBhvr>
                                    </p:animEffect>
                                    <p:anim calcmode="lin" valueType="num">
                                      <p:cBhvr>
                                        <p:cTn id="23" dur="10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9830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8307">
                                            <p:txEl>
                                              <p:pRg st="5" end="5"/>
                                            </p:txEl>
                                          </p:spTgt>
                                        </p:tgtEl>
                                        <p:attrNameLst>
                                          <p:attrName>style.visibility</p:attrName>
                                        </p:attrNameLst>
                                      </p:cBhvr>
                                      <p:to>
                                        <p:strVal val="visible"/>
                                      </p:to>
                                    </p:set>
                                    <p:animEffect transition="in" filter="fade">
                                      <p:cBhvr>
                                        <p:cTn id="27" dur="1000"/>
                                        <p:tgtEl>
                                          <p:spTgt spid="98307">
                                            <p:txEl>
                                              <p:pRg st="5" end="5"/>
                                            </p:txEl>
                                          </p:spTgt>
                                        </p:tgtEl>
                                      </p:cBhvr>
                                    </p:animEffect>
                                    <p:anim calcmode="lin" valueType="num">
                                      <p:cBhvr>
                                        <p:cTn id="28" dur="1000" fill="hold"/>
                                        <p:tgtEl>
                                          <p:spTgt spid="9830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98307">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8307">
                                            <p:txEl>
                                              <p:pRg st="6" end="6"/>
                                            </p:txEl>
                                          </p:spTgt>
                                        </p:tgtEl>
                                        <p:attrNameLst>
                                          <p:attrName>style.visibility</p:attrName>
                                        </p:attrNameLst>
                                      </p:cBhvr>
                                      <p:to>
                                        <p:strVal val="visible"/>
                                      </p:to>
                                    </p:set>
                                    <p:animEffect transition="in" filter="fade">
                                      <p:cBhvr>
                                        <p:cTn id="32" dur="1000"/>
                                        <p:tgtEl>
                                          <p:spTgt spid="98307">
                                            <p:txEl>
                                              <p:pRg st="6" end="6"/>
                                            </p:txEl>
                                          </p:spTgt>
                                        </p:tgtEl>
                                      </p:cBhvr>
                                    </p:animEffect>
                                    <p:anim calcmode="lin" valueType="num">
                                      <p:cBhvr>
                                        <p:cTn id="33" dur="1000" fill="hold"/>
                                        <p:tgtEl>
                                          <p:spTgt spid="98307">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98307">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8307">
                                            <p:txEl>
                                              <p:pRg st="7" end="7"/>
                                            </p:txEl>
                                          </p:spTgt>
                                        </p:tgtEl>
                                        <p:attrNameLst>
                                          <p:attrName>style.visibility</p:attrName>
                                        </p:attrNameLst>
                                      </p:cBhvr>
                                      <p:to>
                                        <p:strVal val="visible"/>
                                      </p:to>
                                    </p:set>
                                    <p:animEffect transition="in" filter="fade">
                                      <p:cBhvr>
                                        <p:cTn id="37" dur="1000"/>
                                        <p:tgtEl>
                                          <p:spTgt spid="98307">
                                            <p:txEl>
                                              <p:pRg st="7" end="7"/>
                                            </p:txEl>
                                          </p:spTgt>
                                        </p:tgtEl>
                                      </p:cBhvr>
                                    </p:animEffect>
                                    <p:anim calcmode="lin" valueType="num">
                                      <p:cBhvr>
                                        <p:cTn id="38" dur="1000" fill="hold"/>
                                        <p:tgtEl>
                                          <p:spTgt spid="98307">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98307">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8307">
                                            <p:txEl>
                                              <p:pRg st="8" end="8"/>
                                            </p:txEl>
                                          </p:spTgt>
                                        </p:tgtEl>
                                        <p:attrNameLst>
                                          <p:attrName>style.visibility</p:attrName>
                                        </p:attrNameLst>
                                      </p:cBhvr>
                                      <p:to>
                                        <p:strVal val="visible"/>
                                      </p:to>
                                    </p:set>
                                    <p:animEffect transition="in" filter="fade">
                                      <p:cBhvr>
                                        <p:cTn id="42" dur="1000"/>
                                        <p:tgtEl>
                                          <p:spTgt spid="98307">
                                            <p:txEl>
                                              <p:pRg st="8" end="8"/>
                                            </p:txEl>
                                          </p:spTgt>
                                        </p:tgtEl>
                                      </p:cBhvr>
                                    </p:animEffect>
                                    <p:anim calcmode="lin" valueType="num">
                                      <p:cBhvr>
                                        <p:cTn id="43" dur="1000" fill="hold"/>
                                        <p:tgtEl>
                                          <p:spTgt spid="98307">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8307">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8307">
                                            <p:txEl>
                                              <p:pRg st="9" end="9"/>
                                            </p:txEl>
                                          </p:spTgt>
                                        </p:tgtEl>
                                        <p:attrNameLst>
                                          <p:attrName>style.visibility</p:attrName>
                                        </p:attrNameLst>
                                      </p:cBhvr>
                                      <p:to>
                                        <p:strVal val="visible"/>
                                      </p:to>
                                    </p:set>
                                    <p:animEffect transition="in" filter="fade">
                                      <p:cBhvr>
                                        <p:cTn id="47" dur="1000"/>
                                        <p:tgtEl>
                                          <p:spTgt spid="98307">
                                            <p:txEl>
                                              <p:pRg st="9" end="9"/>
                                            </p:txEl>
                                          </p:spTgt>
                                        </p:tgtEl>
                                      </p:cBhvr>
                                    </p:animEffect>
                                    <p:anim calcmode="lin" valueType="num">
                                      <p:cBhvr>
                                        <p:cTn id="48" dur="1000" fill="hold"/>
                                        <p:tgtEl>
                                          <p:spTgt spid="98307">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9830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eaLnBrk="1" hangingPunct="1">
              <a:defRPr/>
            </a:pPr>
            <a:endParaRPr lang="en-US" altLang="en-US" sz="2800" u="sng" dirty="0" smtClean="0">
              <a:latin typeface="Arial" pitchFamily="34" charset="0"/>
              <a:cs typeface="Arial" pitchFamily="34" charset="0"/>
            </a:endParaRPr>
          </a:p>
          <a:p>
            <a:pPr eaLnBrk="1" hangingPunct="1">
              <a:defRPr/>
            </a:pPr>
            <a:r>
              <a:rPr lang="en-US" altLang="en-US" sz="2800" u="sng" dirty="0" smtClean="0">
                <a:latin typeface="Arial" pitchFamily="34" charset="0"/>
                <a:cs typeface="Arial" pitchFamily="34" charset="0"/>
              </a:rPr>
              <a:t>Description</a:t>
            </a:r>
            <a:r>
              <a:rPr lang="en-US" altLang="en-US" sz="2800" dirty="0" smtClean="0">
                <a:latin typeface="Arial" pitchFamily="34" charset="0"/>
                <a:cs typeface="Arial" pitchFamily="34" charset="0"/>
              </a:rPr>
              <a:t>					</a:t>
            </a:r>
            <a:r>
              <a:rPr lang="en-US" altLang="en-US" sz="2800" u="sng" dirty="0" smtClean="0">
                <a:latin typeface="Arial" pitchFamily="34" charset="0"/>
                <a:cs typeface="Arial" pitchFamily="34" charset="0"/>
              </a:rPr>
              <a:t>FTE’s</a:t>
            </a:r>
          </a:p>
          <a:p>
            <a:pPr eaLnBrk="1" hangingPunct="1">
              <a:defRPr/>
            </a:pPr>
            <a:r>
              <a:rPr lang="en-US" altLang="en-US" sz="2800" dirty="0" smtClean="0">
                <a:latin typeface="Arial" pitchFamily="34" charset="0"/>
                <a:cs typeface="Arial" pitchFamily="34" charset="0"/>
              </a:rPr>
              <a:t>Teacher FTE’s 				8.10*</a:t>
            </a:r>
          </a:p>
          <a:p>
            <a:pPr eaLnBrk="1" hangingPunct="1">
              <a:defRPr/>
            </a:pPr>
            <a:r>
              <a:rPr lang="en-US" altLang="en-US" sz="2800" dirty="0" smtClean="0">
                <a:latin typeface="Arial" pitchFamily="34" charset="0"/>
                <a:cs typeface="Arial" pitchFamily="34" charset="0"/>
              </a:rPr>
              <a:t>Clerical Staff					1.00</a:t>
            </a:r>
          </a:p>
          <a:p>
            <a:pPr eaLnBrk="1" hangingPunct="1">
              <a:defRPr/>
            </a:pPr>
            <a:r>
              <a:rPr lang="en-US" altLang="en-US" sz="2800" dirty="0" smtClean="0">
                <a:latin typeface="Arial" pitchFamily="34" charset="0"/>
                <a:cs typeface="Arial" pitchFamily="34" charset="0"/>
              </a:rPr>
              <a:t>Custodial 					1.00</a:t>
            </a:r>
          </a:p>
          <a:p>
            <a:pPr eaLnBrk="1" hangingPunct="1">
              <a:defRPr/>
            </a:pPr>
            <a:r>
              <a:rPr lang="en-US" altLang="en-US" sz="2800" dirty="0" smtClean="0">
                <a:latin typeface="Arial" pitchFamily="34" charset="0"/>
                <a:cs typeface="Arial" pitchFamily="34" charset="0"/>
              </a:rPr>
              <a:t>EA’s/School Intervention Worker		</a:t>
            </a:r>
            <a:r>
              <a:rPr lang="en-US" altLang="en-US" sz="2800" u="sng" dirty="0" smtClean="0">
                <a:latin typeface="Arial" pitchFamily="34" charset="0"/>
                <a:cs typeface="Arial" pitchFamily="34" charset="0"/>
              </a:rPr>
              <a:t>4.00</a:t>
            </a:r>
          </a:p>
          <a:p>
            <a:pPr marL="109537" indent="0" eaLnBrk="1" hangingPunct="1">
              <a:buFont typeface="Wingdings 3" pitchFamily="18" charset="2"/>
              <a:buNone/>
              <a:defRPr/>
            </a:pPr>
            <a:r>
              <a:rPr lang="en-US" altLang="en-US" sz="2800" dirty="0" smtClean="0">
                <a:latin typeface="Arial" pitchFamily="34" charset="0"/>
                <a:cs typeface="Arial" pitchFamily="34" charset="0"/>
              </a:rPr>
              <a:t>			Total			       14.10</a:t>
            </a:r>
          </a:p>
          <a:p>
            <a:pPr eaLnBrk="1" hangingPunct="1">
              <a:defRPr/>
            </a:pPr>
            <a:endParaRPr lang="en-US" altLang="en-US" sz="2800" u="sng" dirty="0" smtClean="0">
              <a:latin typeface="Arial" pitchFamily="34" charset="0"/>
              <a:cs typeface="Arial" pitchFamily="34" charset="0"/>
            </a:endParaRPr>
          </a:p>
          <a:p>
            <a:pPr eaLnBrk="1" hangingPunct="1">
              <a:defRPr/>
            </a:pPr>
            <a:r>
              <a:rPr lang="en-US" altLang="en-US" sz="2000" dirty="0" smtClean="0">
                <a:latin typeface="Arial" pitchFamily="34" charset="0"/>
                <a:cs typeface="Arial" pitchFamily="34" charset="0"/>
              </a:rPr>
              <a:t>* (including admin., guidance, leads, etc.) 	</a:t>
            </a:r>
            <a:r>
              <a:rPr lang="en-US" altLang="en-US" sz="2800" dirty="0" smtClean="0">
                <a:latin typeface="Arial" pitchFamily="34" charset="0"/>
                <a:cs typeface="Arial" pitchFamily="34" charset="0"/>
              </a:rPr>
              <a:t>		</a:t>
            </a:r>
          </a:p>
          <a:p>
            <a:pPr>
              <a:defRPr/>
            </a:pPr>
            <a:endParaRPr lang="en-US" altLang="en-US" dirty="0" smtClean="0"/>
          </a:p>
        </p:txBody>
      </p:sp>
      <p:sp>
        <p:nvSpPr>
          <p:cNvPr id="3" name="Title 2"/>
          <p:cNvSpPr>
            <a:spLocks noGrp="1"/>
          </p:cNvSpPr>
          <p:nvPr>
            <p:ph type="title"/>
          </p:nvPr>
        </p:nvSpPr>
        <p:spPr/>
        <p:txBody>
          <a:bodyPr/>
          <a:lstStyle/>
          <a:p>
            <a:pPr>
              <a:defRPr/>
            </a:pPr>
            <a:r>
              <a:rPr lang="en-US" dirty="0" smtClean="0"/>
              <a:t>		Seawood Staffing</a:t>
            </a:r>
            <a:endParaRPr lang="en-US" dirty="0"/>
          </a:p>
        </p:txBody>
      </p:sp>
    </p:spTree>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pPr>
              <a:defRPr/>
            </a:pPr>
            <a:endParaRPr lang="en-US" altLang="en-US" dirty="0" smtClean="0"/>
          </a:p>
          <a:p>
            <a:pPr>
              <a:defRPr/>
            </a:pPr>
            <a:r>
              <a:rPr lang="en-US" altLang="en-US" dirty="0" smtClean="0"/>
              <a:t>Light &amp; power			        $7,340</a:t>
            </a:r>
          </a:p>
          <a:p>
            <a:pPr>
              <a:defRPr/>
            </a:pPr>
            <a:r>
              <a:rPr lang="en-US" altLang="en-US" dirty="0" smtClean="0"/>
              <a:t>Heating fuel				11,909</a:t>
            </a:r>
          </a:p>
          <a:p>
            <a:pPr>
              <a:defRPr/>
            </a:pPr>
            <a:r>
              <a:rPr lang="en-US" altLang="en-US" dirty="0" smtClean="0"/>
              <a:t>Minor repairs				  1,788</a:t>
            </a:r>
          </a:p>
          <a:p>
            <a:pPr>
              <a:defRPr/>
            </a:pPr>
            <a:r>
              <a:rPr lang="en-US" altLang="en-US" dirty="0" smtClean="0"/>
              <a:t>Sewage	&amp; water			  5,763</a:t>
            </a:r>
          </a:p>
          <a:p>
            <a:pPr>
              <a:defRPr/>
            </a:pPr>
            <a:r>
              <a:rPr lang="en-US" altLang="en-US" dirty="0" smtClean="0"/>
              <a:t>Garbage removal			</a:t>
            </a:r>
            <a:r>
              <a:rPr lang="en-US" altLang="en-US" u="sng" dirty="0" smtClean="0"/>
              <a:t>  2,037</a:t>
            </a:r>
          </a:p>
          <a:p>
            <a:pPr marL="109537" indent="0">
              <a:buFont typeface="Wingdings 3" pitchFamily="18" charset="2"/>
              <a:buNone/>
              <a:defRPr/>
            </a:pPr>
            <a:r>
              <a:rPr lang="en-US" altLang="en-US" dirty="0" smtClean="0"/>
              <a:t>      Total				      $28,837			</a:t>
            </a:r>
          </a:p>
          <a:p>
            <a:pPr>
              <a:defRPr/>
            </a:pPr>
            <a:endParaRPr lang="en-US" altLang="en-US" dirty="0" smtClean="0"/>
          </a:p>
        </p:txBody>
      </p:sp>
      <p:sp>
        <p:nvSpPr>
          <p:cNvPr id="3" name="Title 2"/>
          <p:cNvSpPr>
            <a:spLocks noGrp="1"/>
          </p:cNvSpPr>
          <p:nvPr>
            <p:ph type="title"/>
          </p:nvPr>
        </p:nvSpPr>
        <p:spPr/>
        <p:txBody>
          <a:bodyPr>
            <a:normAutofit fontScale="90000"/>
          </a:bodyPr>
          <a:lstStyle/>
          <a:p>
            <a:pPr>
              <a:defRPr/>
            </a:pPr>
            <a:r>
              <a:rPr lang="en-US" dirty="0" smtClean="0"/>
              <a:t/>
            </a:r>
            <a:br>
              <a:rPr lang="en-US" dirty="0" smtClean="0"/>
            </a:br>
            <a:r>
              <a:rPr lang="en-US" dirty="0" smtClean="0"/>
              <a:t>			Seawood			</a:t>
            </a:r>
            <a:r>
              <a:rPr lang="en-US" dirty="0"/>
              <a:t> </a:t>
            </a:r>
            <a:r>
              <a:rPr lang="en-US" dirty="0" smtClean="0"/>
              <a:t>Annual Operating Costs 2013/14:	</a:t>
            </a:r>
            <a:endParaRPr lang="en-US" sz="3100" dirty="0"/>
          </a:p>
        </p:txBody>
      </p:sp>
    </p:spTree>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Seawood capital projects.pdf - Adobe Reader"/>
          <p:cNvPicPr>
            <a:picLocks noChangeAspect="1"/>
          </p:cNvPicPr>
          <p:nvPr/>
        </p:nvPicPr>
        <p:blipFill>
          <a:blip r:embed="rId3" cstate="print"/>
          <a:srcRect/>
          <a:stretch>
            <a:fillRect/>
          </a:stretch>
        </p:blipFill>
        <p:spPr bwMode="auto">
          <a:xfrm>
            <a:off x="-914400" y="-228600"/>
            <a:ext cx="11201400" cy="7086600"/>
          </a:xfrm>
          <a:prstGeom prst="rect">
            <a:avLst/>
          </a:prstGeom>
          <a:noFill/>
          <a:ln w="9525">
            <a:noFill/>
            <a:miter lim="800000"/>
            <a:headEnd/>
            <a:tailEnd/>
          </a:ln>
        </p:spPr>
      </p:pic>
    </p:spTree>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0"/>
          <p:cNvSpPr>
            <a:spLocks noGrp="1"/>
          </p:cNvSpPr>
          <p:nvPr>
            <p:ph idx="1"/>
          </p:nvPr>
        </p:nvSpPr>
        <p:spPr/>
        <p:txBody>
          <a:bodyPr/>
          <a:lstStyle/>
          <a:p>
            <a:pPr>
              <a:defRPr/>
            </a:pPr>
            <a:endParaRPr lang="en-US" altLang="en-US" u="sng" dirty="0" smtClean="0"/>
          </a:p>
          <a:p>
            <a:pPr>
              <a:defRPr/>
            </a:pPr>
            <a:r>
              <a:rPr lang="en-US" altLang="en-US" u="sng" dirty="0" smtClean="0"/>
              <a:t>Project</a:t>
            </a:r>
            <a:r>
              <a:rPr lang="en-US" altLang="en-US" dirty="0" smtClean="0"/>
              <a:t>						    </a:t>
            </a:r>
            <a:r>
              <a:rPr lang="en-US" altLang="en-US" u="sng" dirty="0" smtClean="0"/>
              <a:t>Cost</a:t>
            </a:r>
          </a:p>
          <a:p>
            <a:pPr>
              <a:defRPr/>
            </a:pPr>
            <a:r>
              <a:rPr lang="en-US" altLang="en-US" sz="1800" dirty="0" smtClean="0"/>
              <a:t>Building exterior – window panel replacement	       	   $132,527</a:t>
            </a:r>
          </a:p>
          <a:p>
            <a:pPr marL="109537" indent="0">
              <a:buFont typeface="Wingdings 3" pitchFamily="18" charset="2"/>
              <a:buNone/>
              <a:defRPr/>
            </a:pPr>
            <a:r>
              <a:rPr lang="en-US" altLang="en-US" sz="1800" dirty="0" smtClean="0"/>
              <a:t>	 		</a:t>
            </a:r>
          </a:p>
        </p:txBody>
      </p:sp>
      <p:sp>
        <p:nvSpPr>
          <p:cNvPr id="10" name="Title 9"/>
          <p:cNvSpPr>
            <a:spLocks noGrp="1"/>
          </p:cNvSpPr>
          <p:nvPr>
            <p:ph type="title"/>
          </p:nvPr>
        </p:nvSpPr>
        <p:spPr/>
        <p:txBody>
          <a:bodyPr>
            <a:normAutofit fontScale="90000"/>
          </a:bodyPr>
          <a:lstStyle/>
          <a:p>
            <a:pPr>
              <a:defRPr/>
            </a:pPr>
            <a:r>
              <a:rPr lang="en-US" sz="3200" dirty="0" smtClean="0"/>
              <a:t>			Seawood 			    Capital Improvement Projects Completed</a:t>
            </a:r>
            <a:endParaRPr lang="en-US" sz="3200" dirty="0"/>
          </a:p>
        </p:txBody>
      </p:sp>
    </p:spTree>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0"/>
          <p:cNvSpPr>
            <a:spLocks noGrp="1"/>
          </p:cNvSpPr>
          <p:nvPr>
            <p:ph idx="1"/>
          </p:nvPr>
        </p:nvSpPr>
        <p:spPr/>
        <p:txBody>
          <a:bodyPr/>
          <a:lstStyle/>
          <a:p>
            <a:pPr>
              <a:defRPr/>
            </a:pPr>
            <a:endParaRPr lang="en-US" altLang="en-US" u="sng" dirty="0" smtClean="0"/>
          </a:p>
          <a:p>
            <a:pPr>
              <a:defRPr/>
            </a:pPr>
            <a:r>
              <a:rPr lang="en-US" altLang="en-US" u="sng" dirty="0" smtClean="0"/>
              <a:t>Project</a:t>
            </a:r>
            <a:r>
              <a:rPr lang="en-US" altLang="en-US" dirty="0" smtClean="0"/>
              <a:t>						    </a:t>
            </a:r>
            <a:r>
              <a:rPr lang="en-US" altLang="en-US" u="sng" dirty="0" smtClean="0"/>
              <a:t>Cost</a:t>
            </a:r>
          </a:p>
          <a:p>
            <a:pPr>
              <a:defRPr/>
            </a:pPr>
            <a:r>
              <a:rPr lang="en-US" altLang="en-US" sz="1800" dirty="0" smtClean="0"/>
              <a:t>Building exterior – masonry &amp; lintel replacement	      $75,000</a:t>
            </a:r>
          </a:p>
          <a:p>
            <a:pPr>
              <a:defRPr/>
            </a:pPr>
            <a:r>
              <a:rPr lang="en-US" altLang="en-US" sz="1800" dirty="0" smtClean="0"/>
              <a:t>Lift – interior accessibility, no existing elevator or ramp      90,000</a:t>
            </a:r>
          </a:p>
          <a:p>
            <a:pPr>
              <a:defRPr/>
            </a:pPr>
            <a:r>
              <a:rPr lang="en-US" altLang="en-US" sz="1800" dirty="0" smtClean="0"/>
              <a:t>Building exterior – window and door replacement  	        90,000</a:t>
            </a:r>
          </a:p>
          <a:p>
            <a:pPr>
              <a:defRPr/>
            </a:pPr>
            <a:r>
              <a:rPr lang="en-US" altLang="en-US" sz="1800" dirty="0" smtClean="0"/>
              <a:t>Ventilation  - new ventilation system       		      180,000</a:t>
            </a:r>
          </a:p>
          <a:p>
            <a:pPr>
              <a:defRPr/>
            </a:pPr>
            <a:r>
              <a:rPr lang="en-US" altLang="en-US" sz="1800" dirty="0" smtClean="0"/>
              <a:t>Building exterior – widen driveway and paving                    75,000</a:t>
            </a:r>
          </a:p>
          <a:p>
            <a:pPr>
              <a:defRPr/>
            </a:pPr>
            <a:r>
              <a:rPr lang="en-US" altLang="en-US" sz="1800" dirty="0" smtClean="0"/>
              <a:t>Floors – replace tiles in corridors and classrooms	        25,000</a:t>
            </a:r>
          </a:p>
          <a:p>
            <a:pPr>
              <a:defRPr/>
            </a:pPr>
            <a:r>
              <a:rPr lang="en-US" altLang="en-US" sz="1800" dirty="0" smtClean="0"/>
              <a:t>Painting – hallway and classroom painting 		</a:t>
            </a:r>
            <a:r>
              <a:rPr lang="en-US" altLang="en-US" sz="1800" u="sng" dirty="0" smtClean="0"/>
              <a:t>        30,000</a:t>
            </a:r>
          </a:p>
          <a:p>
            <a:pPr marL="109537" indent="0">
              <a:buFont typeface="Wingdings 3" pitchFamily="18" charset="2"/>
              <a:buNone/>
              <a:defRPr/>
            </a:pPr>
            <a:r>
              <a:rPr lang="en-US" altLang="en-US" sz="1800" dirty="0" smtClean="0"/>
              <a:t>		Total					    $565,000	 		</a:t>
            </a:r>
          </a:p>
        </p:txBody>
      </p:sp>
      <p:sp>
        <p:nvSpPr>
          <p:cNvPr id="10" name="Title 9"/>
          <p:cNvSpPr>
            <a:spLocks noGrp="1"/>
          </p:cNvSpPr>
          <p:nvPr>
            <p:ph type="title"/>
          </p:nvPr>
        </p:nvSpPr>
        <p:spPr/>
        <p:txBody>
          <a:bodyPr/>
          <a:lstStyle/>
          <a:p>
            <a:pPr>
              <a:defRPr/>
            </a:pPr>
            <a:r>
              <a:rPr lang="en-US" sz="3200" dirty="0" smtClean="0"/>
              <a:t>			Seawood 			 Capital Improvement Projects Required</a:t>
            </a:r>
            <a:endParaRPr lang="en-US" sz="3200" dirty="0"/>
          </a:p>
        </p:txBody>
      </p:sp>
    </p:spTree>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r>
              <a:rPr lang="en-US" altLang="en-US" smtClean="0"/>
              <a:t>New 450 capacity K-5 school for the west side of Saint John</a:t>
            </a:r>
          </a:p>
          <a:p>
            <a:r>
              <a:rPr lang="en-US" altLang="en-US" smtClean="0"/>
              <a:t>To replace St. Pat’s, Havelock and Seawood</a:t>
            </a:r>
          </a:p>
          <a:p>
            <a:r>
              <a:rPr lang="en-US" altLang="en-US" smtClean="0"/>
              <a:t>School </a:t>
            </a:r>
          </a:p>
          <a:p>
            <a:r>
              <a:rPr lang="en-US" altLang="en-US" smtClean="0"/>
              <a:t>Timeline – 3 to 4 years for completion</a:t>
            </a:r>
          </a:p>
          <a:p>
            <a:r>
              <a:rPr lang="en-US" altLang="en-US" smtClean="0"/>
              <a:t>St. Pat’s students will remain at Havelock and Beaconsfield</a:t>
            </a:r>
          </a:p>
          <a:p>
            <a:r>
              <a:rPr lang="en-US" altLang="en-US" smtClean="0"/>
              <a:t>Havelock and Seawood will remain open until new school is ready</a:t>
            </a:r>
          </a:p>
          <a:p>
            <a:endParaRPr lang="en-US" altLang="en-US" smtClean="0"/>
          </a:p>
        </p:txBody>
      </p:sp>
      <p:sp>
        <p:nvSpPr>
          <p:cNvPr id="3" name="Title 2"/>
          <p:cNvSpPr>
            <a:spLocks noGrp="1"/>
          </p:cNvSpPr>
          <p:nvPr>
            <p:ph type="title"/>
          </p:nvPr>
        </p:nvSpPr>
        <p:spPr/>
        <p:txBody>
          <a:bodyPr/>
          <a:lstStyle/>
          <a:p>
            <a:pPr>
              <a:defRPr/>
            </a:pPr>
            <a:r>
              <a:rPr lang="en-US" sz="2800" dirty="0" smtClean="0">
                <a:latin typeface="Arial" panose="020B0604020202020204" pitchFamily="34" charset="0"/>
                <a:cs typeface="Arial" panose="020B0604020202020204" pitchFamily="34" charset="0"/>
              </a:rPr>
              <a:t>Proposal for School Closure and Consolidation</a:t>
            </a:r>
            <a:endParaRPr lang="en-US" sz="2800" dirty="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28600"/>
            <a:ext cx="8229600" cy="814388"/>
          </a:xfrm>
        </p:spPr>
        <p:txBody>
          <a:bodyPr/>
          <a:lstStyle/>
          <a:p>
            <a:r>
              <a:rPr lang="en-CA" altLang="en-US" sz="2000" smtClean="0">
                <a:solidFill>
                  <a:srgbClr val="393939"/>
                </a:solidFill>
                <a:cs typeface="ヒラギノ角ゴ Pro W3"/>
              </a:rPr>
              <a:t>Saint John West Has Limited Space Suitable For New School Construction </a:t>
            </a:r>
          </a:p>
        </p:txBody>
      </p:sp>
      <p:pic>
        <p:nvPicPr>
          <p:cNvPr id="49155" name="Picture 2"/>
          <p:cNvPicPr>
            <a:picLocks noChangeAspect="1" noChangeArrowheads="1"/>
          </p:cNvPicPr>
          <p:nvPr/>
        </p:nvPicPr>
        <p:blipFill>
          <a:blip r:embed="rId3" cstate="print"/>
          <a:srcRect/>
          <a:stretch>
            <a:fillRect/>
          </a:stretch>
        </p:blipFill>
        <p:spPr bwMode="auto">
          <a:xfrm>
            <a:off x="0" y="1066800"/>
            <a:ext cx="9144000" cy="5791200"/>
          </a:xfrm>
          <a:prstGeom prst="rect">
            <a:avLst/>
          </a:prstGeom>
          <a:noFill/>
          <a:ln w="9525">
            <a:noFill/>
            <a:miter lim="800000"/>
            <a:headEnd/>
            <a:tailEnd/>
          </a:ln>
        </p:spPr>
      </p:pic>
      <p:sp>
        <p:nvSpPr>
          <p:cNvPr id="4" name="Oval 3"/>
          <p:cNvSpPr/>
          <p:nvPr/>
        </p:nvSpPr>
        <p:spPr bwMode="auto">
          <a:xfrm>
            <a:off x="4767263" y="3352800"/>
            <a:ext cx="152400" cy="1524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CA" dirty="0">
              <a:solidFill>
                <a:srgbClr val="000000"/>
              </a:solidFill>
              <a:latin typeface="Arial" charset="0"/>
              <a:cs typeface="+mn-cs"/>
            </a:endParaRPr>
          </a:p>
        </p:txBody>
      </p:sp>
      <p:pic>
        <p:nvPicPr>
          <p:cNvPr id="49157" name="Picture 2"/>
          <p:cNvPicPr>
            <a:picLocks noChangeAspect="1" noChangeArrowheads="1"/>
          </p:cNvPicPr>
          <p:nvPr/>
        </p:nvPicPr>
        <p:blipFill>
          <a:blip r:embed="rId4" cstate="print"/>
          <a:srcRect/>
          <a:stretch>
            <a:fillRect/>
          </a:stretch>
        </p:blipFill>
        <p:spPr bwMode="auto">
          <a:xfrm>
            <a:off x="8369300" y="1447800"/>
            <a:ext cx="165100" cy="165100"/>
          </a:xfrm>
          <a:prstGeom prst="rect">
            <a:avLst/>
          </a:prstGeom>
          <a:noFill/>
          <a:ln w="9525">
            <a:noFill/>
            <a:miter lim="800000"/>
            <a:headEnd/>
            <a:tailEnd/>
          </a:ln>
          <a:effectLst/>
        </p:spPr>
      </p:pic>
      <p:pic>
        <p:nvPicPr>
          <p:cNvPr id="49158" name="Picture 3"/>
          <p:cNvPicPr>
            <a:picLocks noChangeAspect="1" noChangeArrowheads="1"/>
          </p:cNvPicPr>
          <p:nvPr/>
        </p:nvPicPr>
        <p:blipFill>
          <a:blip r:embed="rId4" cstate="print"/>
          <a:srcRect/>
          <a:stretch>
            <a:fillRect/>
          </a:stretch>
        </p:blipFill>
        <p:spPr bwMode="auto">
          <a:xfrm>
            <a:off x="990600" y="5854700"/>
            <a:ext cx="165100" cy="165100"/>
          </a:xfrm>
          <a:prstGeom prst="rect">
            <a:avLst/>
          </a:prstGeom>
          <a:noFill/>
          <a:ln w="9525">
            <a:noFill/>
            <a:miter lim="800000"/>
            <a:headEnd/>
            <a:tailEnd/>
          </a:ln>
          <a:effectLst/>
        </p:spPr>
      </p:pic>
      <p:pic>
        <p:nvPicPr>
          <p:cNvPr id="49159" name="Picture 4"/>
          <p:cNvPicPr>
            <a:picLocks noChangeAspect="1" noChangeArrowheads="1"/>
          </p:cNvPicPr>
          <p:nvPr/>
        </p:nvPicPr>
        <p:blipFill>
          <a:blip r:embed="rId4" cstate="print"/>
          <a:srcRect/>
          <a:stretch>
            <a:fillRect/>
          </a:stretch>
        </p:blipFill>
        <p:spPr bwMode="auto">
          <a:xfrm>
            <a:off x="6324600" y="3124200"/>
            <a:ext cx="165100" cy="165100"/>
          </a:xfrm>
          <a:prstGeom prst="rect">
            <a:avLst/>
          </a:prstGeom>
          <a:noFill/>
          <a:ln w="9525">
            <a:noFill/>
            <a:miter lim="800000"/>
            <a:headEnd/>
            <a:tailEnd/>
          </a:ln>
          <a:effectLst/>
        </p:spPr>
      </p:pic>
      <p:sp>
        <p:nvSpPr>
          <p:cNvPr id="5" name="Rectangle 4"/>
          <p:cNvSpPr/>
          <p:nvPr/>
        </p:nvSpPr>
        <p:spPr bwMode="auto">
          <a:xfrm>
            <a:off x="1155700" y="5815013"/>
            <a:ext cx="914400" cy="280987"/>
          </a:xfrm>
          <a:prstGeom prst="rect">
            <a:avLst/>
          </a:prstGeom>
          <a:solidFill>
            <a:schemeClr val="bg1">
              <a:alpha val="40000"/>
            </a:schemeClr>
          </a:solidFill>
          <a:ln w="9525" cap="flat" cmpd="sng" algn="ctr">
            <a:noFill/>
            <a:prstDash val="solid"/>
            <a:round/>
            <a:headEnd type="none" w="med" len="med"/>
            <a:tailEnd type="none" w="med" len="med"/>
          </a:ln>
          <a:effectLst/>
        </p:spPr>
        <p:txBody>
          <a:bodyPr/>
          <a:lstStyle/>
          <a:p>
            <a:pPr eaLnBrk="0" hangingPunct="0">
              <a:defRPr/>
            </a:pPr>
            <a:r>
              <a:rPr lang="en-CA" sz="1200" b="1" dirty="0">
                <a:solidFill>
                  <a:srgbClr val="FF0000"/>
                </a:solidFill>
                <a:latin typeface="Arial" charset="0"/>
                <a:cs typeface="+mn-cs"/>
              </a:rPr>
              <a:t>Seawood</a:t>
            </a:r>
          </a:p>
        </p:txBody>
      </p:sp>
      <p:sp>
        <p:nvSpPr>
          <p:cNvPr id="10" name="Rectangle 9"/>
          <p:cNvSpPr/>
          <p:nvPr/>
        </p:nvSpPr>
        <p:spPr bwMode="auto">
          <a:xfrm>
            <a:off x="4640263" y="3649663"/>
            <a:ext cx="914400" cy="280987"/>
          </a:xfrm>
          <a:prstGeom prst="rect">
            <a:avLst/>
          </a:prstGeom>
          <a:solidFill>
            <a:schemeClr val="bg1">
              <a:alpha val="40000"/>
            </a:schemeClr>
          </a:solidFill>
          <a:ln w="9525" cap="flat" cmpd="sng" algn="ctr">
            <a:noFill/>
            <a:prstDash val="solid"/>
            <a:round/>
            <a:headEnd type="none" w="med" len="med"/>
            <a:tailEnd type="none" w="med" len="med"/>
          </a:ln>
          <a:effectLst/>
        </p:spPr>
        <p:txBody>
          <a:bodyPr/>
          <a:lstStyle/>
          <a:p>
            <a:pPr eaLnBrk="0" hangingPunct="0">
              <a:defRPr/>
            </a:pPr>
            <a:r>
              <a:rPr lang="en-CA" sz="1200" b="1" dirty="0">
                <a:solidFill>
                  <a:srgbClr val="FF0000"/>
                </a:solidFill>
                <a:latin typeface="Arial" charset="0"/>
                <a:cs typeface="+mn-cs"/>
              </a:rPr>
              <a:t>Havelock</a:t>
            </a:r>
          </a:p>
        </p:txBody>
      </p:sp>
      <p:sp>
        <p:nvSpPr>
          <p:cNvPr id="11" name="Rectangle 10"/>
          <p:cNvSpPr/>
          <p:nvPr/>
        </p:nvSpPr>
        <p:spPr bwMode="auto">
          <a:xfrm>
            <a:off x="6257925" y="3408363"/>
            <a:ext cx="1143000" cy="280987"/>
          </a:xfrm>
          <a:prstGeom prst="rect">
            <a:avLst/>
          </a:prstGeom>
          <a:solidFill>
            <a:schemeClr val="bg1">
              <a:alpha val="40000"/>
            </a:schemeClr>
          </a:solidFill>
          <a:ln w="9525" cap="flat" cmpd="sng" algn="ctr">
            <a:noFill/>
            <a:prstDash val="solid"/>
            <a:round/>
            <a:headEnd type="none" w="med" len="med"/>
            <a:tailEnd type="none" w="med" len="med"/>
          </a:ln>
          <a:effectLst/>
        </p:spPr>
        <p:txBody>
          <a:bodyPr/>
          <a:lstStyle/>
          <a:p>
            <a:pPr eaLnBrk="0" hangingPunct="0">
              <a:defRPr/>
            </a:pPr>
            <a:r>
              <a:rPr lang="en-CA" sz="1200" b="1" dirty="0">
                <a:solidFill>
                  <a:srgbClr val="FF0000"/>
                </a:solidFill>
                <a:latin typeface="Arial" charset="0"/>
                <a:cs typeface="+mn-cs"/>
              </a:rPr>
              <a:t>Beaconsfield</a:t>
            </a:r>
          </a:p>
        </p:txBody>
      </p:sp>
      <p:sp>
        <p:nvSpPr>
          <p:cNvPr id="12" name="Rectangle 11"/>
          <p:cNvSpPr/>
          <p:nvPr/>
        </p:nvSpPr>
        <p:spPr bwMode="auto">
          <a:xfrm>
            <a:off x="7280275" y="1363663"/>
            <a:ext cx="1066800" cy="282575"/>
          </a:xfrm>
          <a:prstGeom prst="rect">
            <a:avLst/>
          </a:prstGeom>
          <a:solidFill>
            <a:schemeClr val="bg1">
              <a:alpha val="40000"/>
            </a:schemeClr>
          </a:solidFill>
          <a:ln w="9525" cap="flat" cmpd="sng" algn="ctr">
            <a:noFill/>
            <a:prstDash val="solid"/>
            <a:round/>
            <a:headEnd type="none" w="med" len="med"/>
            <a:tailEnd type="none" w="med" len="med"/>
          </a:ln>
          <a:effectLst/>
        </p:spPr>
        <p:txBody>
          <a:bodyPr/>
          <a:lstStyle/>
          <a:p>
            <a:pPr eaLnBrk="0" hangingPunct="0">
              <a:defRPr/>
            </a:pPr>
            <a:r>
              <a:rPr lang="en-CA" sz="1200" b="1" dirty="0">
                <a:solidFill>
                  <a:srgbClr val="FF0000"/>
                </a:solidFill>
                <a:latin typeface="Arial" charset="0"/>
                <a:cs typeface="+mn-cs"/>
              </a:rPr>
              <a:t>St. Patrick’s</a:t>
            </a:r>
          </a:p>
        </p:txBody>
      </p:sp>
      <p:cxnSp>
        <p:nvCxnSpPr>
          <p:cNvPr id="49164" name="Straight Arrow Connector 6"/>
          <p:cNvCxnSpPr>
            <a:cxnSpLocks noChangeShapeType="1"/>
          </p:cNvCxnSpPr>
          <p:nvPr/>
        </p:nvCxnSpPr>
        <p:spPr bwMode="auto">
          <a:xfrm flipV="1">
            <a:off x="7502525" y="1612900"/>
            <a:ext cx="1031875" cy="1435100"/>
          </a:xfrm>
          <a:prstGeom prst="straightConnector1">
            <a:avLst/>
          </a:prstGeom>
          <a:noFill/>
          <a:ln w="22225" algn="ctr">
            <a:solidFill>
              <a:srgbClr val="FF0000"/>
            </a:solidFill>
            <a:round/>
            <a:headEnd type="arrow" w="med" len="med"/>
            <a:tailEnd type="arrow" w="med" len="med"/>
          </a:ln>
        </p:spPr>
      </p:cxnSp>
      <p:sp>
        <p:nvSpPr>
          <p:cNvPr id="17" name="Rectangle 16"/>
          <p:cNvSpPr/>
          <p:nvPr/>
        </p:nvSpPr>
        <p:spPr bwMode="auto">
          <a:xfrm rot="17950203">
            <a:off x="7528720" y="2863056"/>
            <a:ext cx="614362" cy="282575"/>
          </a:xfrm>
          <a:prstGeom prst="rect">
            <a:avLst/>
          </a:prstGeom>
          <a:solidFill>
            <a:schemeClr val="bg1">
              <a:alpha val="40000"/>
            </a:schemeClr>
          </a:solidFill>
          <a:ln w="9525" cap="flat" cmpd="sng" algn="ctr">
            <a:noFill/>
            <a:prstDash val="solid"/>
            <a:round/>
            <a:headEnd type="none" w="med" len="med"/>
            <a:tailEnd type="none" w="med" len="med"/>
          </a:ln>
          <a:effectLst/>
        </p:spPr>
        <p:txBody>
          <a:bodyPr/>
          <a:lstStyle/>
          <a:p>
            <a:pPr eaLnBrk="0" hangingPunct="0">
              <a:defRPr/>
            </a:pPr>
            <a:r>
              <a:rPr lang="en-CA" sz="1200" b="1" dirty="0">
                <a:solidFill>
                  <a:srgbClr val="FF0000"/>
                </a:solidFill>
                <a:latin typeface="Arial" charset="0"/>
                <a:cs typeface="+mn-cs"/>
              </a:rPr>
              <a:t>610m</a:t>
            </a:r>
          </a:p>
        </p:txBody>
      </p:sp>
      <p:cxnSp>
        <p:nvCxnSpPr>
          <p:cNvPr id="49166" name="Straight Arrow Connector 17"/>
          <p:cNvCxnSpPr>
            <a:cxnSpLocks noChangeShapeType="1"/>
          </p:cNvCxnSpPr>
          <p:nvPr/>
        </p:nvCxnSpPr>
        <p:spPr bwMode="auto">
          <a:xfrm flipV="1">
            <a:off x="7115175" y="3048000"/>
            <a:ext cx="387350" cy="158750"/>
          </a:xfrm>
          <a:prstGeom prst="straightConnector1">
            <a:avLst/>
          </a:prstGeom>
          <a:noFill/>
          <a:ln w="22225" algn="ctr">
            <a:solidFill>
              <a:srgbClr val="FF0000"/>
            </a:solidFill>
            <a:round/>
            <a:headEnd type="arrow" w="med" len="med"/>
            <a:tailEnd type="arrow" w="med" len="med"/>
          </a:ln>
        </p:spPr>
      </p:cxnSp>
      <p:sp>
        <p:nvSpPr>
          <p:cNvPr id="20" name="Rectangle 19"/>
          <p:cNvSpPr/>
          <p:nvPr/>
        </p:nvSpPr>
        <p:spPr bwMode="auto">
          <a:xfrm rot="21089950">
            <a:off x="5319713" y="3065463"/>
            <a:ext cx="576262" cy="282575"/>
          </a:xfrm>
          <a:prstGeom prst="rect">
            <a:avLst/>
          </a:prstGeom>
          <a:solidFill>
            <a:schemeClr val="bg1">
              <a:alpha val="40000"/>
            </a:schemeClr>
          </a:solidFill>
          <a:ln w="9525" cap="flat" cmpd="sng" algn="ctr">
            <a:noFill/>
            <a:prstDash val="solid"/>
            <a:round/>
            <a:headEnd type="none" w="med" len="med"/>
            <a:tailEnd type="none" w="med" len="med"/>
          </a:ln>
          <a:effectLst/>
        </p:spPr>
        <p:txBody>
          <a:bodyPr/>
          <a:lstStyle/>
          <a:p>
            <a:pPr eaLnBrk="0" hangingPunct="0">
              <a:defRPr/>
            </a:pPr>
            <a:r>
              <a:rPr lang="en-CA" sz="1200" b="1" dirty="0">
                <a:solidFill>
                  <a:srgbClr val="FF0000"/>
                </a:solidFill>
                <a:latin typeface="Arial" charset="0"/>
                <a:cs typeface="+mn-cs"/>
              </a:rPr>
              <a:t>310m</a:t>
            </a:r>
          </a:p>
        </p:txBody>
      </p:sp>
      <p:cxnSp>
        <p:nvCxnSpPr>
          <p:cNvPr id="49168" name="Straight Arrow Connector 20"/>
          <p:cNvCxnSpPr>
            <a:cxnSpLocks noChangeShapeType="1"/>
          </p:cNvCxnSpPr>
          <p:nvPr/>
        </p:nvCxnSpPr>
        <p:spPr bwMode="auto">
          <a:xfrm flipV="1">
            <a:off x="4591050" y="3398838"/>
            <a:ext cx="0" cy="868362"/>
          </a:xfrm>
          <a:prstGeom prst="straightConnector1">
            <a:avLst/>
          </a:prstGeom>
          <a:noFill/>
          <a:ln w="22225" algn="ctr">
            <a:solidFill>
              <a:srgbClr val="FF0000"/>
            </a:solidFill>
            <a:round/>
            <a:headEnd type="arrow" w="med" len="med"/>
            <a:tailEnd type="arrow" w="med" len="med"/>
          </a:ln>
        </p:spPr>
      </p:cxnSp>
      <p:sp>
        <p:nvSpPr>
          <p:cNvPr id="23" name="Rectangle 22"/>
          <p:cNvSpPr/>
          <p:nvPr/>
        </p:nvSpPr>
        <p:spPr bwMode="auto">
          <a:xfrm rot="19567216">
            <a:off x="2154238" y="5210175"/>
            <a:ext cx="666750" cy="280988"/>
          </a:xfrm>
          <a:prstGeom prst="rect">
            <a:avLst/>
          </a:prstGeom>
          <a:solidFill>
            <a:schemeClr val="bg1">
              <a:alpha val="40000"/>
            </a:schemeClr>
          </a:solidFill>
          <a:ln w="9525" cap="flat" cmpd="sng" algn="ctr">
            <a:noFill/>
            <a:prstDash val="solid"/>
            <a:round/>
            <a:headEnd type="none" w="med" len="med"/>
            <a:tailEnd type="none" w="med" len="med"/>
          </a:ln>
          <a:effectLst/>
        </p:spPr>
        <p:txBody>
          <a:bodyPr/>
          <a:lstStyle/>
          <a:p>
            <a:pPr eaLnBrk="0" hangingPunct="0">
              <a:defRPr/>
            </a:pPr>
            <a:r>
              <a:rPr lang="en-CA" sz="1200" b="1" dirty="0">
                <a:solidFill>
                  <a:srgbClr val="FF0000"/>
                </a:solidFill>
                <a:latin typeface="Arial" charset="0"/>
                <a:cs typeface="+mn-cs"/>
              </a:rPr>
              <a:t>1.3km</a:t>
            </a:r>
          </a:p>
        </p:txBody>
      </p:sp>
      <p:sp>
        <p:nvSpPr>
          <p:cNvPr id="24" name="TextBox 23"/>
          <p:cNvSpPr txBox="1"/>
          <p:nvPr/>
        </p:nvSpPr>
        <p:spPr>
          <a:xfrm>
            <a:off x="381000" y="6215063"/>
            <a:ext cx="6477000" cy="554037"/>
          </a:xfrm>
          <a:prstGeom prst="rect">
            <a:avLst/>
          </a:prstGeom>
          <a:noFill/>
        </p:spPr>
        <p:txBody>
          <a:bodyPr>
            <a:spAutoFit/>
          </a:bodyPr>
          <a:lstStyle/>
          <a:p>
            <a:pPr eaLnBrk="0" hangingPunct="0">
              <a:defRPr/>
            </a:pPr>
            <a:r>
              <a:rPr lang="fr-CA" sz="1200" dirty="0">
                <a:solidFill>
                  <a:srgbClr val="000000"/>
                </a:solidFill>
                <a:cs typeface="+mn-cs"/>
              </a:rPr>
              <a:t>Source: </a:t>
            </a:r>
            <a:r>
              <a:rPr lang="en-CA" sz="1200" dirty="0">
                <a:solidFill>
                  <a:srgbClr val="000000"/>
                </a:solidFill>
                <a:cs typeface="+mn-cs"/>
              </a:rPr>
              <a:t> Google Maps</a:t>
            </a:r>
            <a:r>
              <a:rPr lang="fr-CA" sz="1200" dirty="0">
                <a:solidFill>
                  <a:srgbClr val="000000"/>
                </a:solidFill>
                <a:cs typeface="+mn-cs"/>
              </a:rPr>
              <a:t>.</a:t>
            </a:r>
          </a:p>
          <a:p>
            <a:pPr eaLnBrk="0" hangingPunct="0">
              <a:defRPr/>
            </a:pPr>
            <a:endParaRPr lang="fr-CA" sz="1800" dirty="0">
              <a:solidFill>
                <a:srgbClr val="000000"/>
              </a:solidFill>
              <a:cs typeface="+mn-cs"/>
            </a:endParaRPr>
          </a:p>
        </p:txBody>
      </p:sp>
      <p:cxnSp>
        <p:nvCxnSpPr>
          <p:cNvPr id="49171" name="Straight Arrow Connector 26"/>
          <p:cNvCxnSpPr>
            <a:cxnSpLocks noChangeShapeType="1"/>
          </p:cNvCxnSpPr>
          <p:nvPr/>
        </p:nvCxnSpPr>
        <p:spPr bwMode="auto">
          <a:xfrm>
            <a:off x="6489700" y="3048000"/>
            <a:ext cx="625475" cy="188913"/>
          </a:xfrm>
          <a:prstGeom prst="straightConnector1">
            <a:avLst/>
          </a:prstGeom>
          <a:noFill/>
          <a:ln w="22225" algn="ctr">
            <a:solidFill>
              <a:srgbClr val="FF0000"/>
            </a:solidFill>
            <a:round/>
            <a:headEnd type="arrow" w="med" len="med"/>
            <a:tailEnd type="arrow" w="med" len="med"/>
          </a:ln>
        </p:spPr>
      </p:cxnSp>
      <p:cxnSp>
        <p:nvCxnSpPr>
          <p:cNvPr id="49172" name="Straight Arrow Connector 31"/>
          <p:cNvCxnSpPr>
            <a:cxnSpLocks noChangeShapeType="1"/>
          </p:cNvCxnSpPr>
          <p:nvPr/>
        </p:nvCxnSpPr>
        <p:spPr bwMode="auto">
          <a:xfrm flipV="1">
            <a:off x="6019800" y="3005138"/>
            <a:ext cx="560388" cy="231775"/>
          </a:xfrm>
          <a:prstGeom prst="straightConnector1">
            <a:avLst/>
          </a:prstGeom>
          <a:noFill/>
          <a:ln w="22225" algn="ctr">
            <a:solidFill>
              <a:srgbClr val="FF0000"/>
            </a:solidFill>
            <a:round/>
            <a:headEnd type="arrow" w="med" len="med"/>
            <a:tailEnd type="arrow" w="med" len="med"/>
          </a:ln>
        </p:spPr>
      </p:cxnSp>
      <p:cxnSp>
        <p:nvCxnSpPr>
          <p:cNvPr id="49173" name="Straight Arrow Connector 37"/>
          <p:cNvCxnSpPr>
            <a:cxnSpLocks noChangeShapeType="1"/>
          </p:cNvCxnSpPr>
          <p:nvPr/>
        </p:nvCxnSpPr>
        <p:spPr bwMode="auto">
          <a:xfrm flipV="1">
            <a:off x="5715000" y="3236913"/>
            <a:ext cx="304800" cy="452437"/>
          </a:xfrm>
          <a:prstGeom prst="straightConnector1">
            <a:avLst/>
          </a:prstGeom>
          <a:noFill/>
          <a:ln w="22225" algn="ctr">
            <a:solidFill>
              <a:srgbClr val="FF0000"/>
            </a:solidFill>
            <a:round/>
            <a:headEnd type="arrow" w="med" len="med"/>
            <a:tailEnd type="arrow" w="med" len="med"/>
          </a:ln>
        </p:spPr>
      </p:cxnSp>
      <p:cxnSp>
        <p:nvCxnSpPr>
          <p:cNvPr id="49174" name="Straight Arrow Connector 40"/>
          <p:cNvCxnSpPr>
            <a:cxnSpLocks noChangeShapeType="1"/>
          </p:cNvCxnSpPr>
          <p:nvPr/>
        </p:nvCxnSpPr>
        <p:spPr bwMode="auto">
          <a:xfrm>
            <a:off x="5029200" y="3236913"/>
            <a:ext cx="692150" cy="452437"/>
          </a:xfrm>
          <a:prstGeom prst="straightConnector1">
            <a:avLst/>
          </a:prstGeom>
          <a:noFill/>
          <a:ln w="22225" algn="ctr">
            <a:solidFill>
              <a:srgbClr val="FF0000"/>
            </a:solidFill>
            <a:round/>
            <a:headEnd type="arrow" w="med" len="med"/>
            <a:tailEnd type="arrow" w="med" len="med"/>
          </a:ln>
        </p:spPr>
      </p:cxnSp>
      <p:cxnSp>
        <p:nvCxnSpPr>
          <p:cNvPr id="49175" name="Straight Arrow Connector 43"/>
          <p:cNvCxnSpPr>
            <a:cxnSpLocks noChangeShapeType="1"/>
          </p:cNvCxnSpPr>
          <p:nvPr/>
        </p:nvCxnSpPr>
        <p:spPr bwMode="auto">
          <a:xfrm flipV="1">
            <a:off x="4767263" y="3209925"/>
            <a:ext cx="303212" cy="142875"/>
          </a:xfrm>
          <a:prstGeom prst="straightConnector1">
            <a:avLst/>
          </a:prstGeom>
          <a:noFill/>
          <a:ln w="22225" algn="ctr">
            <a:solidFill>
              <a:srgbClr val="FF0000"/>
            </a:solidFill>
            <a:round/>
            <a:headEnd type="arrow" w="med" len="med"/>
            <a:tailEnd type="arrow" w="med" len="med"/>
          </a:ln>
        </p:spPr>
      </p:cxnSp>
      <p:cxnSp>
        <p:nvCxnSpPr>
          <p:cNvPr id="49176" name="Straight Arrow Connector 46"/>
          <p:cNvCxnSpPr>
            <a:cxnSpLocks noChangeShapeType="1"/>
          </p:cNvCxnSpPr>
          <p:nvPr/>
        </p:nvCxnSpPr>
        <p:spPr bwMode="auto">
          <a:xfrm flipV="1">
            <a:off x="3619500" y="4191000"/>
            <a:ext cx="944563" cy="609600"/>
          </a:xfrm>
          <a:prstGeom prst="straightConnector1">
            <a:avLst/>
          </a:prstGeom>
          <a:noFill/>
          <a:ln w="22225" algn="ctr">
            <a:solidFill>
              <a:srgbClr val="FF0000"/>
            </a:solidFill>
            <a:round/>
            <a:headEnd type="arrow" w="med" len="med"/>
            <a:tailEnd type="arrow" w="med" len="med"/>
          </a:ln>
        </p:spPr>
      </p:cxnSp>
      <p:cxnSp>
        <p:nvCxnSpPr>
          <p:cNvPr id="49177" name="Straight Arrow Connector 48"/>
          <p:cNvCxnSpPr>
            <a:cxnSpLocks noChangeShapeType="1"/>
          </p:cNvCxnSpPr>
          <p:nvPr/>
        </p:nvCxnSpPr>
        <p:spPr bwMode="auto">
          <a:xfrm>
            <a:off x="2438400" y="4572000"/>
            <a:ext cx="1181100" cy="228600"/>
          </a:xfrm>
          <a:prstGeom prst="straightConnector1">
            <a:avLst/>
          </a:prstGeom>
          <a:noFill/>
          <a:ln w="22225" algn="ctr">
            <a:solidFill>
              <a:srgbClr val="FF0000"/>
            </a:solidFill>
            <a:round/>
            <a:headEnd type="arrow" w="med" len="med"/>
            <a:tailEnd type="arrow" w="med" len="med"/>
          </a:ln>
        </p:spPr>
      </p:cxnSp>
      <p:cxnSp>
        <p:nvCxnSpPr>
          <p:cNvPr id="49178" name="Straight Arrow Connector 51"/>
          <p:cNvCxnSpPr>
            <a:cxnSpLocks noChangeShapeType="1"/>
          </p:cNvCxnSpPr>
          <p:nvPr/>
        </p:nvCxnSpPr>
        <p:spPr bwMode="auto">
          <a:xfrm flipV="1">
            <a:off x="2438400" y="4503738"/>
            <a:ext cx="49213" cy="606425"/>
          </a:xfrm>
          <a:prstGeom prst="straightConnector1">
            <a:avLst/>
          </a:prstGeom>
          <a:noFill/>
          <a:ln w="22225" algn="ctr">
            <a:solidFill>
              <a:srgbClr val="FF0000"/>
            </a:solidFill>
            <a:round/>
            <a:headEnd type="arrow" w="med" len="med"/>
            <a:tailEnd type="arrow" w="med" len="med"/>
          </a:ln>
        </p:spPr>
      </p:cxnSp>
      <p:cxnSp>
        <p:nvCxnSpPr>
          <p:cNvPr id="49179" name="Straight Arrow Connector 57"/>
          <p:cNvCxnSpPr>
            <a:cxnSpLocks noChangeShapeType="1"/>
          </p:cNvCxnSpPr>
          <p:nvPr/>
        </p:nvCxnSpPr>
        <p:spPr bwMode="auto">
          <a:xfrm flipV="1">
            <a:off x="1503363" y="5094288"/>
            <a:ext cx="944562" cy="468312"/>
          </a:xfrm>
          <a:prstGeom prst="straightConnector1">
            <a:avLst/>
          </a:prstGeom>
          <a:noFill/>
          <a:ln w="22225" algn="ctr">
            <a:solidFill>
              <a:srgbClr val="FF0000"/>
            </a:solidFill>
            <a:round/>
            <a:headEnd type="arrow" w="med" len="med"/>
            <a:tailEnd type="arrow" w="med" len="med"/>
          </a:ln>
        </p:spPr>
      </p:cxnSp>
      <p:cxnSp>
        <p:nvCxnSpPr>
          <p:cNvPr id="49180" name="Straight Arrow Connector 59"/>
          <p:cNvCxnSpPr>
            <a:cxnSpLocks noChangeShapeType="1"/>
          </p:cNvCxnSpPr>
          <p:nvPr/>
        </p:nvCxnSpPr>
        <p:spPr bwMode="auto">
          <a:xfrm flipV="1">
            <a:off x="814388" y="5562600"/>
            <a:ext cx="712787" cy="76200"/>
          </a:xfrm>
          <a:prstGeom prst="straightConnector1">
            <a:avLst/>
          </a:prstGeom>
          <a:noFill/>
          <a:ln w="22225" algn="ctr">
            <a:solidFill>
              <a:srgbClr val="FF0000"/>
            </a:solidFill>
            <a:round/>
            <a:headEnd type="arrow" w="med" len="med"/>
            <a:tailEnd type="arrow" w="med" len="med"/>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p:cNvSpPr>
            <a:spLocks noGrp="1"/>
          </p:cNvSpPr>
          <p:nvPr>
            <p:ph idx="1"/>
          </p:nvPr>
        </p:nvSpPr>
        <p:spPr/>
        <p:txBody>
          <a:bodyPr/>
          <a:lstStyle/>
          <a:p>
            <a:r>
              <a:rPr lang="en-GB" sz="1800" smtClean="0">
                <a:latin typeface="Arial" pitchFamily="34" charset="0"/>
                <a:cs typeface="Arial" pitchFamily="34" charset="0"/>
              </a:rPr>
              <a:t>Kindergarten classrooms with in-floor heating &amp; dedicated bathrooms</a:t>
            </a:r>
            <a:endParaRPr lang="en-US" sz="1800" smtClean="0">
              <a:latin typeface="Arial" pitchFamily="34" charset="0"/>
              <a:cs typeface="Arial" pitchFamily="34" charset="0"/>
            </a:endParaRPr>
          </a:p>
          <a:p>
            <a:r>
              <a:rPr lang="en-GB" sz="1800" smtClean="0">
                <a:latin typeface="Arial" pitchFamily="34" charset="0"/>
                <a:cs typeface="Arial" pitchFamily="34" charset="0"/>
              </a:rPr>
              <a:t>General instruction classrooms</a:t>
            </a:r>
            <a:endParaRPr lang="en-US" sz="1800" smtClean="0">
              <a:latin typeface="Arial" pitchFamily="34" charset="0"/>
              <a:cs typeface="Arial" pitchFamily="34" charset="0"/>
            </a:endParaRPr>
          </a:p>
          <a:p>
            <a:r>
              <a:rPr lang="en-GB" sz="1800" smtClean="0">
                <a:latin typeface="Arial" pitchFamily="34" charset="0"/>
                <a:cs typeface="Arial" pitchFamily="34" charset="0"/>
              </a:rPr>
              <a:t>Resource/special care classrooms</a:t>
            </a:r>
            <a:endParaRPr lang="en-US" sz="1800" smtClean="0">
              <a:latin typeface="Arial" pitchFamily="34" charset="0"/>
              <a:cs typeface="Arial" pitchFamily="34" charset="0"/>
            </a:endParaRPr>
          </a:p>
          <a:p>
            <a:r>
              <a:rPr lang="en-GB" sz="1800" smtClean="0">
                <a:latin typeface="Arial" pitchFamily="34" charset="0"/>
                <a:cs typeface="Arial" pitchFamily="34" charset="0"/>
              </a:rPr>
              <a:t>Student/project work areas for open/collaborate learning</a:t>
            </a:r>
            <a:endParaRPr lang="en-US" sz="1800" smtClean="0">
              <a:latin typeface="Arial" pitchFamily="34" charset="0"/>
              <a:cs typeface="Arial" pitchFamily="34" charset="0"/>
            </a:endParaRPr>
          </a:p>
          <a:p>
            <a:r>
              <a:rPr lang="en-GB" sz="1800" smtClean="0">
                <a:latin typeface="Arial" pitchFamily="34" charset="0"/>
                <a:cs typeface="Arial" pitchFamily="34" charset="0"/>
              </a:rPr>
              <a:t>Early childhood development classroom (pre-school room)</a:t>
            </a:r>
            <a:endParaRPr lang="en-US" sz="1800" smtClean="0">
              <a:latin typeface="Arial" pitchFamily="34" charset="0"/>
              <a:cs typeface="Arial" pitchFamily="34" charset="0"/>
            </a:endParaRPr>
          </a:p>
          <a:p>
            <a:r>
              <a:rPr lang="en-GB" sz="1800" smtClean="0">
                <a:latin typeface="Arial" pitchFamily="34" charset="0"/>
                <a:cs typeface="Arial" pitchFamily="34" charset="0"/>
              </a:rPr>
              <a:t>Music room</a:t>
            </a:r>
            <a:endParaRPr lang="en-US" sz="1800" smtClean="0">
              <a:latin typeface="Arial" pitchFamily="34" charset="0"/>
              <a:cs typeface="Arial" pitchFamily="34" charset="0"/>
            </a:endParaRPr>
          </a:p>
          <a:p>
            <a:r>
              <a:rPr lang="en-GB" sz="1800" smtClean="0">
                <a:latin typeface="Arial" pitchFamily="34" charset="0"/>
                <a:cs typeface="Arial" pitchFamily="34" charset="0"/>
              </a:rPr>
              <a:t>Performing arts/theatre classroom with bleachers for spectators</a:t>
            </a:r>
            <a:endParaRPr lang="en-US" sz="1800" smtClean="0">
              <a:latin typeface="Arial" pitchFamily="34" charset="0"/>
              <a:cs typeface="Arial" pitchFamily="34" charset="0"/>
            </a:endParaRPr>
          </a:p>
          <a:p>
            <a:r>
              <a:rPr lang="en-GB" sz="1800" smtClean="0">
                <a:latin typeface="Arial" pitchFamily="34" charset="0"/>
                <a:cs typeface="Arial" pitchFamily="34" charset="0"/>
              </a:rPr>
              <a:t>Double gymnasium with change rooms and ancillary spaces</a:t>
            </a:r>
            <a:endParaRPr lang="en-US" sz="1800" smtClean="0">
              <a:latin typeface="Arial" pitchFamily="34" charset="0"/>
              <a:cs typeface="Arial" pitchFamily="34" charset="0"/>
            </a:endParaRPr>
          </a:p>
          <a:p>
            <a:r>
              <a:rPr lang="en-GB" sz="1800" smtClean="0">
                <a:latin typeface="Arial" pitchFamily="34" charset="0"/>
                <a:cs typeface="Arial" pitchFamily="34" charset="0"/>
              </a:rPr>
              <a:t>Guidance/visiting professionals offices</a:t>
            </a:r>
            <a:endParaRPr lang="en-US" sz="1800" smtClean="0">
              <a:latin typeface="Arial" pitchFamily="34" charset="0"/>
              <a:cs typeface="Arial" pitchFamily="34" charset="0"/>
            </a:endParaRPr>
          </a:p>
          <a:p>
            <a:r>
              <a:rPr lang="en-GB" sz="1800" smtClean="0">
                <a:latin typeface="Arial" pitchFamily="34" charset="0"/>
                <a:cs typeface="Arial" pitchFamily="34" charset="0"/>
              </a:rPr>
              <a:t>Student government room</a:t>
            </a:r>
            <a:endParaRPr lang="en-US" sz="1800" smtClean="0">
              <a:latin typeface="Arial" pitchFamily="34" charset="0"/>
              <a:cs typeface="Arial" pitchFamily="34" charset="0"/>
            </a:endParaRPr>
          </a:p>
          <a:p>
            <a:r>
              <a:rPr lang="en-GB" sz="1800" smtClean="0">
                <a:latin typeface="Arial" pitchFamily="34" charset="0"/>
                <a:cs typeface="Arial" pitchFamily="34" charset="0"/>
              </a:rPr>
              <a:t>Multi-function classroom</a:t>
            </a:r>
            <a:endParaRPr lang="en-US" sz="1800" smtClean="0">
              <a:latin typeface="Arial" pitchFamily="34" charset="0"/>
              <a:cs typeface="Arial" pitchFamily="34" charset="0"/>
            </a:endParaRPr>
          </a:p>
          <a:p>
            <a:r>
              <a:rPr lang="en-GB" sz="1800" smtClean="0">
                <a:latin typeface="Arial" pitchFamily="34" charset="0"/>
                <a:cs typeface="Arial" pitchFamily="34" charset="0"/>
              </a:rPr>
              <a:t>Library/media centre</a:t>
            </a:r>
            <a:endParaRPr lang="en-US" sz="1800" smtClean="0">
              <a:latin typeface="Arial" pitchFamily="34" charset="0"/>
              <a:cs typeface="Arial" pitchFamily="34" charset="0"/>
            </a:endParaRPr>
          </a:p>
          <a:p>
            <a:r>
              <a:rPr lang="en-GB" sz="1800" smtClean="0">
                <a:latin typeface="Arial" pitchFamily="34" charset="0"/>
                <a:cs typeface="Arial" pitchFamily="34" charset="0"/>
              </a:rPr>
              <a:t>Cafeteria/kitchen/stage</a:t>
            </a:r>
            <a:endParaRPr lang="en-US" sz="1800" smtClean="0">
              <a:latin typeface="Arial" pitchFamily="34" charset="0"/>
              <a:cs typeface="Arial" pitchFamily="34" charset="0"/>
            </a:endParaRPr>
          </a:p>
          <a:p>
            <a:r>
              <a:rPr lang="en-GB" sz="1800" smtClean="0">
                <a:latin typeface="Arial" pitchFamily="34" charset="0"/>
                <a:cs typeface="Arial" pitchFamily="34" charset="0"/>
              </a:rPr>
              <a:t>Recycling room</a:t>
            </a:r>
            <a:endParaRPr lang="en-US" sz="1800" smtClean="0">
              <a:latin typeface="Arial" pitchFamily="34" charset="0"/>
              <a:cs typeface="Arial" pitchFamily="34" charset="0"/>
            </a:endParaRPr>
          </a:p>
          <a:p>
            <a:endParaRPr lang="en-US" smtClean="0"/>
          </a:p>
        </p:txBody>
      </p:sp>
      <p:sp>
        <p:nvSpPr>
          <p:cNvPr id="3" name="Title 2"/>
          <p:cNvSpPr>
            <a:spLocks noGrp="1"/>
          </p:cNvSpPr>
          <p:nvPr>
            <p:ph type="title"/>
          </p:nvPr>
        </p:nvSpPr>
        <p:spPr/>
        <p:txBody>
          <a:bodyPr/>
          <a:lstStyle/>
          <a:p>
            <a:pPr>
              <a:defRPr/>
            </a:pPr>
            <a:r>
              <a:rPr lang="en-US" altLang="en-US" sz="2800" dirty="0" smtClean="0">
                <a:solidFill>
                  <a:srgbClr val="393939"/>
                </a:solidFill>
                <a:latin typeface="Arial" panose="020B0604020202020204" pitchFamily="34" charset="0"/>
                <a:cs typeface="Arial" panose="020B0604020202020204" pitchFamily="34" charset="0"/>
              </a:rPr>
              <a:t>Under EECD Current Planning Guidelines A New 450 Student K-5 Would Contain:</a:t>
            </a:r>
            <a:endParaRPr lang="en-US" sz="2800" dirty="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sz="2400" dirty="0" smtClean="0">
                <a:latin typeface="Arial" panose="020B0604020202020204" pitchFamily="34" charset="0"/>
                <a:cs typeface="Arial" panose="020B0604020202020204" pitchFamily="34" charset="0"/>
              </a:rPr>
              <a:t>DEC meeting, August 21, 2013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motion </a:t>
            </a:r>
            <a:r>
              <a:rPr lang="en-US" sz="2400" dirty="0">
                <a:latin typeface="Arial" panose="020B0604020202020204" pitchFamily="34" charset="0"/>
                <a:cs typeface="Arial" panose="020B0604020202020204" pitchFamily="34" charset="0"/>
              </a:rPr>
              <a:t>was made for the following priorities:</a:t>
            </a:r>
          </a:p>
          <a:p>
            <a:pPr lvl="1">
              <a:defRPr/>
            </a:pPr>
            <a:r>
              <a:rPr lang="en-US" sz="2400" dirty="0">
                <a:latin typeface="Arial" panose="020B0604020202020204" pitchFamily="34" charset="0"/>
                <a:cs typeface="Arial" panose="020B0604020202020204" pitchFamily="34" charset="0"/>
              </a:rPr>
              <a:t>New school K-5 in Quispamsis</a:t>
            </a:r>
          </a:p>
          <a:p>
            <a:pPr lvl="1">
              <a:defRPr/>
            </a:pPr>
            <a:r>
              <a:rPr lang="en-US" sz="2400" dirty="0">
                <a:latin typeface="Arial" panose="020B0604020202020204" pitchFamily="34" charset="0"/>
                <a:cs typeface="Arial" panose="020B0604020202020204" pitchFamily="34" charset="0"/>
              </a:rPr>
              <a:t>New school </a:t>
            </a:r>
            <a:r>
              <a:rPr lang="en-US" sz="2400" dirty="0" smtClean="0">
                <a:latin typeface="Arial" panose="020B0604020202020204" pitchFamily="34" charset="0"/>
                <a:cs typeface="Arial" panose="020B0604020202020204" pitchFamily="34" charset="0"/>
              </a:rPr>
              <a:t>for west </a:t>
            </a:r>
            <a:r>
              <a:rPr lang="en-US" sz="2400" dirty="0">
                <a:latin typeface="Arial" panose="020B0604020202020204" pitchFamily="34" charset="0"/>
                <a:cs typeface="Arial" panose="020B0604020202020204" pitchFamily="34" charset="0"/>
              </a:rPr>
              <a:t>side </a:t>
            </a:r>
            <a:r>
              <a:rPr lang="en-US" sz="2400" dirty="0" smtClean="0">
                <a:latin typeface="Arial" panose="020B0604020202020204" pitchFamily="34" charset="0"/>
                <a:cs typeface="Arial" panose="020B0604020202020204" pitchFamily="34" charset="0"/>
              </a:rPr>
              <a:t>of Saint John</a:t>
            </a:r>
            <a:endParaRPr lang="en-US" sz="2400" dirty="0">
              <a:latin typeface="Arial" panose="020B0604020202020204" pitchFamily="34" charset="0"/>
              <a:cs typeface="Arial" panose="020B0604020202020204" pitchFamily="34" charset="0"/>
            </a:endParaRPr>
          </a:p>
          <a:p>
            <a:pPr lvl="1">
              <a:defRPr/>
            </a:pPr>
            <a:r>
              <a:rPr lang="en-US" sz="2400" dirty="0">
                <a:latin typeface="Arial" panose="020B0604020202020204" pitchFamily="34" charset="0"/>
                <a:cs typeface="Arial" panose="020B0604020202020204" pitchFamily="34" charset="0"/>
              </a:rPr>
              <a:t>New school </a:t>
            </a:r>
            <a:r>
              <a:rPr lang="en-US" sz="2400" dirty="0" smtClean="0">
                <a:latin typeface="Arial" panose="020B0604020202020204" pitchFamily="34" charset="0"/>
                <a:cs typeface="Arial" panose="020B0604020202020204" pitchFamily="34" charset="0"/>
              </a:rPr>
              <a:t>K-5 for Grand </a:t>
            </a:r>
            <a:r>
              <a:rPr lang="en-US" sz="2400" dirty="0">
                <a:latin typeface="Arial" panose="020B0604020202020204" pitchFamily="34" charset="0"/>
                <a:cs typeface="Arial" panose="020B0604020202020204" pitchFamily="34" charset="0"/>
              </a:rPr>
              <a:t>Bay </a:t>
            </a:r>
            <a:endParaRPr lang="en-US" sz="2400" dirty="0" smtClean="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a:p>
            <a:pPr>
              <a:defRPr/>
            </a:pPr>
            <a:r>
              <a:rPr lang="en-US" sz="2400" dirty="0" smtClean="0">
                <a:latin typeface="Arial" panose="020B0604020202020204" pitchFamily="34" charset="0"/>
                <a:cs typeface="Arial" panose="020B0604020202020204" pitchFamily="34" charset="0"/>
              </a:rPr>
              <a:t>DEC meeting, April 9, </a:t>
            </a:r>
            <a:r>
              <a:rPr lang="en-US" sz="2400" dirty="0">
                <a:latin typeface="Arial" panose="020B0604020202020204" pitchFamily="34" charset="0"/>
                <a:cs typeface="Arial" panose="020B0604020202020204" pitchFamily="34" charset="0"/>
              </a:rPr>
              <a:t>2014 </a:t>
            </a:r>
            <a:r>
              <a:rPr lang="en-US" sz="2400" dirty="0" smtClean="0">
                <a:latin typeface="Arial" panose="020B0604020202020204" pitchFamily="34" charset="0"/>
                <a:cs typeface="Arial" panose="020B0604020202020204" pitchFamily="34" charset="0"/>
              </a:rPr>
              <a:t>– motion was re-affirmed and sent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Minister of Education and Early Childhood Development (EECD).</a:t>
            </a:r>
            <a:endParaRPr lang="en-US" sz="2400" dirty="0">
              <a:latin typeface="Arial" panose="020B0604020202020204" pitchFamily="34" charset="0"/>
              <a:cs typeface="Arial" panose="020B0604020202020204" pitchFamily="34" charset="0"/>
            </a:endParaRPr>
          </a:p>
          <a:p>
            <a:pPr marL="109537" indent="0">
              <a:buFont typeface="Wingdings 3" pitchFamily="18" charset="2"/>
              <a:buNone/>
              <a:defRPr/>
            </a:pPr>
            <a:r>
              <a:rPr lang="en-US" dirty="0"/>
              <a:t> </a:t>
            </a:r>
          </a:p>
          <a:p>
            <a:pPr>
              <a:defRPr/>
            </a:pPr>
            <a:endParaRPr lang="en-US" dirty="0"/>
          </a:p>
        </p:txBody>
      </p:sp>
      <p:sp>
        <p:nvSpPr>
          <p:cNvPr id="3" name="Title 2"/>
          <p:cNvSpPr>
            <a:spLocks noGrp="1"/>
          </p:cNvSpPr>
          <p:nvPr>
            <p:ph type="title"/>
          </p:nvPr>
        </p:nvSpPr>
        <p:spPr/>
        <p:txBody>
          <a:bodyPr/>
          <a:lstStyle/>
          <a:p>
            <a:pPr>
              <a:defRPr/>
            </a:pPr>
            <a:r>
              <a:rPr lang="en-US" sz="2800" dirty="0" smtClean="0">
                <a:latin typeface="Arial" panose="020B0604020202020204" pitchFamily="34" charset="0"/>
                <a:cs typeface="Arial" panose="020B0604020202020204" pitchFamily="34" charset="0"/>
              </a:rPr>
              <a:t>District Education Council (DEC) Priorities:</a:t>
            </a:r>
            <a:endParaRPr lang="en-US" sz="2800" dirty="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1"/>
          <p:cNvSpPr>
            <a:spLocks noGrp="1"/>
          </p:cNvSpPr>
          <p:nvPr>
            <p:ph idx="1"/>
          </p:nvPr>
        </p:nvSpPr>
        <p:spPr/>
        <p:txBody>
          <a:bodyPr/>
          <a:lstStyle/>
          <a:p>
            <a:r>
              <a:rPr lang="en-GB" sz="2000" smtClean="0">
                <a:latin typeface="Arial" pitchFamily="34" charset="0"/>
                <a:cs typeface="Arial" pitchFamily="34" charset="0"/>
              </a:rPr>
              <a:t>Dedicated administration space</a:t>
            </a:r>
            <a:endParaRPr lang="en-US" sz="2000" smtClean="0">
              <a:latin typeface="Arial" pitchFamily="34" charset="0"/>
              <a:cs typeface="Arial" pitchFamily="34" charset="0"/>
            </a:endParaRPr>
          </a:p>
          <a:p>
            <a:r>
              <a:rPr lang="en-GB" sz="2000" smtClean="0">
                <a:latin typeface="Arial" pitchFamily="34" charset="0"/>
                <a:cs typeface="Arial" pitchFamily="34" charset="0"/>
              </a:rPr>
              <a:t>Personnel centre with staff lounge</a:t>
            </a:r>
            <a:endParaRPr lang="en-US" sz="2000" smtClean="0">
              <a:latin typeface="Arial" pitchFamily="34" charset="0"/>
              <a:cs typeface="Arial" pitchFamily="34" charset="0"/>
            </a:endParaRPr>
          </a:p>
          <a:p>
            <a:r>
              <a:rPr lang="en-GB" sz="2000" smtClean="0">
                <a:latin typeface="Arial" pitchFamily="34" charset="0"/>
                <a:cs typeface="Arial" pitchFamily="34" charset="0"/>
              </a:rPr>
              <a:t>Playfield</a:t>
            </a:r>
            <a:endParaRPr lang="en-US" sz="2000" smtClean="0">
              <a:latin typeface="Arial" pitchFamily="34" charset="0"/>
              <a:cs typeface="Arial" pitchFamily="34" charset="0"/>
            </a:endParaRPr>
          </a:p>
          <a:p>
            <a:r>
              <a:rPr lang="en-GB" sz="2000" smtClean="0">
                <a:latin typeface="Arial" pitchFamily="34" charset="0"/>
                <a:cs typeface="Arial" pitchFamily="34" charset="0"/>
              </a:rPr>
              <a:t>Outdoor playground</a:t>
            </a:r>
            <a:endParaRPr lang="en-US" sz="2000" smtClean="0">
              <a:latin typeface="Arial" pitchFamily="34" charset="0"/>
              <a:cs typeface="Arial" pitchFamily="34" charset="0"/>
            </a:endParaRPr>
          </a:p>
          <a:p>
            <a:r>
              <a:rPr lang="en-GB" sz="2000" smtClean="0">
                <a:latin typeface="Arial" pitchFamily="34" charset="0"/>
                <a:cs typeface="Arial" pitchFamily="34" charset="0"/>
              </a:rPr>
              <a:t>Complete lock-down at the push of a button with the building separated into zones</a:t>
            </a:r>
          </a:p>
          <a:p>
            <a:r>
              <a:rPr lang="en-GB" sz="2000" smtClean="0">
                <a:latin typeface="Arial" pitchFamily="34" charset="0"/>
                <a:cs typeface="Arial" pitchFamily="34" charset="0"/>
              </a:rPr>
              <a:t>After hours spaces (i.e. gym) are separated and can be locked from the general teaching spaces</a:t>
            </a:r>
          </a:p>
          <a:p>
            <a:r>
              <a:rPr lang="en-GB" sz="2000" smtClean="0">
                <a:latin typeface="Arial" pitchFamily="34" charset="0"/>
                <a:cs typeface="Arial" pitchFamily="34" charset="0"/>
              </a:rPr>
              <a:t>Separate parent drop off and bus loading zones for safety</a:t>
            </a:r>
          </a:p>
          <a:p>
            <a:r>
              <a:rPr lang="en-GB" sz="2000" smtClean="0">
                <a:latin typeface="Arial" pitchFamily="34" charset="0"/>
                <a:cs typeface="Arial" pitchFamily="34" charset="0"/>
              </a:rPr>
              <a:t>Natural lighting in all teaching areas</a:t>
            </a:r>
          </a:p>
          <a:p>
            <a:r>
              <a:rPr lang="en-GB" sz="2000" smtClean="0">
                <a:latin typeface="Arial" pitchFamily="34" charset="0"/>
                <a:cs typeface="Arial" pitchFamily="34" charset="0"/>
              </a:rPr>
              <a:t>Improved air quality with operable windows in all occupied spaces </a:t>
            </a:r>
          </a:p>
          <a:p>
            <a:r>
              <a:rPr lang="en-GB" sz="2000" smtClean="0">
                <a:latin typeface="Arial" pitchFamily="34" charset="0"/>
                <a:cs typeface="Arial" pitchFamily="34" charset="0"/>
              </a:rPr>
              <a:t>Alternate transportation support  for staff and students (i.e. bike racks, car pool spaces) </a:t>
            </a:r>
          </a:p>
          <a:p>
            <a:endParaRPr lang="en-US" smtClean="0"/>
          </a:p>
        </p:txBody>
      </p:sp>
      <p:sp>
        <p:nvSpPr>
          <p:cNvPr id="3" name="Title 2"/>
          <p:cNvSpPr>
            <a:spLocks noGrp="1"/>
          </p:cNvSpPr>
          <p:nvPr>
            <p:ph type="title"/>
          </p:nvPr>
        </p:nvSpPr>
        <p:spPr/>
        <p:txBody>
          <a:bodyPr/>
          <a:lstStyle/>
          <a:p>
            <a:pPr>
              <a:defRPr/>
            </a:pPr>
            <a:r>
              <a:rPr lang="en-US" altLang="en-US" sz="2800" dirty="0" smtClean="0">
                <a:solidFill>
                  <a:srgbClr val="393939"/>
                </a:solidFill>
                <a:latin typeface="Arial" panose="020B0604020202020204" pitchFamily="34" charset="0"/>
                <a:cs typeface="Arial" panose="020B0604020202020204" pitchFamily="34" charset="0"/>
              </a:rPr>
              <a:t>Under EECD Current Planning Guidelines A New 450 Student K-5 Would Contain (cont.):</a:t>
            </a:r>
            <a:endParaRPr lang="en-US" sz="2800" dirty="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johna.macdonald\AppData\Local\Microsoft\Windows\Temporary Internet Files\Content.Outlook\K00GYWDD\Lower West Side - Combined (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2227" name="Footer Placeholder 3"/>
          <p:cNvSpPr>
            <a:spLocks noGrp="1"/>
          </p:cNvSpPr>
          <p:nvPr>
            <p:ph type="ftr" sz="quarter" idx="11"/>
          </p:nvPr>
        </p:nvSpPr>
        <p:spPr bwMode="auto">
          <a:xfrm>
            <a:off x="4379913" y="6408738"/>
            <a:ext cx="4078287" cy="365125"/>
          </a:xfrm>
          <a:noFill/>
          <a:ln>
            <a:miter lim="800000"/>
            <a:headEnd/>
            <a:tailEnd/>
          </a:ln>
        </p:spPr>
        <p:txBody>
          <a:bodyPr wrap="square" lIns="91440" tIns="45720" rIns="91440" bIns="45720" numCol="1" anchorCtr="0" compatLnSpc="1">
            <a:prstTxWarp prst="textNoShape">
              <a:avLst/>
            </a:prstTxWarp>
          </a:bodyPr>
          <a:lstStyle/>
          <a:p>
            <a:r>
              <a:rPr lang="en-US" sz="2000" smtClean="0">
                <a:latin typeface="Arial" pitchFamily="34" charset="0"/>
                <a:cs typeface="Arial" pitchFamily="34" charset="0"/>
              </a:rPr>
              <a:t>NEW K-5 SCHOOL BOUNDARY</a:t>
            </a:r>
          </a:p>
        </p:txBody>
      </p:sp>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Thank You for Attending!</a:t>
            </a:r>
            <a:endParaRPr lang="en-US" dirty="0"/>
          </a:p>
        </p:txBody>
      </p:sp>
      <p:sp>
        <p:nvSpPr>
          <p:cNvPr id="3" name="Content Placeholder 2"/>
          <p:cNvSpPr>
            <a:spLocks noGrp="1"/>
          </p:cNvSpPr>
          <p:nvPr>
            <p:ph idx="1"/>
          </p:nvPr>
        </p:nvSpPr>
        <p:spPr/>
        <p:txBody>
          <a:bodyPr/>
          <a:lstStyle/>
          <a:p>
            <a:pPr>
              <a:defRPr/>
            </a:pPr>
            <a:r>
              <a:rPr lang="en-US" dirty="0" smtClean="0">
                <a:latin typeface="Arial" panose="020B0604020202020204" pitchFamily="34" charset="0"/>
                <a:cs typeface="Arial" panose="020B0604020202020204" pitchFamily="34" charset="0"/>
              </a:rPr>
              <a:t>Next meeting - </a:t>
            </a:r>
          </a:p>
          <a:p>
            <a:pPr>
              <a:defRPr/>
            </a:pPr>
            <a:r>
              <a:rPr lang="en-US" dirty="0" smtClean="0">
                <a:latin typeface="Arial" panose="020B0604020202020204" pitchFamily="34" charset="0"/>
                <a:cs typeface="Arial" panose="020B0604020202020204" pitchFamily="34" charset="0"/>
              </a:rPr>
              <a:t>This presentation will be posted to ASD-S website at: </a:t>
            </a:r>
            <a:r>
              <a:rPr lang="en-US" b="1" dirty="0" smtClean="0">
                <a:latin typeface="Arial" panose="020B0604020202020204" pitchFamily="34" charset="0"/>
                <a:cs typeface="Arial" panose="020B0604020202020204" pitchFamily="34" charset="0"/>
              </a:rPr>
              <a:t>http://web1.nbed.nb.ca/sites/ASD-S/</a:t>
            </a:r>
            <a:endParaRPr lang="en-US" b="1" dirty="0">
              <a:latin typeface="Arial" panose="020B0604020202020204" pitchFamily="34" charset="0"/>
              <a:cs typeface="Arial" panose="020B0604020202020204" pitchFamily="34" charset="0"/>
            </a:endParaRPr>
          </a:p>
          <a:p>
            <a:pPr marL="109537" indent="0">
              <a:buFont typeface="Wingdings 3" pitchFamily="18" charset="2"/>
              <a:buNone/>
              <a:defRPr/>
            </a:pPr>
            <a:r>
              <a:rPr lang="en-US" dirty="0" smtClean="0">
                <a:latin typeface="Arial" panose="020B0604020202020204" pitchFamily="34" charset="0"/>
                <a:cs typeface="Arial" panose="020B0604020202020204" pitchFamily="34" charset="0"/>
              </a:rPr>
              <a:t>Written </a:t>
            </a:r>
            <a:r>
              <a:rPr lang="en-US" dirty="0">
                <a:latin typeface="Arial" panose="020B0604020202020204" pitchFamily="34" charset="0"/>
                <a:cs typeface="Arial" panose="020B0604020202020204" pitchFamily="34" charset="0"/>
              </a:rPr>
              <a:t>feedback can be </a:t>
            </a:r>
            <a:r>
              <a:rPr lang="en-US" dirty="0" smtClean="0">
                <a:latin typeface="Arial" panose="020B0604020202020204" pitchFamily="34" charset="0"/>
                <a:cs typeface="Arial" panose="020B0604020202020204" pitchFamily="34" charset="0"/>
              </a:rPr>
              <a:t>submitted:</a:t>
            </a:r>
          </a:p>
          <a:p>
            <a:pPr>
              <a:defRPr/>
            </a:pPr>
            <a:r>
              <a:rPr lang="en-US" dirty="0" smtClean="0">
                <a:latin typeface="Arial" panose="020B0604020202020204" pitchFamily="34" charset="0"/>
                <a:cs typeface="Arial" panose="020B0604020202020204" pitchFamily="34" charset="0"/>
              </a:rPr>
              <a:t>via </a:t>
            </a:r>
            <a:r>
              <a:rPr lang="en-US" dirty="0">
                <a:latin typeface="Arial" panose="020B0604020202020204" pitchFamily="34" charset="0"/>
                <a:cs typeface="Arial" panose="020B0604020202020204" pitchFamily="34" charset="0"/>
              </a:rPr>
              <a:t>email </a:t>
            </a:r>
            <a:r>
              <a:rPr lang="en-US" dirty="0" smtClean="0">
                <a:latin typeface="Arial" panose="020B0604020202020204" pitchFamily="34" charset="0"/>
                <a:cs typeface="Arial" panose="020B0604020202020204" pitchFamily="34" charset="0"/>
              </a:rPr>
              <a:t>to </a:t>
            </a:r>
            <a:r>
              <a:rPr lang="en-US" b="1" u="sng" dirty="0" smtClean="0">
                <a:latin typeface="Arial" panose="020B0604020202020204" pitchFamily="34" charset="0"/>
                <a:cs typeface="Arial" panose="020B0604020202020204" pitchFamily="34" charset="0"/>
              </a:rPr>
              <a:t>asds.schoolreview@gnb.ca </a:t>
            </a:r>
          </a:p>
          <a:p>
            <a:pPr>
              <a:defRPr/>
            </a:pPr>
            <a:r>
              <a:rPr lang="en-US" dirty="0" smtClean="0">
                <a:latin typeface="Arial" panose="020B0604020202020204" pitchFamily="34" charset="0"/>
                <a:cs typeface="Arial" panose="020B0604020202020204" pitchFamily="34" charset="0"/>
              </a:rPr>
              <a:t>0r send </a:t>
            </a:r>
            <a:r>
              <a:rPr lang="en-US" dirty="0">
                <a:latin typeface="Arial" panose="020B0604020202020204" pitchFamily="34" charset="0"/>
                <a:cs typeface="Arial" panose="020B0604020202020204" pitchFamily="34" charset="0"/>
              </a:rPr>
              <a:t>a letter to the attention </a:t>
            </a:r>
            <a:r>
              <a:rPr lang="en-US" dirty="0" smtClean="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Robert </a:t>
            </a:r>
            <a:r>
              <a:rPr lang="en-US" b="1" dirty="0">
                <a:latin typeface="Arial" panose="020B0604020202020204" pitchFamily="34" charset="0"/>
                <a:cs typeface="Arial" panose="020B0604020202020204" pitchFamily="34" charset="0"/>
              </a:rPr>
              <a:t>Fowler, </a:t>
            </a:r>
            <a:r>
              <a:rPr lang="en-US" b="1" dirty="0" smtClean="0">
                <a:latin typeface="Arial" panose="020B0604020202020204" pitchFamily="34" charset="0"/>
                <a:cs typeface="Arial" panose="020B0604020202020204" pitchFamily="34" charset="0"/>
              </a:rPr>
              <a:t>Chair                                	District </a:t>
            </a:r>
            <a:r>
              <a:rPr lang="en-US" b="1" dirty="0">
                <a:latin typeface="Arial" panose="020B0604020202020204" pitchFamily="34" charset="0"/>
                <a:cs typeface="Arial" panose="020B0604020202020204" pitchFamily="34" charset="0"/>
              </a:rPr>
              <a:t>Education </a:t>
            </a:r>
            <a:r>
              <a:rPr lang="en-US" b="1" dirty="0" smtClean="0">
                <a:latin typeface="Arial" panose="020B0604020202020204" pitchFamily="34" charset="0"/>
                <a:cs typeface="Arial" panose="020B0604020202020204" pitchFamily="34" charset="0"/>
              </a:rPr>
              <a:t>Council                            	490 </a:t>
            </a:r>
            <a:r>
              <a:rPr lang="en-US" b="1" dirty="0">
                <a:latin typeface="Arial" panose="020B0604020202020204" pitchFamily="34" charset="0"/>
                <a:cs typeface="Arial" panose="020B0604020202020204" pitchFamily="34" charset="0"/>
              </a:rPr>
              <a:t>Woodward </a:t>
            </a:r>
            <a:r>
              <a:rPr lang="en-US" b="1" dirty="0" smtClean="0">
                <a:latin typeface="Arial" panose="020B0604020202020204" pitchFamily="34" charset="0"/>
                <a:cs typeface="Arial" panose="020B0604020202020204" pitchFamily="34" charset="0"/>
              </a:rPr>
              <a:t>Avenue                         	Saint </a:t>
            </a:r>
            <a:r>
              <a:rPr lang="en-US" b="1" dirty="0">
                <a:latin typeface="Arial" panose="020B0604020202020204" pitchFamily="34" charset="0"/>
                <a:cs typeface="Arial" panose="020B0604020202020204" pitchFamily="34" charset="0"/>
              </a:rPr>
              <a:t>John, NB E2K </a:t>
            </a:r>
            <a:r>
              <a:rPr lang="en-US" b="1" dirty="0" smtClean="0">
                <a:latin typeface="Arial" panose="020B0604020202020204" pitchFamily="34" charset="0"/>
                <a:cs typeface="Arial" panose="020B0604020202020204" pitchFamily="34" charset="0"/>
              </a:rPr>
              <a:t>5N3</a:t>
            </a:r>
            <a:endParaRPr lang="en-US" b="1" dirty="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Font typeface="Wingdings 3" pitchFamily="18" charset="2"/>
              <a:buNone/>
              <a:defRPr/>
            </a:pPr>
            <a:r>
              <a:rPr lang="en-US" sz="2000" b="1" dirty="0">
                <a:latin typeface="Arial" panose="020B0604020202020204" pitchFamily="34" charset="0"/>
                <a:cs typeface="Arial" panose="020B0604020202020204" pitchFamily="34" charset="0"/>
              </a:rPr>
              <a:t>6.4.2</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A DEC must consider the following criteria when studying a school’s sustainability. This list does not preclude a DEC from </a:t>
            </a:r>
            <a:r>
              <a:rPr lang="en-US" sz="2000" i="1" dirty="0" smtClean="0">
                <a:latin typeface="Arial" panose="020B0604020202020204" pitchFamily="34" charset="0"/>
                <a:cs typeface="Arial" panose="020B0604020202020204" pitchFamily="34" charset="0"/>
              </a:rPr>
              <a:t>considering other </a:t>
            </a:r>
            <a:r>
              <a:rPr lang="en-US" sz="2000" i="1" dirty="0">
                <a:latin typeface="Arial" panose="020B0604020202020204" pitchFamily="34" charset="0"/>
                <a:cs typeface="Arial" panose="020B0604020202020204" pitchFamily="34" charset="0"/>
              </a:rPr>
              <a:t>factors relevant to their local circumstances. </a:t>
            </a:r>
            <a:endParaRPr lang="en-US" sz="2000" i="1" dirty="0" smtClean="0">
              <a:latin typeface="Arial" panose="020B0604020202020204" pitchFamily="34" charset="0"/>
              <a:cs typeface="Arial" panose="020B0604020202020204" pitchFamily="34" charset="0"/>
            </a:endParaRPr>
          </a:p>
          <a:p>
            <a:pPr marL="109537" indent="0">
              <a:buFont typeface="Wingdings 3" pitchFamily="18" charset="2"/>
              <a:buNone/>
              <a:defRPr/>
            </a:pPr>
            <a:endParaRPr lang="en-US" sz="2000" i="1" dirty="0" smtClean="0">
              <a:latin typeface="Arial" panose="020B0604020202020204" pitchFamily="34" charset="0"/>
              <a:cs typeface="Arial" panose="020B0604020202020204" pitchFamily="34" charset="0"/>
            </a:endParaRPr>
          </a:p>
          <a:p>
            <a:pPr>
              <a:defRPr/>
            </a:pPr>
            <a:r>
              <a:rPr lang="en-US" sz="2000" dirty="0" smtClean="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a:t>
            </a:r>
            <a:r>
              <a:rPr lang="en-US" sz="2000" i="1" u="sng" dirty="0">
                <a:latin typeface="Arial" panose="020B0604020202020204" pitchFamily="34" charset="0"/>
                <a:cs typeface="Arial" panose="020B0604020202020204" pitchFamily="34" charset="0"/>
              </a:rPr>
              <a:t>Low/declining </a:t>
            </a:r>
            <a:r>
              <a:rPr lang="en-US" sz="2000" i="1" u="sng" dirty="0" smtClean="0">
                <a:latin typeface="Arial" panose="020B0604020202020204" pitchFamily="34" charset="0"/>
                <a:cs typeface="Arial" panose="020B0604020202020204" pitchFamily="34" charset="0"/>
              </a:rPr>
              <a:t>enrolments:</a:t>
            </a:r>
            <a:r>
              <a:rPr lang="en-US" sz="2000" dirty="0" smtClean="0">
                <a:latin typeface="Arial" panose="020B0604020202020204" pitchFamily="34" charset="0"/>
                <a:cs typeface="Arial" panose="020B0604020202020204" pitchFamily="34" charset="0"/>
              </a:rPr>
              <a:t> </a:t>
            </a:r>
          </a:p>
          <a:p>
            <a:pPr>
              <a:defRPr/>
            </a:pPr>
            <a:r>
              <a:rPr lang="en-US" sz="2000" dirty="0" smtClean="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r>
              <a:rPr lang="en-US" sz="2000" i="1" u="sng" dirty="0">
                <a:latin typeface="Arial" panose="020B0604020202020204" pitchFamily="34" charset="0"/>
                <a:cs typeface="Arial" panose="020B0604020202020204" pitchFamily="34" charset="0"/>
              </a:rPr>
              <a:t>Health and </a:t>
            </a:r>
            <a:r>
              <a:rPr lang="en-US" sz="2000" i="1" u="sng" dirty="0" smtClean="0">
                <a:latin typeface="Arial" panose="020B0604020202020204" pitchFamily="34" charset="0"/>
                <a:cs typeface="Arial" panose="020B0604020202020204" pitchFamily="34" charset="0"/>
              </a:rPr>
              <a:t>Safety:</a:t>
            </a:r>
            <a:r>
              <a:rPr lang="en-US" sz="2000" u="sng"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3. </a:t>
            </a:r>
            <a:r>
              <a:rPr lang="en-US" sz="2000" i="1" u="sng" dirty="0">
                <a:latin typeface="Arial" panose="020B0604020202020204" pitchFamily="34" charset="0"/>
                <a:cs typeface="Arial" panose="020B0604020202020204" pitchFamily="34" charset="0"/>
              </a:rPr>
              <a:t>Quality of Education Programs and </a:t>
            </a:r>
            <a:r>
              <a:rPr lang="en-US" sz="2000" i="1" u="sng" dirty="0" smtClean="0">
                <a:latin typeface="Arial" panose="020B0604020202020204" pitchFamily="34" charset="0"/>
                <a:cs typeface="Arial" panose="020B0604020202020204" pitchFamily="34" charset="0"/>
              </a:rPr>
              <a:t>Services:</a:t>
            </a:r>
            <a:r>
              <a:rPr lang="en-US" sz="2000" u="sng"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4. </a:t>
            </a:r>
            <a:r>
              <a:rPr lang="en-US" sz="2000" i="1" u="sng" dirty="0">
                <a:latin typeface="Arial" panose="020B0604020202020204" pitchFamily="34" charset="0"/>
                <a:cs typeface="Arial" panose="020B0604020202020204" pitchFamily="34" charset="0"/>
              </a:rPr>
              <a:t>Transportation</a:t>
            </a:r>
            <a:r>
              <a:rPr lang="en-US" sz="2000" u="sng" dirty="0" smtClean="0">
                <a:latin typeface="Arial" panose="020B0604020202020204" pitchFamily="34" charset="0"/>
                <a:cs typeface="Arial" panose="020B0604020202020204" pitchFamily="34" charset="0"/>
              </a:rPr>
              <a:t>:</a:t>
            </a:r>
            <a:endParaRPr lang="en-US" sz="2000" dirty="0"/>
          </a:p>
          <a:p>
            <a:pPr>
              <a:defRPr/>
            </a:pPr>
            <a:r>
              <a:rPr lang="en-US" sz="2000" dirty="0">
                <a:latin typeface="Arial" panose="020B0604020202020204" pitchFamily="34" charset="0"/>
                <a:cs typeface="Arial" panose="020B0604020202020204" pitchFamily="34" charset="0"/>
              </a:rPr>
              <a:t>5. </a:t>
            </a:r>
            <a:r>
              <a:rPr lang="en-US" sz="2000" i="1" u="sng" dirty="0">
                <a:latin typeface="Arial" panose="020B0604020202020204" pitchFamily="34" charset="0"/>
                <a:cs typeface="Arial" panose="020B0604020202020204" pitchFamily="34" charset="0"/>
              </a:rPr>
              <a:t>Finances</a:t>
            </a:r>
            <a:r>
              <a:rPr lang="en-US" sz="2000" u="sng" dirty="0">
                <a:latin typeface="Arial" panose="020B0604020202020204" pitchFamily="34" charset="0"/>
                <a:cs typeface="Arial" panose="020B0604020202020204" pitchFamily="34" charset="0"/>
              </a:rPr>
              <a:t>: </a:t>
            </a:r>
          </a:p>
          <a:p>
            <a:pPr>
              <a:defRPr/>
            </a:pPr>
            <a:r>
              <a:rPr lang="en-US" sz="2000" u="sng" dirty="0">
                <a:latin typeface="Arial" panose="020B0604020202020204" pitchFamily="34" charset="0"/>
                <a:cs typeface="Arial" panose="020B0604020202020204" pitchFamily="34" charset="0"/>
              </a:rPr>
              <a:t>6. </a:t>
            </a:r>
            <a:r>
              <a:rPr lang="en-US" sz="2000" i="1" u="sng" dirty="0">
                <a:latin typeface="Arial" panose="020B0604020202020204" pitchFamily="34" charset="0"/>
                <a:cs typeface="Arial" panose="020B0604020202020204" pitchFamily="34" charset="0"/>
              </a:rPr>
              <a:t>Impact on the local community</a:t>
            </a:r>
            <a:r>
              <a:rPr lang="en-US" sz="2000" u="sng" dirty="0">
                <a:latin typeface="Arial" panose="020B0604020202020204" pitchFamily="34" charset="0"/>
                <a:cs typeface="Arial" panose="020B0604020202020204" pitchFamily="34" charset="0"/>
              </a:rPr>
              <a:t>: </a:t>
            </a:r>
            <a:endParaRPr lang="en-US" sz="2000" u="sng" dirty="0"/>
          </a:p>
          <a:p>
            <a:pPr>
              <a:defRPr/>
            </a:pPr>
            <a:r>
              <a:rPr lang="en-US" sz="2000" u="sng" dirty="0">
                <a:latin typeface="Arial" panose="020B0604020202020204" pitchFamily="34" charset="0"/>
                <a:cs typeface="Arial" panose="020B0604020202020204" pitchFamily="34" charset="0"/>
              </a:rPr>
              <a:t>7. </a:t>
            </a:r>
            <a:r>
              <a:rPr lang="en-US" sz="2000" i="1" u="sng" dirty="0">
                <a:latin typeface="Arial" panose="020B0604020202020204" pitchFamily="34" charset="0"/>
                <a:cs typeface="Arial" panose="020B0604020202020204" pitchFamily="34" charset="0"/>
              </a:rPr>
              <a:t>Impact on other </a:t>
            </a:r>
            <a:r>
              <a:rPr lang="en-US" sz="2000" i="1" u="sng" dirty="0" smtClean="0">
                <a:latin typeface="Arial" panose="020B0604020202020204" pitchFamily="34" charset="0"/>
                <a:cs typeface="Arial" panose="020B0604020202020204" pitchFamily="34" charset="0"/>
              </a:rPr>
              <a:t>schools:</a:t>
            </a:r>
            <a:endParaRPr lang="en-US" sz="2000" u="sng" dirty="0">
              <a:latin typeface="Arial" panose="020B0604020202020204" pitchFamily="34" charset="0"/>
              <a:cs typeface="Arial" panose="020B0604020202020204" pitchFamily="34" charset="0"/>
            </a:endParaRPr>
          </a:p>
          <a:p>
            <a:pPr>
              <a:defRPr/>
            </a:pPr>
            <a:r>
              <a:rPr lang="en-US" sz="2000" u="sng" dirty="0">
                <a:latin typeface="Arial" panose="020B0604020202020204" pitchFamily="34" charset="0"/>
                <a:cs typeface="Arial" panose="020B0604020202020204" pitchFamily="34" charset="0"/>
              </a:rPr>
              <a:t>8. </a:t>
            </a:r>
            <a:r>
              <a:rPr lang="en-US" sz="2000" i="1" u="sng" dirty="0">
                <a:latin typeface="Arial" panose="020B0604020202020204" pitchFamily="34" charset="0"/>
                <a:cs typeface="Arial" panose="020B0604020202020204" pitchFamily="34" charset="0"/>
              </a:rPr>
              <a:t>Economic development</a:t>
            </a:r>
            <a:r>
              <a:rPr lang="en-US" sz="2000" u="sng" dirty="0">
                <a:latin typeface="Arial" panose="020B0604020202020204" pitchFamily="34" charset="0"/>
                <a:cs typeface="Arial" panose="020B0604020202020204" pitchFamily="34" charset="0"/>
              </a:rPr>
              <a:t>: </a:t>
            </a:r>
          </a:p>
          <a:p>
            <a:pPr>
              <a:defRPr/>
            </a:pPr>
            <a:endParaRPr lang="en-US" sz="2000" i="1" dirty="0" smtClean="0"/>
          </a:p>
          <a:p>
            <a:pPr>
              <a:defRPr/>
            </a:pPr>
            <a:endParaRPr lang="en-US" sz="2000" dirty="0"/>
          </a:p>
          <a:p>
            <a:pPr>
              <a:defRPr/>
            </a:pPr>
            <a:endParaRPr lang="en-US" sz="2000" dirty="0">
              <a:latin typeface="Arial" panose="020B0604020202020204" pitchFamily="34" charset="0"/>
              <a:cs typeface="Arial" panose="020B0604020202020204" pitchFamily="34" charset="0"/>
            </a:endParaRPr>
          </a:p>
          <a:p>
            <a:pPr>
              <a:defRPr/>
            </a:pPr>
            <a:endParaRPr lang="en-US" sz="2000" dirty="0">
              <a:latin typeface="Arial" panose="020B0604020202020204" pitchFamily="34" charset="0"/>
              <a:cs typeface="Arial" panose="020B0604020202020204" pitchFamily="34" charset="0"/>
            </a:endParaRPr>
          </a:p>
          <a:p>
            <a:pPr>
              <a:defRPr/>
            </a:pPr>
            <a:endParaRPr lang="en-US" sz="2000" u="sng" dirty="0" smtClean="0">
              <a:latin typeface="Arial" panose="020B0604020202020204" pitchFamily="34" charset="0"/>
              <a:cs typeface="Arial" panose="020B0604020202020204" pitchFamily="34" charset="0"/>
            </a:endParaRPr>
          </a:p>
          <a:p>
            <a:pPr>
              <a:defRPr/>
            </a:pPr>
            <a:endParaRPr lang="en-US" sz="2000" u="sng" dirty="0" smtClean="0">
              <a:latin typeface="Arial" panose="020B0604020202020204" pitchFamily="34" charset="0"/>
              <a:cs typeface="Arial" panose="020B0604020202020204" pitchFamily="34" charset="0"/>
            </a:endParaRPr>
          </a:p>
          <a:p>
            <a:pPr>
              <a:defRPr/>
            </a:pPr>
            <a:endParaRPr lang="en-US" sz="2000" u="sng"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rmAutofit fontScale="90000"/>
          </a:bodyPr>
          <a:lstStyle/>
          <a:p>
            <a:pPr>
              <a:defRPr/>
            </a:pPr>
            <a:r>
              <a:rPr lang="en-US" dirty="0" smtClean="0">
                <a:latin typeface="Arial" panose="020B0604020202020204" pitchFamily="34" charset="0"/>
                <a:cs typeface="Arial" panose="020B0604020202020204" pitchFamily="34" charset="0"/>
              </a:rPr>
              <a:t>Policy 409 – Section 6.4      </a:t>
            </a:r>
            <a:r>
              <a:rPr lang="en-US" sz="3100" dirty="0" smtClean="0">
                <a:latin typeface="Arial" panose="020B0604020202020204" pitchFamily="34" charset="0"/>
                <a:cs typeface="Arial" panose="020B0604020202020204" pitchFamily="34" charset="0"/>
              </a:rPr>
              <a:t>Determining a School’s Sustainability</a:t>
            </a:r>
            <a:endParaRPr lang="en-US" sz="3100" dirty="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endParaRPr lang="en-US" dirty="0"/>
          </a:p>
          <a:p>
            <a:pPr marL="109537" indent="0">
              <a:buFont typeface="Wingdings 3" pitchFamily="18" charset="2"/>
              <a:buNone/>
              <a:defRPr/>
            </a:pPr>
            <a:r>
              <a:rPr lang="en-US" sz="2400" b="1" dirty="0">
                <a:latin typeface="Arial" panose="020B0604020202020204" pitchFamily="34" charset="0"/>
                <a:cs typeface="Arial" panose="020B0604020202020204" pitchFamily="34" charset="0"/>
              </a:rPr>
              <a:t>6.5.3 </a:t>
            </a:r>
            <a:r>
              <a:rPr lang="en-US" sz="2400" i="1" dirty="0">
                <a:latin typeface="Arial" panose="020B0604020202020204" pitchFamily="34" charset="0"/>
                <a:cs typeface="Arial" panose="020B0604020202020204" pitchFamily="34" charset="0"/>
              </a:rPr>
              <a:t>The DEC will ensure that affected persons: </a:t>
            </a:r>
            <a:endParaRPr lang="en-US" sz="2400" i="1" dirty="0" smtClean="0">
              <a:latin typeface="Arial" panose="020B0604020202020204" pitchFamily="34" charset="0"/>
              <a:cs typeface="Arial" panose="020B0604020202020204" pitchFamily="34" charset="0"/>
            </a:endParaRPr>
          </a:p>
          <a:p>
            <a:pPr marL="109537" indent="0">
              <a:buFont typeface="Wingdings 3" pitchFamily="18" charset="2"/>
              <a:buNone/>
              <a:defRPr/>
            </a:pPr>
            <a:endParaRPr lang="en-US" sz="2400" i="1" dirty="0">
              <a:latin typeface="Arial" panose="020B0604020202020204" pitchFamily="34" charset="0"/>
              <a:cs typeface="Arial" panose="020B0604020202020204" pitchFamily="34" charset="0"/>
            </a:endParaRPr>
          </a:p>
          <a:p>
            <a:pPr>
              <a:defRPr/>
            </a:pPr>
            <a:r>
              <a:rPr lang="en-US" sz="2400" i="1" dirty="0" smtClean="0">
                <a:latin typeface="Arial" panose="020B0604020202020204" pitchFamily="34" charset="0"/>
                <a:cs typeface="Arial" panose="020B0604020202020204" pitchFamily="34" charset="0"/>
              </a:rPr>
              <a:t>are </a:t>
            </a:r>
            <a:r>
              <a:rPr lang="en-US" sz="2400" i="1" dirty="0">
                <a:latin typeface="Arial" panose="020B0604020202020204" pitchFamily="34" charset="0"/>
                <a:cs typeface="Arial" panose="020B0604020202020204" pitchFamily="34" charset="0"/>
              </a:rPr>
              <a:t>provided with information relevant to the proposal; </a:t>
            </a:r>
          </a:p>
          <a:p>
            <a:pPr>
              <a:defRPr/>
            </a:pPr>
            <a:r>
              <a:rPr lang="en-US" sz="2400" i="1" dirty="0" smtClean="0">
                <a:latin typeface="Arial" panose="020B0604020202020204" pitchFamily="34" charset="0"/>
                <a:cs typeface="Arial" panose="020B0604020202020204" pitchFamily="34" charset="0"/>
              </a:rPr>
              <a:t>have </a:t>
            </a:r>
            <a:r>
              <a:rPr lang="en-US" sz="2400" i="1" dirty="0">
                <a:latin typeface="Arial" panose="020B0604020202020204" pitchFamily="34" charset="0"/>
                <a:cs typeface="Arial" panose="020B0604020202020204" pitchFamily="34" charset="0"/>
              </a:rPr>
              <a:t>adequate time to consider the information provided; and, </a:t>
            </a:r>
          </a:p>
          <a:p>
            <a:pPr>
              <a:defRPr/>
            </a:pPr>
            <a:r>
              <a:rPr lang="en-US" sz="2400" i="1" dirty="0" smtClean="0">
                <a:latin typeface="Arial" panose="020B0604020202020204" pitchFamily="34" charset="0"/>
                <a:cs typeface="Arial" panose="020B0604020202020204" pitchFamily="34" charset="0"/>
              </a:rPr>
              <a:t>have </a:t>
            </a:r>
            <a:r>
              <a:rPr lang="en-US" sz="2400" i="1" dirty="0">
                <a:latin typeface="Arial" panose="020B0604020202020204" pitchFamily="34" charset="0"/>
                <a:cs typeface="Arial" panose="020B0604020202020204" pitchFamily="34" charset="0"/>
              </a:rPr>
              <a:t>adequate time and opportunity to make a presentation to the DEC (i.e. let their views be known either in writing or orally) and are heard impartially at an open DEC meeting. </a:t>
            </a:r>
          </a:p>
          <a:p>
            <a:pPr>
              <a:defRPr/>
            </a:pPr>
            <a:endParaRPr lang="en-US" dirty="0"/>
          </a:p>
        </p:txBody>
      </p:sp>
      <p:sp>
        <p:nvSpPr>
          <p:cNvPr id="3" name="Title 2"/>
          <p:cNvSpPr>
            <a:spLocks noGrp="1"/>
          </p:cNvSpPr>
          <p:nvPr>
            <p:ph type="title"/>
          </p:nvPr>
        </p:nvSpPr>
        <p:spPr>
          <a:xfrm>
            <a:off x="457200" y="304800"/>
            <a:ext cx="8229600" cy="1143000"/>
          </a:xfrm>
        </p:spPr>
        <p:txBody>
          <a:bodyPr>
            <a:normAutofit fontScale="90000"/>
          </a:bodyPr>
          <a:lstStyle/>
          <a:p>
            <a:pPr>
              <a:defRPr/>
            </a:pPr>
            <a:r>
              <a:rPr lang="en-US" dirty="0" smtClean="0">
                <a:latin typeface="Arial" panose="020B0604020202020204" pitchFamily="34" charset="0"/>
                <a:cs typeface="Arial" panose="020B0604020202020204" pitchFamily="34" charset="0"/>
              </a:rPr>
              <a:t>Policy 409 – Section 6.5</a:t>
            </a:r>
            <a:r>
              <a:rPr lang="en-US" dirty="0" smtClean="0"/>
              <a:t>            </a:t>
            </a:r>
            <a:r>
              <a:rPr lang="en-US" sz="3100" dirty="0" smtClean="0">
                <a:latin typeface="Arial" panose="020B0604020202020204" pitchFamily="34" charset="0"/>
                <a:cs typeface="Arial" panose="020B0604020202020204" pitchFamily="34" charset="0"/>
              </a:rPr>
              <a:t>Public Consultation on School’s Sustainability</a:t>
            </a:r>
            <a:endParaRPr lang="en-US" sz="3100" dirty="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endParaRPr lang="en-US" dirty="0"/>
          </a:p>
          <a:p>
            <a:pPr marL="109537" indent="0">
              <a:buFont typeface="Wingdings 3" pitchFamily="18" charset="2"/>
              <a:buNone/>
              <a:defRPr/>
            </a:pPr>
            <a:r>
              <a:rPr lang="en-US" sz="2400" b="1" dirty="0">
                <a:latin typeface="Arial" panose="020B0604020202020204" pitchFamily="34" charset="0"/>
                <a:cs typeface="Arial" panose="020B0604020202020204" pitchFamily="34" charset="0"/>
              </a:rPr>
              <a:t>6.5.4 </a:t>
            </a:r>
            <a:r>
              <a:rPr lang="en-US" sz="2400" i="1" dirty="0">
                <a:latin typeface="Arial" panose="020B0604020202020204" pitchFamily="34" charset="0"/>
                <a:cs typeface="Arial" panose="020B0604020202020204" pitchFamily="34" charset="0"/>
              </a:rPr>
              <a:t>There will be a minimum of three public DEC meetings on the possible closure – one meeting to inform the school community of the DECs’ intention and the steps to be followed, a second meeting to provide the opportunity to make a presentation (in writing or orally) and a final meeting to provide the public with the results of the consultation, including an account of the factors considered, as per section 6.4 of this policy, and resulting recommendation being submitted to the Minister. </a:t>
            </a:r>
            <a:endParaRPr lang="en-US" i="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7200" y="304800"/>
            <a:ext cx="8229600" cy="1143000"/>
          </a:xfrm>
        </p:spPr>
        <p:txBody>
          <a:bodyPr>
            <a:normAutofit fontScale="90000"/>
          </a:bodyPr>
          <a:lstStyle/>
          <a:p>
            <a:pPr>
              <a:defRPr/>
            </a:pPr>
            <a:r>
              <a:rPr lang="en-US" dirty="0" smtClean="0">
                <a:latin typeface="Arial" panose="020B0604020202020204" pitchFamily="34" charset="0"/>
                <a:cs typeface="Arial" panose="020B0604020202020204" pitchFamily="34" charset="0"/>
              </a:rPr>
              <a:t>Policy 409 – Section 6.5              </a:t>
            </a:r>
            <a:r>
              <a:rPr lang="en-US" sz="3100" dirty="0" smtClean="0">
                <a:latin typeface="Arial" panose="020B0604020202020204" pitchFamily="34" charset="0"/>
                <a:cs typeface="Arial" panose="020B0604020202020204" pitchFamily="34" charset="0"/>
              </a:rPr>
              <a:t>Public Consultation on School’s Sustainability</a:t>
            </a:r>
            <a:endParaRPr lang="en-US" sz="3100" dirty="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lstStyle/>
          <a:p>
            <a:r>
              <a:rPr lang="en-US" altLang="en-US" smtClean="0">
                <a:latin typeface="Arial" pitchFamily="34" charset="0"/>
                <a:cs typeface="Arial" pitchFamily="34" charset="0"/>
              </a:rPr>
              <a:t>First Meeting – Inform the school community of the DEC’s intentions</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Second Meeting – Provide school community opportunity to make a presentation</a:t>
            </a:r>
          </a:p>
          <a:p>
            <a:endParaRPr lang="en-US" altLang="en-US" smtClean="0">
              <a:latin typeface="Arial" pitchFamily="34" charset="0"/>
              <a:cs typeface="Arial" pitchFamily="34" charset="0"/>
            </a:endParaRPr>
          </a:p>
          <a:p>
            <a:r>
              <a:rPr lang="en-US" altLang="en-US" smtClean="0">
                <a:latin typeface="Arial" pitchFamily="34" charset="0"/>
                <a:cs typeface="Arial" pitchFamily="34" charset="0"/>
              </a:rPr>
              <a:t>Final Meeting – Provide public with results of the consultation and factors considered, and resulting recommendation to the Minister</a:t>
            </a:r>
          </a:p>
        </p:txBody>
      </p:sp>
      <p:sp>
        <p:nvSpPr>
          <p:cNvPr id="3" name="Title 2"/>
          <p:cNvSpPr>
            <a:spLocks noGrp="1"/>
          </p:cNvSpPr>
          <p:nvPr>
            <p:ph type="title"/>
          </p:nvPr>
        </p:nvSpPr>
        <p:spPr/>
        <p:txBody>
          <a:bodyPr/>
          <a:lstStyle/>
          <a:p>
            <a:pPr>
              <a:defRPr/>
            </a:pPr>
            <a:r>
              <a:rPr lang="en-US" sz="2800" dirty="0" smtClean="0">
                <a:latin typeface="Arial" pitchFamily="34" charset="0"/>
                <a:cs typeface="Arial" pitchFamily="34" charset="0"/>
              </a:rPr>
              <a:t>Policy 409- School Infrastructure Planning</a:t>
            </a:r>
            <a:endParaRPr lang="en-US" sz="2800" dirty="0">
              <a:latin typeface="Arial" pitchFamily="34" charset="0"/>
              <a:cs typeface="Arial" pitchFamily="34" charset="0"/>
            </a:endParaRPr>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p:txBody>
          <a:bodyPr/>
          <a:lstStyle/>
          <a:p>
            <a:endParaRPr lang="en-US" b="1" smtClean="0"/>
          </a:p>
          <a:p>
            <a:r>
              <a:rPr lang="en-US" sz="2800" b="1" smtClean="0">
                <a:latin typeface="Arial" pitchFamily="34" charset="0"/>
                <a:cs typeface="Arial" pitchFamily="34" charset="0"/>
              </a:rPr>
              <a:t>6.6.1 </a:t>
            </a:r>
            <a:r>
              <a:rPr lang="en-US" sz="2800" i="1" smtClean="0">
                <a:latin typeface="Arial" pitchFamily="34" charset="0"/>
                <a:cs typeface="Arial" pitchFamily="34" charset="0"/>
              </a:rPr>
              <a:t>A DEC will inform the Minister in writing of a recommendation to close a school, following the public consultation process.</a:t>
            </a:r>
          </a:p>
          <a:p>
            <a:endParaRPr lang="en-US" sz="2800" smtClean="0">
              <a:latin typeface="Arial" pitchFamily="34" charset="0"/>
              <a:cs typeface="Arial" pitchFamily="34" charset="0"/>
            </a:endParaRPr>
          </a:p>
          <a:p>
            <a:r>
              <a:rPr lang="en-US" sz="2800" b="1" smtClean="0">
                <a:latin typeface="Arial" pitchFamily="34" charset="0"/>
                <a:cs typeface="Arial" pitchFamily="34" charset="0"/>
              </a:rPr>
              <a:t>6.6.3 </a:t>
            </a:r>
            <a:r>
              <a:rPr lang="en-US" sz="2800" i="1" smtClean="0">
                <a:latin typeface="Arial" pitchFamily="34" charset="0"/>
                <a:cs typeface="Arial" pitchFamily="34" charset="0"/>
              </a:rPr>
              <a:t>The Minister shall normally respond to a recommendation to close a school within a period of time no less than 30 days and not exceeding 60 days.</a:t>
            </a:r>
          </a:p>
        </p:txBody>
      </p:sp>
      <p:sp>
        <p:nvSpPr>
          <p:cNvPr id="3" name="Title 2"/>
          <p:cNvSpPr>
            <a:spLocks noGrp="1"/>
          </p:cNvSpPr>
          <p:nvPr>
            <p:ph type="title"/>
          </p:nvPr>
        </p:nvSpPr>
        <p:spPr/>
        <p:txBody>
          <a:bodyPr/>
          <a:lstStyle/>
          <a:p>
            <a:pPr>
              <a:defRPr/>
            </a:pPr>
            <a:r>
              <a:rPr lang="en-US" sz="3600" dirty="0" smtClean="0">
                <a:latin typeface="Arial" panose="020B0604020202020204" pitchFamily="34" charset="0"/>
                <a:cs typeface="Arial" panose="020B0604020202020204" pitchFamily="34" charset="0"/>
              </a:rPr>
              <a:t>Policy 409 – Section 6.6</a:t>
            </a:r>
            <a:br>
              <a:rPr lang="en-US" sz="36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Ministerial Approval of a School Closure</a:t>
            </a:r>
            <a:endParaRPr lang="en-US" sz="3200" dirty="0">
              <a:latin typeface="Arial" panose="020B0604020202020204" pitchFamily="34" charset="0"/>
              <a:cs typeface="Arial" panose="020B0604020202020204" pitchFamily="34" charset="0"/>
            </a:endParaRPr>
          </a:p>
        </p:txBody>
      </p:sp>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srcRect/>
          <a:stretch>
            <a:fillRect/>
          </a:stretch>
        </p:blipFill>
        <p:spPr bwMode="auto">
          <a:xfrm>
            <a:off x="0" y="-34925"/>
            <a:ext cx="9144000" cy="6892925"/>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685800" y="6275388"/>
            <a:ext cx="165100" cy="165100"/>
          </a:xfrm>
          <a:prstGeom prst="rect">
            <a:avLst/>
          </a:prstGeom>
          <a:noFill/>
          <a:ln w="9525">
            <a:noFill/>
            <a:miter lim="800000"/>
            <a:headEnd/>
            <a:tailEnd/>
          </a:ln>
          <a:effectLst/>
        </p:spPr>
      </p:pic>
      <p:sp>
        <p:nvSpPr>
          <p:cNvPr id="29700" name="Rectangle 5"/>
          <p:cNvSpPr>
            <a:spLocks noChangeArrowheads="1"/>
          </p:cNvSpPr>
          <p:nvPr/>
        </p:nvSpPr>
        <p:spPr bwMode="auto">
          <a:xfrm>
            <a:off x="850900" y="6218238"/>
            <a:ext cx="914400" cy="280987"/>
          </a:xfrm>
          <a:prstGeom prst="rect">
            <a:avLst/>
          </a:prstGeom>
          <a:solidFill>
            <a:schemeClr val="bg1">
              <a:alpha val="39999"/>
            </a:schemeClr>
          </a:solidFill>
          <a:ln w="9525" algn="ctr">
            <a:noFill/>
            <a:round/>
            <a:headEnd/>
            <a:tailEnd/>
          </a:ln>
        </p:spPr>
        <p:txBody>
          <a:bodyPr/>
          <a:lstStyle/>
          <a:p>
            <a:pPr eaLnBrk="0" hangingPunct="0"/>
            <a:r>
              <a:rPr lang="en-CA" altLang="en-US" sz="1200" b="1">
                <a:solidFill>
                  <a:srgbClr val="FF0000"/>
                </a:solidFill>
                <a:ea typeface="ヒラギノ角ゴ Pro W3"/>
                <a:cs typeface="ヒラギノ角ゴ Pro W3"/>
              </a:rPr>
              <a:t>Seawood</a:t>
            </a:r>
          </a:p>
        </p:txBody>
      </p:sp>
      <p:sp>
        <p:nvSpPr>
          <p:cNvPr id="29701" name="Oval 6"/>
          <p:cNvSpPr>
            <a:spLocks noChangeArrowheads="1"/>
          </p:cNvSpPr>
          <p:nvPr/>
        </p:nvSpPr>
        <p:spPr bwMode="auto">
          <a:xfrm>
            <a:off x="4784725" y="3124200"/>
            <a:ext cx="152400" cy="152400"/>
          </a:xfrm>
          <a:prstGeom prst="ellipse">
            <a:avLst/>
          </a:prstGeom>
          <a:solidFill>
            <a:srgbClr val="FF0000"/>
          </a:solidFill>
          <a:ln w="9525" algn="ctr">
            <a:solidFill>
              <a:schemeClr val="tx1"/>
            </a:solidFill>
            <a:round/>
            <a:headEnd/>
            <a:tailEnd/>
          </a:ln>
        </p:spPr>
        <p:txBody>
          <a:bodyPr/>
          <a:lstStyle/>
          <a:p>
            <a:pPr eaLnBrk="0" hangingPunct="0"/>
            <a:endParaRPr lang="en-CA" altLang="en-US">
              <a:ea typeface="ヒラギノ角ゴ Pro W3"/>
              <a:cs typeface="ヒラギノ角ゴ Pro W3"/>
            </a:endParaRPr>
          </a:p>
        </p:txBody>
      </p:sp>
      <p:sp>
        <p:nvSpPr>
          <p:cNvPr id="29702" name="Oval 7"/>
          <p:cNvSpPr>
            <a:spLocks noChangeArrowheads="1"/>
          </p:cNvSpPr>
          <p:nvPr/>
        </p:nvSpPr>
        <p:spPr bwMode="auto">
          <a:xfrm>
            <a:off x="8610600" y="657225"/>
            <a:ext cx="152400" cy="152400"/>
          </a:xfrm>
          <a:prstGeom prst="ellipse">
            <a:avLst/>
          </a:prstGeom>
          <a:solidFill>
            <a:srgbClr val="FF0000"/>
          </a:solidFill>
          <a:ln w="9525" algn="ctr">
            <a:solidFill>
              <a:schemeClr val="tx1"/>
            </a:solidFill>
            <a:round/>
            <a:headEnd/>
            <a:tailEnd/>
          </a:ln>
        </p:spPr>
        <p:txBody>
          <a:bodyPr/>
          <a:lstStyle/>
          <a:p>
            <a:pPr eaLnBrk="0" hangingPunct="0"/>
            <a:endParaRPr lang="en-CA" altLang="en-US">
              <a:ea typeface="ヒラギノ角ゴ Pro W3"/>
              <a:cs typeface="ヒラギノ角ゴ Pro W3"/>
            </a:endParaRPr>
          </a:p>
        </p:txBody>
      </p:sp>
      <p:sp>
        <p:nvSpPr>
          <p:cNvPr id="29703" name="Rectangle 8"/>
          <p:cNvSpPr>
            <a:spLocks noChangeArrowheads="1"/>
          </p:cNvSpPr>
          <p:nvPr/>
        </p:nvSpPr>
        <p:spPr bwMode="auto">
          <a:xfrm>
            <a:off x="4710113" y="3300413"/>
            <a:ext cx="914400" cy="280987"/>
          </a:xfrm>
          <a:prstGeom prst="rect">
            <a:avLst/>
          </a:prstGeom>
          <a:solidFill>
            <a:schemeClr val="bg1">
              <a:alpha val="39999"/>
            </a:schemeClr>
          </a:solidFill>
          <a:ln w="9525" algn="ctr">
            <a:noFill/>
            <a:round/>
            <a:headEnd/>
            <a:tailEnd/>
          </a:ln>
        </p:spPr>
        <p:txBody>
          <a:bodyPr/>
          <a:lstStyle/>
          <a:p>
            <a:pPr eaLnBrk="0" hangingPunct="0"/>
            <a:r>
              <a:rPr lang="en-CA" altLang="en-US" sz="1200" b="1">
                <a:solidFill>
                  <a:srgbClr val="FF0000"/>
                </a:solidFill>
                <a:ea typeface="ヒラギノ角ゴ Pro W3"/>
                <a:cs typeface="ヒラギノ角ゴ Pro W3"/>
              </a:rPr>
              <a:t>Havelock</a:t>
            </a:r>
          </a:p>
        </p:txBody>
      </p:sp>
      <p:sp>
        <p:nvSpPr>
          <p:cNvPr id="29704" name="Rectangle 11"/>
          <p:cNvSpPr>
            <a:spLocks noChangeArrowheads="1"/>
          </p:cNvSpPr>
          <p:nvPr/>
        </p:nvSpPr>
        <p:spPr bwMode="auto">
          <a:xfrm>
            <a:off x="7510463" y="515938"/>
            <a:ext cx="1066800" cy="282575"/>
          </a:xfrm>
          <a:prstGeom prst="rect">
            <a:avLst/>
          </a:prstGeom>
          <a:solidFill>
            <a:schemeClr val="bg1">
              <a:alpha val="39999"/>
            </a:schemeClr>
          </a:solidFill>
          <a:ln w="9525" algn="ctr">
            <a:noFill/>
            <a:round/>
            <a:headEnd/>
            <a:tailEnd/>
          </a:ln>
        </p:spPr>
        <p:txBody>
          <a:bodyPr/>
          <a:lstStyle/>
          <a:p>
            <a:pPr eaLnBrk="0" hangingPunct="0"/>
            <a:r>
              <a:rPr lang="en-CA" altLang="en-US" sz="1200" b="1">
                <a:solidFill>
                  <a:srgbClr val="FF0000"/>
                </a:solidFill>
                <a:ea typeface="ヒラギノ角ゴ Pro W3"/>
                <a:cs typeface="ヒラギノ角ゴ Pro W3"/>
              </a:rPr>
              <a:t>St. Patrick’s</a:t>
            </a:r>
          </a:p>
        </p:txBody>
      </p:sp>
      <p:pic>
        <p:nvPicPr>
          <p:cNvPr id="29705" name="Picture 4"/>
          <p:cNvPicPr>
            <a:picLocks noChangeAspect="1" noChangeArrowheads="1"/>
          </p:cNvPicPr>
          <p:nvPr/>
        </p:nvPicPr>
        <p:blipFill>
          <a:blip r:embed="rId4" cstate="print"/>
          <a:srcRect/>
          <a:stretch>
            <a:fillRect/>
          </a:stretch>
        </p:blipFill>
        <p:spPr bwMode="auto">
          <a:xfrm>
            <a:off x="6243638" y="2833688"/>
            <a:ext cx="165100" cy="165100"/>
          </a:xfrm>
          <a:prstGeom prst="rect">
            <a:avLst/>
          </a:prstGeom>
          <a:noFill/>
          <a:ln w="9525">
            <a:noFill/>
            <a:miter lim="800000"/>
            <a:headEnd/>
            <a:tailEnd/>
          </a:ln>
          <a:effectLst/>
        </p:spPr>
      </p:pic>
      <p:sp>
        <p:nvSpPr>
          <p:cNvPr id="29706" name="Rectangle 13"/>
          <p:cNvSpPr>
            <a:spLocks noChangeArrowheads="1"/>
          </p:cNvSpPr>
          <p:nvPr/>
        </p:nvSpPr>
        <p:spPr bwMode="auto">
          <a:xfrm>
            <a:off x="6243638" y="2982913"/>
            <a:ext cx="1143000" cy="282575"/>
          </a:xfrm>
          <a:prstGeom prst="rect">
            <a:avLst/>
          </a:prstGeom>
          <a:solidFill>
            <a:schemeClr val="bg1">
              <a:alpha val="39999"/>
            </a:schemeClr>
          </a:solidFill>
          <a:ln w="9525" algn="ctr">
            <a:noFill/>
            <a:round/>
            <a:headEnd/>
            <a:tailEnd/>
          </a:ln>
        </p:spPr>
        <p:txBody>
          <a:bodyPr/>
          <a:lstStyle/>
          <a:p>
            <a:pPr eaLnBrk="0" hangingPunct="0"/>
            <a:r>
              <a:rPr lang="en-CA" altLang="en-US" sz="1200" b="1">
                <a:solidFill>
                  <a:srgbClr val="FF0000"/>
                </a:solidFill>
                <a:ea typeface="ヒラギノ角ゴ Pro W3"/>
                <a:cs typeface="ヒラギノ角ゴ Pro W3"/>
              </a:rPr>
              <a:t>Beaconsfield</a:t>
            </a:r>
          </a:p>
        </p:txBody>
      </p:sp>
    </p:spTree>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CED4CE6227542B5DEA4BBC7417BD3" ma:contentTypeVersion="7" ma:contentTypeDescription="Create a new document." ma:contentTypeScope="" ma:versionID="592cfeebbf557a0b7d8fed70704d4746">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5be30148e734855b4c586f1c38e8c45f" ns1:_="" ns2:_="">
    <xsd:import namespace="http://schemas.microsoft.com/sharepoint/v3"/>
    <xsd:import namespace="http://schemas.microsoft.com/sharepoint/v4"/>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element name="EmailSender" ma:index="10" nillable="true" ma:displayName="E-Mail Sender" ma:hidden="true" ma:internalName="EmailSender">
      <xsd:simpleType>
        <xsd:restriction base="dms:Note">
          <xsd:maxLength value="255"/>
        </xsd:restriction>
      </xsd:simpleType>
    </xsd:element>
    <xsd:element name="EmailTo" ma:index="11" nillable="true" ma:displayName="E-Mail To" ma:hidden="true" ma:internalName="EmailTo">
      <xsd:simpleType>
        <xsd:restriction base="dms:Note">
          <xsd:maxLength value="255"/>
        </xsd:restriction>
      </xsd:simpleType>
    </xsd:element>
    <xsd:element name="EmailCc" ma:index="12" nillable="true" ma:displayName="E-Mail Cc" ma:hidden="true" ma:internalName="EmailCc">
      <xsd:simpleType>
        <xsd:restriction base="dms:Note">
          <xsd:maxLength value="255"/>
        </xsd:restriction>
      </xsd:simpleType>
    </xsd:element>
    <xsd:element name="EmailFrom" ma:index="13" nillable="true" ma:displayName="E-Mail From" ma:hidden="true" ma:internalName="EmailFrom">
      <xsd:simpleType>
        <xsd:restriction base="dms:Text"/>
      </xsd:simpleType>
    </xsd:element>
    <xsd:element name="EmailSubject" ma:index="14"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5" nillable="true" ma:displayName="E-Mail Headers" ma:hidden="true" ma:internalName="EmailHeader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PublishingExpirationDate xmlns="http://schemas.microsoft.com/sharepoint/v3" xsi:nil="true"/>
    <PublishingStartDate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4846277A-F4FA-4758-80F6-6F521ACA34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6E6FFB-4223-4832-AF65-526E2D257A97}">
  <ds:schemaRefs>
    <ds:schemaRef ds:uri="http://schemas.microsoft.com/sharepoint/v3/contenttype/forms"/>
  </ds:schemaRefs>
</ds:datastoreItem>
</file>

<file path=customXml/itemProps3.xml><?xml version="1.0" encoding="utf-8"?>
<ds:datastoreItem xmlns:ds="http://schemas.openxmlformats.org/officeDocument/2006/customXml" ds:itemID="{9D9E18C4-8B98-41A1-8A47-9DDD391E967B}">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Concourse</Template>
  <TotalTime>20787</TotalTime>
  <Words>1021</Words>
  <Application>Microsoft Office PowerPoint</Application>
  <PresentationFormat>On-screen Show (4:3)</PresentationFormat>
  <Paragraphs>250</Paragraphs>
  <Slides>32</Slides>
  <Notes>32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Lucida Sans Unicode</vt:lpstr>
      <vt:lpstr>Wingdings 3</vt:lpstr>
      <vt:lpstr>Verdana</vt:lpstr>
      <vt:lpstr>Wingdings 2</vt:lpstr>
      <vt:lpstr>Times New Roman</vt:lpstr>
      <vt:lpstr>ヒラギノ角ゴ Pro W3</vt:lpstr>
      <vt:lpstr>Wingdings</vt:lpstr>
      <vt:lpstr>Arial Narrow</vt:lpstr>
      <vt:lpstr>Concourse</vt:lpstr>
      <vt:lpstr>Blank Presentation</vt:lpstr>
      <vt:lpstr>Slide 1</vt:lpstr>
      <vt:lpstr>Slide 2</vt:lpstr>
      <vt:lpstr>District Education Council (DEC) Priorities:</vt:lpstr>
      <vt:lpstr>Policy 409 – Section 6.4      Determining a School’s Sustainability</vt:lpstr>
      <vt:lpstr>Policy 409 – Section 6.5            Public Consultation on School’s Sustainability</vt:lpstr>
      <vt:lpstr>Policy 409 – Section 6.5              Public Consultation on School’s Sustainability</vt:lpstr>
      <vt:lpstr>Policy 409- School Infrastructure Planning</vt:lpstr>
      <vt:lpstr>Policy 409 – Section 6.6 Ministerial Approval of a School Closure</vt:lpstr>
      <vt:lpstr>Slide 9</vt:lpstr>
      <vt:lpstr>St. Patrick’s School - Background</vt:lpstr>
      <vt:lpstr>    St. Pat’s  Annual Operating Costs 2013/14: </vt:lpstr>
      <vt:lpstr>Slide 12</vt:lpstr>
      <vt:lpstr>Slide 13</vt:lpstr>
      <vt:lpstr>Havelock School - Background</vt:lpstr>
      <vt:lpstr>  Havelock Staffing</vt:lpstr>
      <vt:lpstr>    Havelock Annual Operating Costs 2013/14: </vt:lpstr>
      <vt:lpstr>Slide 17</vt:lpstr>
      <vt:lpstr>   Havelock  Capital Improvement Projects Completed</vt:lpstr>
      <vt:lpstr>   Havelock  Capital Improvement Projects Required</vt:lpstr>
      <vt:lpstr>Slide 20</vt:lpstr>
      <vt:lpstr>Seawood School - Background</vt:lpstr>
      <vt:lpstr>  Seawood Staffing</vt:lpstr>
      <vt:lpstr>    Seawood    Annual Operating Costs 2013/14: </vt:lpstr>
      <vt:lpstr>Slide 24</vt:lpstr>
      <vt:lpstr>   Seawood        Capital Improvement Projects Completed</vt:lpstr>
      <vt:lpstr>   Seawood     Capital Improvement Projects Required</vt:lpstr>
      <vt:lpstr>Proposal for School Closure and Consolidation</vt:lpstr>
      <vt:lpstr>Saint John West Has Limited Space Suitable For New School Construction </vt:lpstr>
      <vt:lpstr>Under EECD Current Planning Guidelines A New 450 Student K-5 Would Contain:</vt:lpstr>
      <vt:lpstr>Under EECD Current Planning Guidelines A New 450 Student K-5 Would Contain (cont.):</vt:lpstr>
      <vt:lpstr>Slide 31</vt:lpstr>
      <vt:lpstr>Thank You for Attending!</vt:lpstr>
    </vt:vector>
  </TitlesOfParts>
  <Company>GNB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School Closure and Consolidation – Saint John West</dc:title>
  <dc:creator>DONALD GODIN</dc:creator>
  <cp:lastModifiedBy>DJGoliath</cp:lastModifiedBy>
  <cp:revision>388</cp:revision>
  <cp:lastPrinted>2014-11-05T18:22:04Z</cp:lastPrinted>
  <dcterms:created xsi:type="dcterms:W3CDTF">1999-04-15T18:51:00Z</dcterms:created>
  <dcterms:modified xsi:type="dcterms:W3CDTF">2014-11-20T22:14:27Z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0x010100CBCCED4CE6227542B5DEA4BBC7417BD3</vt:lpwstr>
  </property>
</Properties>
</file>