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5.xml" ContentType="application/vnd.openxmlformats-officedocument.presentationml.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Override1.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handoutMasterIdLst>
    <p:handoutMasterId r:id="rId24"/>
  </p:handoutMasterIdLst>
  <p:sldIdLst>
    <p:sldId id="257" r:id="rId2"/>
    <p:sldId id="296" r:id="rId3"/>
    <p:sldId id="342" r:id="rId4"/>
    <p:sldId id="341" r:id="rId5"/>
    <p:sldId id="306" r:id="rId6"/>
    <p:sldId id="320" r:id="rId7"/>
    <p:sldId id="344" r:id="rId8"/>
    <p:sldId id="314" r:id="rId9"/>
    <p:sldId id="322" r:id="rId10"/>
    <p:sldId id="298" r:id="rId11"/>
    <p:sldId id="262" r:id="rId12"/>
    <p:sldId id="263" r:id="rId13"/>
    <p:sldId id="264" r:id="rId14"/>
    <p:sldId id="343" r:id="rId15"/>
    <p:sldId id="267" r:id="rId16"/>
    <p:sldId id="277" r:id="rId17"/>
    <p:sldId id="340" r:id="rId18"/>
    <p:sldId id="323" r:id="rId19"/>
    <p:sldId id="300" r:id="rId20"/>
    <p:sldId id="285" r:id="rId21"/>
    <p:sldId id="345" r:id="rId2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sz="2400"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sz="2400"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sz="2400"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sz="2400" kern="1200">
        <a:solidFill>
          <a:schemeClr val="tx1"/>
        </a:solidFill>
        <a:latin typeface="Arial" panose="020B0604020202020204" pitchFamily="34" charset="0"/>
        <a:ea typeface="ヒラギノ角ゴ Pro W3" charset="-128"/>
        <a:cs typeface="+mn-cs"/>
      </a:defRPr>
    </a:lvl9pPr>
  </p:defaultTextStyle>
  <p:extLst>
    <p:ext uri="{521415D9-36F7-43E2-AB2F-B90AF26B5E84}">
      <p14:sectionLst xmlns:p14="http://schemas.microsoft.com/office/powerpoint/2010/main">
        <p14:section name="Default Section" id="{5D66092F-2D12-49F3-9BB2-640BCBE6E1A5}">
          <p14:sldIdLst>
            <p14:sldId id="257"/>
            <p14:sldId id="296"/>
            <p14:sldId id="342"/>
            <p14:sldId id="341"/>
            <p14:sldId id="306"/>
            <p14:sldId id="320"/>
            <p14:sldId id="344"/>
            <p14:sldId id="314"/>
            <p14:sldId id="322"/>
            <p14:sldId id="298"/>
            <p14:sldId id="262"/>
            <p14:sldId id="263"/>
            <p14:sldId id="264"/>
            <p14:sldId id="343"/>
            <p14:sldId id="267"/>
            <p14:sldId id="277"/>
            <p14:sldId id="340"/>
            <p14:sldId id="323"/>
            <p14:sldId id="300"/>
            <p14:sldId id="285"/>
            <p14:sldId id="345"/>
          </p14:sldIdLst>
        </p14:section>
        <p14:section name="Data" id="{462195D1-4053-4C69-93CC-21C3C9B8AD6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BDOE" initials="N" lastIdx="1" clrIdx="0"/>
  <p:cmAuthor id="1" name="Stewart, Fiona (EECD/EDPE)" initials="SF(" lastIdx="31" clrIdx="1">
    <p:extLst>
      <p:ext uri="{19B8F6BF-5375-455C-9EA6-DF929625EA0E}">
        <p15:presenceInfo xmlns:p15="http://schemas.microsoft.com/office/powerpoint/2012/main" userId="S-1-5-21-4191016595-1503350669-2086681662-133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F"/>
    <a:srgbClr val="464646"/>
    <a:srgbClr val="E4BEF0"/>
    <a:srgbClr val="D6C3DE"/>
    <a:srgbClr val="FFFFFF"/>
    <a:srgbClr val="AFD9C1"/>
    <a:srgbClr val="F8D4F4"/>
    <a:srgbClr val="8A2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34587" autoAdjust="0"/>
    <p:restoredTop sz="80208" autoAdjust="0"/>
  </p:normalViewPr>
  <p:slideViewPr>
    <p:cSldViewPr>
      <p:cViewPr varScale="1">
        <p:scale>
          <a:sx n="32" d="100"/>
          <a:sy n="32" d="100"/>
        </p:scale>
        <p:origin x="448" y="28"/>
      </p:cViewPr>
      <p:guideLst>
        <p:guide orient="horz" pos="2160"/>
        <p:guide pos="2880"/>
      </p:guideLst>
    </p:cSldViewPr>
  </p:slideViewPr>
  <p:outlineViewPr>
    <p:cViewPr>
      <p:scale>
        <a:sx n="33" d="100"/>
        <a:sy n="33" d="100"/>
      </p:scale>
      <p:origin x="0" y="66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3106" y="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atin typeface="Arial" charset="0"/>
                <a:ea typeface="ヒラギノ角ゴ Pro W3" pitchFamily="48" charset="-128"/>
              </a:defRPr>
            </a:lvl1pPr>
          </a:lstStyle>
          <a:p>
            <a:pPr>
              <a:defRPr/>
            </a:pPr>
            <a:fld id="{A0497840-3A06-41EE-8C2E-46F8A33822D9}" type="datetimeFigureOut">
              <a:rPr lang="en-CA"/>
              <a:pPr>
                <a:defRPr/>
              </a:pPr>
              <a:t>2019-01-11</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atin typeface="Arial" charset="0"/>
                <a:ea typeface="ヒラギノ角ゴ Pro W3" pitchFamily="48" charset="-128"/>
              </a:defRPr>
            </a:lvl1pPr>
          </a:lstStyle>
          <a:p>
            <a:pPr>
              <a:defRPr/>
            </a:pPr>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3018F9B-BB87-4720-8D6B-4E37B9E43B0A}" type="slidenum">
              <a:rPr lang="en-CA" altLang="en-US"/>
              <a:pPr>
                <a:defRPr/>
              </a:pPr>
              <a:t>‹#›</a:t>
            </a:fld>
            <a:endParaRPr lang="en-CA" altLang="en-US"/>
          </a:p>
        </p:txBody>
      </p:sp>
    </p:spTree>
    <p:extLst>
      <p:ext uri="{BB962C8B-B14F-4D97-AF65-F5344CB8AC3E}">
        <p14:creationId xmlns:p14="http://schemas.microsoft.com/office/powerpoint/2010/main" val="29104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ヒラギノ角ゴ Pro W3" pitchFamily="48" charset="-128"/>
              </a:defRPr>
            </a:lvl1pPr>
          </a:lstStyle>
          <a:p>
            <a:pPr>
              <a:defRPr/>
            </a:pPr>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ea typeface="ヒラギノ角ゴ Pro W3" pitchFamily="48" charset="-128"/>
              </a:defRPr>
            </a:lvl1pPr>
          </a:lstStyle>
          <a:p>
            <a:pPr>
              <a:defRPr/>
            </a:pPr>
            <a:fld id="{C23B9EA5-B0BD-4DD4-8039-708C06F0000E}" type="datetimeFigureOut">
              <a:rPr lang="en-CA"/>
              <a:pPr>
                <a:defRPr/>
              </a:pPr>
              <a:t>2019-01-11</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CA"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ea typeface="ヒラギノ角ゴ Pro W3" pitchFamily="48" charset="-128"/>
              </a:defRPr>
            </a:lvl1pPr>
          </a:lstStyle>
          <a:p>
            <a:pPr>
              <a:defRPr/>
            </a:pPr>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smtClean="0"/>
            </a:lvl1pPr>
          </a:lstStyle>
          <a:p>
            <a:pPr>
              <a:defRPr/>
            </a:pPr>
            <a:fld id="{989F54E2-63D4-474F-AA21-CDC9DA5CF5F2}" type="slidenum">
              <a:rPr lang="en-CA" altLang="en-US"/>
              <a:pPr>
                <a:defRPr/>
              </a:pPr>
              <a:t>‹#›</a:t>
            </a:fld>
            <a:endParaRPr lang="en-CA" altLang="en-US"/>
          </a:p>
        </p:txBody>
      </p:sp>
    </p:spTree>
    <p:extLst>
      <p:ext uri="{BB962C8B-B14F-4D97-AF65-F5344CB8AC3E}">
        <p14:creationId xmlns:p14="http://schemas.microsoft.com/office/powerpoint/2010/main" val="10502490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2.gnb.ca/content/gnb/en/departments/education/k12/content/promos/learning_french_as_a_second_language.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sz="1200" dirty="0"/>
              <a:t>Welcome to this presentation on New Brunswick French second language programs. The information will</a:t>
            </a:r>
            <a:r>
              <a:rPr lang="en-CA" altLang="en-US" sz="1200" baseline="0" dirty="0"/>
              <a:t> help you </a:t>
            </a:r>
            <a:r>
              <a:rPr lang="en-CA" altLang="en-US" sz="1200" dirty="0"/>
              <a:t>know the options you have for helping your child learn French.</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DCC95DC-52EC-4E63-82ED-87DBF746286B}" type="slidenum">
              <a:rPr lang="en-CA" altLang="en-US" sz="1200"/>
              <a:pPr/>
              <a:t>1</a:t>
            </a:fld>
            <a:endParaRPr lang="en-CA" altLang="en-US" sz="1200" dirty="0"/>
          </a:p>
        </p:txBody>
      </p:sp>
    </p:spTree>
    <p:extLst>
      <p:ext uri="{BB962C8B-B14F-4D97-AF65-F5344CB8AC3E}">
        <p14:creationId xmlns:p14="http://schemas.microsoft.com/office/powerpoint/2010/main" val="30106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0000"/>
                </a:solidFill>
              </a:rPr>
              <a:t>Students</a:t>
            </a:r>
            <a:r>
              <a:rPr lang="en-CA" altLang="en-US" baseline="0" dirty="0">
                <a:solidFill>
                  <a:srgbClr val="000000"/>
                </a:solidFill>
              </a:rPr>
              <a:t> in the </a:t>
            </a:r>
            <a:r>
              <a:rPr lang="en-CA" altLang="en-US" dirty="0">
                <a:solidFill>
                  <a:srgbClr val="000000"/>
                </a:solidFill>
              </a:rPr>
              <a:t>English Prime Program also have access to</a:t>
            </a:r>
            <a:r>
              <a:rPr lang="en-CA" altLang="en-US" baseline="0" dirty="0">
                <a:solidFill>
                  <a:srgbClr val="000000"/>
                </a:solidFill>
              </a:rPr>
              <a:t> French Second Language Learning. </a:t>
            </a:r>
          </a:p>
          <a:p>
            <a:endParaRPr lang="en-CA" altLang="en-US" baseline="0" dirty="0">
              <a:solidFill>
                <a:srgbClr val="000000"/>
              </a:solidFill>
            </a:endParaRPr>
          </a:p>
          <a:p>
            <a:r>
              <a:rPr lang="en-CA" altLang="en-US" b="1" baseline="0" dirty="0">
                <a:solidFill>
                  <a:srgbClr val="000000"/>
                </a:solidFill>
              </a:rPr>
              <a:t>FLORA-Pilot</a:t>
            </a:r>
          </a:p>
          <a:p>
            <a:endParaRPr lang="en-CA" altLang="en-US" baseline="0" dirty="0">
              <a:solidFill>
                <a:srgbClr val="000000"/>
              </a:solidFill>
            </a:endParaRPr>
          </a:p>
          <a:p>
            <a:r>
              <a:rPr lang="en-CA" altLang="en-US" baseline="0" dirty="0">
                <a:solidFill>
                  <a:srgbClr val="000000"/>
                </a:solidFill>
              </a:rPr>
              <a:t>Starting in Kindergarten, t</a:t>
            </a:r>
            <a:r>
              <a:rPr lang="en-CA" altLang="en-US" dirty="0">
                <a:solidFill>
                  <a:srgbClr val="000000"/>
                </a:solidFill>
              </a:rPr>
              <a:t>he learning experiences introduce French language and culture through</a:t>
            </a:r>
            <a:r>
              <a:rPr lang="en-CA" altLang="en-US" baseline="0" dirty="0">
                <a:solidFill>
                  <a:srgbClr val="000000"/>
                </a:solidFill>
              </a:rPr>
              <a:t> engaging activities</a:t>
            </a:r>
            <a:r>
              <a:rPr lang="en-CA" altLang="en-US" dirty="0">
                <a:solidFill>
                  <a:srgbClr val="000000"/>
                </a:solidFill>
              </a:rPr>
              <a:t>. </a:t>
            </a:r>
            <a:endParaRPr lang="en-CA" altLang="en-US" b="1" dirty="0">
              <a:solidFill>
                <a:srgbClr val="000000"/>
              </a:solidFill>
            </a:endParaRPr>
          </a:p>
          <a:p>
            <a:endParaRPr lang="en-CA" altLang="en-US" dirty="0">
              <a:solidFill>
                <a:srgbClr val="000000"/>
              </a:solidFill>
            </a:endParaRPr>
          </a:p>
          <a:p>
            <a:pPr marL="342900" indent="-342900">
              <a:spcBef>
                <a:spcPct val="0"/>
              </a:spcBef>
              <a:spcAft>
                <a:spcPts val="1200"/>
              </a:spcAft>
            </a:pPr>
            <a:r>
              <a:rPr lang="en-US" altLang="en-US" sz="1200" dirty="0"/>
              <a:t>For most students in English Prime, formal</a:t>
            </a:r>
            <a:r>
              <a:rPr lang="en-US" altLang="en-US" sz="1200" baseline="0" dirty="0"/>
              <a:t> French instruction starts in Grade 4. In Grade 5, students learn French in an i</a:t>
            </a:r>
            <a:r>
              <a:rPr lang="en-US" altLang="en-US" sz="1200" dirty="0"/>
              <a:t>ntensive 5 month block. </a:t>
            </a:r>
          </a:p>
          <a:p>
            <a:pPr marL="342900" indent="-342900">
              <a:spcBef>
                <a:spcPct val="0"/>
              </a:spcBef>
              <a:spcAft>
                <a:spcPts val="1200"/>
              </a:spcAft>
            </a:pPr>
            <a:r>
              <a:rPr lang="en-US" altLang="en-US" sz="1200" baseline="0" dirty="0"/>
              <a:t>For the students in the 11 rural schools doing the FLORA pilot program, these students will have French from kindergarten through grade 3 for about 35 minutes per day.</a:t>
            </a:r>
          </a:p>
          <a:p>
            <a:pPr marL="342900" indent="-342900">
              <a:spcBef>
                <a:spcPct val="0"/>
              </a:spcBef>
              <a:spcAft>
                <a:spcPts val="1200"/>
              </a:spcAft>
            </a:pPr>
            <a:endParaRPr lang="en-US" altLang="en-US" sz="1200" dirty="0"/>
          </a:p>
          <a:p>
            <a:pPr marL="342900" indent="-342900">
              <a:spcBef>
                <a:spcPct val="0"/>
              </a:spcBef>
              <a:spcAft>
                <a:spcPts val="1200"/>
              </a:spcAft>
            </a:pPr>
            <a:r>
              <a:rPr lang="en-US" altLang="en-US" sz="1200" baseline="0" dirty="0"/>
              <a:t>French language learning is compulsory </a:t>
            </a:r>
            <a:r>
              <a:rPr lang="en-CA" altLang="en-US" sz="1200" dirty="0"/>
              <a:t>from Grades 4-10</a:t>
            </a:r>
            <a:r>
              <a:rPr lang="en-CA" altLang="en-US" sz="1200" baseline="0" dirty="0"/>
              <a:t> </a:t>
            </a:r>
            <a:r>
              <a:rPr lang="en-CA" altLang="en-US" sz="1200" dirty="0"/>
              <a:t>and French courses are offered in all schools in Grades 11-12.</a:t>
            </a:r>
          </a:p>
          <a:p>
            <a:endParaRPr lang="en-CA" altLang="en-US" b="1" dirty="0">
              <a:solidFill>
                <a:srgbClr val="000000"/>
              </a:solidFill>
            </a:endParaRPr>
          </a:p>
          <a:p>
            <a:endParaRPr lang="en-CA" altLang="en-US" dirty="0">
              <a:solidFill>
                <a:srgbClr val="000000"/>
              </a:solidFill>
            </a:endParaRPr>
          </a:p>
          <a:p>
            <a:pPr eaLnBrk="1" hangingPunct="1">
              <a:spcBef>
                <a:spcPct val="0"/>
              </a:spcBef>
            </a:pPr>
            <a:endParaRPr lang="en-CA" altLang="en-US" dirty="0"/>
          </a:p>
          <a:p>
            <a:endParaRPr lang="en-CA" altLang="en-US" dirty="0">
              <a:solidFill>
                <a:srgbClr val="000000"/>
              </a:solidFill>
            </a:endParaRPr>
          </a:p>
          <a:p>
            <a:endParaRPr lang="en-CA" altLang="en-US" dirty="0">
              <a:solidFill>
                <a:srgbClr val="000000"/>
              </a:solidFill>
            </a:endParaRPr>
          </a:p>
          <a:p>
            <a:pPr eaLnBrk="1" hangingPunct="1">
              <a:spcBef>
                <a:spcPct val="0"/>
              </a:spcBef>
            </a:pPr>
            <a:endParaRPr lang="en-CA" altLang="en-US" dirty="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A98C893-7AB7-4F5B-97F2-B8C5F0E4A683}" type="slidenum">
              <a:rPr lang="en-CA" altLang="en-US" sz="1200"/>
              <a:pPr/>
              <a:t>10</a:t>
            </a:fld>
            <a:endParaRPr lang="en-CA" altLang="en-US" sz="1200"/>
          </a:p>
        </p:txBody>
      </p:sp>
    </p:spTree>
    <p:extLst>
      <p:ext uri="{BB962C8B-B14F-4D97-AF65-F5344CB8AC3E}">
        <p14:creationId xmlns:p14="http://schemas.microsoft.com/office/powerpoint/2010/main" val="86126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spcAft>
                <a:spcPts val="1200"/>
              </a:spcAft>
            </a:pPr>
            <a:r>
              <a:rPr lang="en-CA" altLang="en-US" sz="2400" dirty="0">
                <a:latin typeface="Arial Narrow" panose="020B0606020202030204" pitchFamily="34" charset="0"/>
              </a:rPr>
              <a:t>The Intensive</a:t>
            </a:r>
            <a:r>
              <a:rPr lang="en-CA" altLang="en-US" sz="2400" baseline="0" dirty="0">
                <a:latin typeface="Arial Narrow" panose="020B0606020202030204" pitchFamily="34" charset="0"/>
              </a:rPr>
              <a:t> block offers learners </a:t>
            </a:r>
            <a:r>
              <a:rPr lang="en-CA" altLang="en-US" sz="2400" dirty="0">
                <a:latin typeface="Arial Narrow" panose="020B0606020202030204" pitchFamily="34" charset="0"/>
              </a:rPr>
              <a:t>an enhanced experience in French. Students’</a:t>
            </a:r>
            <a:r>
              <a:rPr lang="en-CA" altLang="en-US" sz="2400" baseline="0" dirty="0">
                <a:latin typeface="Arial Narrow" panose="020B0606020202030204" pitchFamily="34" charset="0"/>
              </a:rPr>
              <a:t> oral proficiency results in this program are much improved as compared to the model previously offered.</a:t>
            </a:r>
            <a:endParaRPr lang="en-CA" altLang="en-US" sz="2400" dirty="0">
              <a:latin typeface="Arial Narrow" panose="020B0606020202030204" pitchFamily="34" charset="0"/>
            </a:endParaRPr>
          </a:p>
          <a:p>
            <a:pPr>
              <a:spcBef>
                <a:spcPts val="600"/>
              </a:spcBef>
              <a:spcAft>
                <a:spcPts val="1200"/>
              </a:spcAft>
            </a:pPr>
            <a:endParaRPr lang="en-CA" altLang="en-US" sz="2400" dirty="0">
              <a:latin typeface="Arial Narrow" panose="020B0606020202030204" pitchFamily="34" charset="0"/>
            </a:endParaRPr>
          </a:p>
          <a:p>
            <a:pPr>
              <a:spcBef>
                <a:spcPts val="600"/>
              </a:spcBef>
              <a:spcAft>
                <a:spcPts val="1200"/>
              </a:spcAft>
            </a:pPr>
            <a:r>
              <a:rPr lang="en-CA" altLang="en-US" sz="2400" dirty="0">
                <a:latin typeface="Arial Narrow" panose="020B0606020202030204" pitchFamily="34" charset="0"/>
              </a:rPr>
              <a:t>Learners will:</a:t>
            </a:r>
          </a:p>
          <a:p>
            <a:pPr marL="800100" lvl="1" indent="-342900">
              <a:spcBef>
                <a:spcPts val="600"/>
              </a:spcBef>
              <a:spcAft>
                <a:spcPts val="1200"/>
              </a:spcAft>
              <a:buFont typeface="Arial" panose="020B0604020202020204" pitchFamily="34" charset="0"/>
              <a:buChar char="•"/>
            </a:pPr>
            <a:r>
              <a:rPr lang="en-CA" altLang="en-US" sz="2000" dirty="0">
                <a:latin typeface="Arial Narrow" panose="020B0606020202030204" pitchFamily="34" charset="0"/>
              </a:rPr>
              <a:t>speak, read, and write in French daily</a:t>
            </a:r>
          </a:p>
          <a:p>
            <a:pPr marL="800100" lvl="1" indent="-342900">
              <a:spcBef>
                <a:spcPts val="600"/>
              </a:spcBef>
              <a:spcAft>
                <a:spcPts val="1200"/>
              </a:spcAft>
              <a:buFont typeface="Arial" panose="020B0604020202020204" pitchFamily="34" charset="0"/>
              <a:buChar char="•"/>
            </a:pPr>
            <a:r>
              <a:rPr lang="en-CA" altLang="en-US" sz="2000" dirty="0">
                <a:latin typeface="Arial Narrow" panose="020B0606020202030204" pitchFamily="34" charset="0"/>
              </a:rPr>
              <a:t>acquire basic language skills and foundational vocabulary</a:t>
            </a:r>
          </a:p>
          <a:p>
            <a:pPr marL="800100" lvl="1" indent="-342900">
              <a:spcBef>
                <a:spcPts val="600"/>
              </a:spcBef>
              <a:spcAft>
                <a:spcPts val="1200"/>
              </a:spcAft>
              <a:buFont typeface="Arial" panose="020B0604020202020204" pitchFamily="34" charset="0"/>
              <a:buChar char="•"/>
            </a:pPr>
            <a:r>
              <a:rPr lang="en-CA" altLang="en-US" sz="2000" dirty="0">
                <a:latin typeface="Arial Narrow" panose="020B0606020202030204" pitchFamily="34" charset="0"/>
              </a:rPr>
              <a:t>learn to communicate in full sentences</a:t>
            </a:r>
          </a:p>
          <a:p>
            <a:pPr marL="800100" lvl="1" indent="-342900">
              <a:spcBef>
                <a:spcPts val="600"/>
              </a:spcBef>
              <a:spcAft>
                <a:spcPts val="1200"/>
              </a:spcAft>
              <a:buFont typeface="Arial" panose="020B0604020202020204" pitchFamily="34" charset="0"/>
              <a:buChar char="•"/>
            </a:pPr>
            <a:r>
              <a:rPr lang="en-CA" altLang="en-US" sz="2000" dirty="0">
                <a:latin typeface="Arial Narrow" panose="020B0606020202030204" pitchFamily="34" charset="0"/>
              </a:rPr>
              <a:t>explore a variety of themes of interest (such as my family, food, clothing, leisure, sports, music, etc.)</a:t>
            </a:r>
            <a:endParaRPr lang="en-CA" altLang="en-US" dirty="0">
              <a:solidFill>
                <a:srgbClr val="000000"/>
              </a:solidFill>
            </a:endParaRPr>
          </a:p>
          <a:p>
            <a:endParaRPr lang="en-CA" altLang="en-US" dirty="0">
              <a:solidFill>
                <a:srgbClr val="000000"/>
              </a:solidFill>
            </a:endParaRPr>
          </a:p>
          <a:p>
            <a:r>
              <a:rPr lang="en-CA" altLang="en-US" dirty="0">
                <a:solidFill>
                  <a:srgbClr val="000000"/>
                </a:solidFill>
              </a:rPr>
              <a:t>Research has shown the value of experiencing a concentrated period of language instruction to build confidence and a solid foundation for future language growth.  </a:t>
            </a:r>
            <a:endParaRPr lang="en-CA"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C755CF02-5968-42BF-A878-886A4C76CD0C}" type="slidenum">
              <a:rPr lang="en-CA" altLang="en-US" sz="1200"/>
              <a:pPr/>
              <a:t>11</a:t>
            </a:fld>
            <a:endParaRPr lang="en-CA" altLang="en-US" sz="1200"/>
          </a:p>
        </p:txBody>
      </p:sp>
    </p:spTree>
    <p:extLst>
      <p:ext uri="{BB962C8B-B14F-4D97-AF65-F5344CB8AC3E}">
        <p14:creationId xmlns:p14="http://schemas.microsoft.com/office/powerpoint/2010/main" val="307425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latin typeface="Arial Narrow" panose="020B0606020202030204" pitchFamily="34" charset="0"/>
              </a:rPr>
              <a:t>In Pre intensive French, students build initial skills such as speaking in full sentences, reading simple texts and writing short texts. </a:t>
            </a:r>
          </a:p>
          <a:p>
            <a:pPr eaLnBrk="1" hangingPunct="1">
              <a:spcBef>
                <a:spcPct val="0"/>
              </a:spcBef>
            </a:pPr>
            <a:r>
              <a:rPr lang="en-CA" altLang="en-US" dirty="0">
                <a:latin typeface="Arial Narrow" panose="020B0606020202030204" pitchFamily="34" charset="0"/>
              </a:rPr>
              <a:t>In Grade 5, there are 2 blocks: a 300 hour block and a 45 hour block. </a:t>
            </a:r>
          </a:p>
          <a:p>
            <a:pPr eaLnBrk="1" hangingPunct="1">
              <a:spcBef>
                <a:spcPct val="0"/>
              </a:spcBef>
            </a:pPr>
            <a:r>
              <a:rPr lang="en-CA" altLang="en-US" dirty="0">
                <a:latin typeface="Arial Narrow" panose="020B0606020202030204" pitchFamily="34" charset="0"/>
              </a:rPr>
              <a:t>The intensive block uses a literacy based approach to develop students capacity to speak, read and write in French. 60% of the day is in French. In Grade 5,  some subject areas are compacted and instructed during the non-intensive block. </a:t>
            </a:r>
            <a:endParaRPr lang="en-CA" altLang="en-US" dirty="0"/>
          </a:p>
          <a:p>
            <a:endParaRPr lang="en-CA" altLang="en-US" b="1" dirty="0">
              <a:solidFill>
                <a:srgbClr val="C00000"/>
              </a:solidFill>
              <a:latin typeface="Arial Narrow" panose="020B0606020202030204" pitchFamily="34" charset="0"/>
            </a:endParaRPr>
          </a:p>
          <a:p>
            <a:r>
              <a:rPr lang="en-CA" altLang="en-US" b="1" dirty="0">
                <a:solidFill>
                  <a:srgbClr val="C00000"/>
                </a:solidFill>
                <a:latin typeface="Arial Narrow" panose="020B0606020202030204" pitchFamily="34" charset="0"/>
              </a:rPr>
              <a:t>If there a question about combined classes:</a:t>
            </a:r>
          </a:p>
          <a:p>
            <a:r>
              <a:rPr lang="en-CA" altLang="en-US" dirty="0">
                <a:solidFill>
                  <a:srgbClr val="C00000"/>
                </a:solidFill>
                <a:latin typeface="Arial Narrow" panose="020B0606020202030204" pitchFamily="34" charset="0"/>
              </a:rPr>
              <a:t>Grade 4/5 Intensive Classes</a:t>
            </a:r>
          </a:p>
          <a:p>
            <a:r>
              <a:rPr lang="en-CA" altLang="en-US" dirty="0">
                <a:solidFill>
                  <a:srgbClr val="C00000"/>
                </a:solidFill>
                <a:latin typeface="Arial Narrow" panose="020B0606020202030204" pitchFamily="34" charset="0"/>
              </a:rPr>
              <a:t>Based on enrolment numbers</a:t>
            </a:r>
          </a:p>
          <a:p>
            <a:r>
              <a:rPr lang="en-CA" altLang="en-US" dirty="0">
                <a:solidFill>
                  <a:srgbClr val="C00000"/>
                </a:solidFill>
                <a:latin typeface="Arial Narrow" panose="020B0606020202030204" pitchFamily="34" charset="0"/>
              </a:rPr>
              <a:t>Grade 4 students would not take Pre-Intensive French in Grade 4. </a:t>
            </a:r>
          </a:p>
          <a:p>
            <a:r>
              <a:rPr lang="en-CA" altLang="en-US" dirty="0">
                <a:solidFill>
                  <a:srgbClr val="C00000"/>
                </a:solidFill>
                <a:latin typeface="Arial Narrow" panose="020B0606020202030204" pitchFamily="34" charset="0"/>
              </a:rPr>
              <a:t>Students entering Grade 4 would be enrolled in Intensive French in both Grades 4 and 5.  </a:t>
            </a:r>
          </a:p>
          <a:p>
            <a:r>
              <a:rPr lang="en-CA" altLang="en-US" dirty="0">
                <a:solidFill>
                  <a:srgbClr val="C00000"/>
                </a:solidFill>
                <a:latin typeface="Arial Narrow" panose="020B0606020202030204" pitchFamily="34" charset="0"/>
              </a:rPr>
              <a:t>A curriculum document and supporting resources have been developed for these classes.  </a:t>
            </a:r>
          </a:p>
          <a:p>
            <a:pPr eaLnBrk="1" hangingPunct="1">
              <a:spcBef>
                <a:spcPct val="0"/>
              </a:spcBef>
            </a:pPr>
            <a:endParaRPr lang="en-CA" altLang="en-US" dirty="0"/>
          </a:p>
          <a:p>
            <a:r>
              <a:rPr lang="en-CA" altLang="en-US" dirty="0">
                <a:solidFill>
                  <a:srgbClr val="C00000"/>
                </a:solidFill>
                <a:latin typeface="Arial Narrow" panose="020B0606020202030204" pitchFamily="34" charset="0"/>
              </a:rPr>
              <a:t>Grade ¾ Pre Intensive Classes </a:t>
            </a:r>
          </a:p>
          <a:p>
            <a:pPr>
              <a:spcBef>
                <a:spcPct val="0"/>
              </a:spcBef>
              <a:spcAft>
                <a:spcPts val="1200"/>
              </a:spcAft>
            </a:pPr>
            <a:r>
              <a:rPr lang="en-CA" altLang="en-US" dirty="0">
                <a:solidFill>
                  <a:srgbClr val="C00000"/>
                </a:solidFill>
                <a:latin typeface="Arial Narrow" panose="020B0606020202030204" pitchFamily="34" charset="0"/>
              </a:rPr>
              <a:t>Based on enrolment numbers</a:t>
            </a:r>
          </a:p>
          <a:p>
            <a:pPr>
              <a:spcBef>
                <a:spcPct val="0"/>
              </a:spcBef>
              <a:spcAft>
                <a:spcPts val="1200"/>
              </a:spcAft>
            </a:pPr>
            <a:r>
              <a:rPr lang="en-CA" altLang="en-US" dirty="0">
                <a:solidFill>
                  <a:srgbClr val="C00000"/>
                </a:solidFill>
                <a:latin typeface="Arial Narrow" panose="020B0606020202030204" pitchFamily="34" charset="0"/>
              </a:rPr>
              <a:t>In place of the Grade 3 learning experiences, students in combined classes will have the opportunity to take Pre-Intensive French in both Grades 3 and 4 (150 minutes weekly)</a:t>
            </a:r>
          </a:p>
          <a:p>
            <a:pPr>
              <a:spcBef>
                <a:spcPct val="0"/>
              </a:spcBef>
              <a:spcAft>
                <a:spcPts val="1200"/>
              </a:spcAft>
            </a:pPr>
            <a:r>
              <a:rPr lang="en-CA" altLang="en-US" dirty="0">
                <a:solidFill>
                  <a:srgbClr val="C00000"/>
                </a:solidFill>
                <a:latin typeface="Arial Narrow" panose="020B0606020202030204" pitchFamily="34" charset="0"/>
              </a:rPr>
              <a:t>Content will be adjusted accordingly</a:t>
            </a:r>
          </a:p>
          <a:p>
            <a:pPr eaLnBrk="1" hangingPunct="1">
              <a:spcBef>
                <a:spcPct val="0"/>
              </a:spcBef>
            </a:pPr>
            <a:endParaRPr lang="en-CA" altLang="en-US" dirty="0"/>
          </a:p>
          <a:p>
            <a:pPr eaLnBrk="1" hangingPunct="1">
              <a:spcBef>
                <a:spcPct val="0"/>
              </a:spcBef>
            </a:pPr>
            <a:endParaRPr lang="en-CA"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596C9DED-F061-40FE-92B8-5E0C33DD8A08}" type="slidenum">
              <a:rPr lang="en-CA" altLang="en-US" sz="1200"/>
              <a:pPr/>
              <a:t>12</a:t>
            </a:fld>
            <a:endParaRPr lang="en-CA" altLang="en-US" sz="1200"/>
          </a:p>
        </p:txBody>
      </p:sp>
    </p:spTree>
    <p:extLst>
      <p:ext uri="{BB962C8B-B14F-4D97-AF65-F5344CB8AC3E}">
        <p14:creationId xmlns:p14="http://schemas.microsoft.com/office/powerpoint/2010/main" val="425562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0000"/>
                </a:solidFill>
              </a:rPr>
              <a:t>This is a visual representation of the Intensive French Year. Usually, the Intensive French Block is in the first term of the year, occasionally it happens in the second term.</a:t>
            </a:r>
          </a:p>
          <a:p>
            <a:endParaRPr lang="en-CA" altLang="en-US" dirty="0">
              <a:solidFill>
                <a:srgbClr val="000000"/>
              </a:solidFill>
            </a:endParaRPr>
          </a:p>
          <a:p>
            <a:endParaRPr lang="en-CA" altLang="en-US" dirty="0">
              <a:solidFill>
                <a:schemeClr val="accent2"/>
              </a:solidFill>
            </a:endParaRPr>
          </a:p>
          <a:p>
            <a:pPr eaLnBrk="1" hangingPunct="1">
              <a:spcBef>
                <a:spcPct val="0"/>
              </a:spcBef>
            </a:pPr>
            <a:endParaRPr lang="en-CA"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B666489-E85E-49A6-B422-3F2D8AA6B0A5}" type="slidenum">
              <a:rPr lang="en-CA" altLang="en-US" sz="1200"/>
              <a:pPr/>
              <a:t>13</a:t>
            </a:fld>
            <a:endParaRPr lang="en-CA" altLang="en-US" sz="1200"/>
          </a:p>
        </p:txBody>
      </p:sp>
    </p:spTree>
    <p:extLst>
      <p:ext uri="{BB962C8B-B14F-4D97-AF65-F5344CB8AC3E}">
        <p14:creationId xmlns:p14="http://schemas.microsoft.com/office/powerpoint/2010/main" val="62102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solidFill>
                  <a:srgbClr val="C00000"/>
                </a:solidFill>
              </a:rPr>
              <a:t>This</a:t>
            </a:r>
            <a:r>
              <a:rPr lang="en-CA" b="0" baseline="0" dirty="0">
                <a:solidFill>
                  <a:srgbClr val="C00000"/>
                </a:solidFill>
              </a:rPr>
              <a:t> slide represents a typical day in both the Intensive and the non-Intensive blocks in a grade 5 year.</a:t>
            </a:r>
            <a:endParaRPr lang="en-CA" b="0" dirty="0">
              <a:solidFill>
                <a:srgbClr val="C00000"/>
              </a:solidFill>
            </a:endParaRPr>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14</a:t>
            </a:fld>
            <a:endParaRPr lang="en-CA" altLang="en-US"/>
          </a:p>
        </p:txBody>
      </p:sp>
    </p:spTree>
    <p:extLst>
      <p:ext uri="{BB962C8B-B14F-4D97-AF65-F5344CB8AC3E}">
        <p14:creationId xmlns:p14="http://schemas.microsoft.com/office/powerpoint/2010/main" val="4105755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0000"/>
                </a:solidFill>
              </a:rPr>
              <a:t>Students who </a:t>
            </a:r>
            <a:r>
              <a:rPr lang="en-CA" altLang="en-US" b="1" dirty="0">
                <a:solidFill>
                  <a:srgbClr val="C00000"/>
                </a:solidFill>
              </a:rPr>
              <a:t>learn French as a second language through</a:t>
            </a:r>
            <a:r>
              <a:rPr lang="en-CA" altLang="en-US" b="1" baseline="0" dirty="0">
                <a:solidFill>
                  <a:srgbClr val="C00000"/>
                </a:solidFill>
              </a:rPr>
              <a:t> the </a:t>
            </a:r>
            <a:r>
              <a:rPr lang="en-CA" altLang="en-US" b="1" dirty="0">
                <a:solidFill>
                  <a:srgbClr val="C00000"/>
                </a:solidFill>
              </a:rPr>
              <a:t>English Prime program will continue until Grade 10</a:t>
            </a:r>
            <a:r>
              <a:rPr lang="en-CA" altLang="en-US" dirty="0">
                <a:solidFill>
                  <a:srgbClr val="000000"/>
                </a:solidFill>
              </a:rPr>
              <a:t>.  From Grades 6 through 8, there are</a:t>
            </a:r>
            <a:r>
              <a:rPr lang="en-CA" altLang="en-US" b="0" dirty="0">
                <a:solidFill>
                  <a:srgbClr val="000000"/>
                </a:solidFill>
              </a:rPr>
              <a:t> 200 </a:t>
            </a:r>
            <a:r>
              <a:rPr lang="en-CA" altLang="en-US" dirty="0">
                <a:solidFill>
                  <a:srgbClr val="000000"/>
                </a:solidFill>
              </a:rPr>
              <a:t>minutes of instructional time in French per week.  </a:t>
            </a:r>
          </a:p>
          <a:p>
            <a:r>
              <a:rPr lang="en-CA" altLang="en-US" dirty="0">
                <a:solidFill>
                  <a:srgbClr val="000000"/>
                </a:solidFill>
              </a:rPr>
              <a:t>Students will have the opportunity to improve their language skills and aim for higher oral, reading and writing performance.  More complex learning will take place in Grades 9 and 10 when instructional time is </a:t>
            </a:r>
            <a:r>
              <a:rPr lang="en-CA" altLang="en-US" b="0" dirty="0">
                <a:solidFill>
                  <a:srgbClr val="000000"/>
                </a:solidFill>
              </a:rPr>
              <a:t>90 hours </a:t>
            </a:r>
            <a:r>
              <a:rPr lang="en-CA" altLang="en-US" dirty="0">
                <a:solidFill>
                  <a:srgbClr val="000000"/>
                </a:solidFill>
              </a:rPr>
              <a:t>per year.  </a:t>
            </a:r>
          </a:p>
          <a:p>
            <a:endParaRPr lang="en-CA" altLang="en-US" dirty="0">
              <a:solidFill>
                <a:srgbClr val="000000"/>
              </a:solidFill>
            </a:endParaRPr>
          </a:p>
          <a:p>
            <a:r>
              <a:rPr lang="en-CA" altLang="en-US" dirty="0">
                <a:solidFill>
                  <a:srgbClr val="000000"/>
                </a:solidFill>
              </a:rPr>
              <a:t>Students’ oral proficiency is tested at the </a:t>
            </a:r>
            <a:r>
              <a:rPr lang="en-CA" altLang="en-US" b="0" dirty="0">
                <a:solidFill>
                  <a:srgbClr val="C00000"/>
                </a:solidFill>
              </a:rPr>
              <a:t>end of Grade 12</a:t>
            </a:r>
            <a:r>
              <a:rPr lang="en-CA" altLang="en-US" b="0" dirty="0">
                <a:solidFill>
                  <a:srgbClr val="000000"/>
                </a:solidFill>
              </a:rPr>
              <a:t>.  </a:t>
            </a:r>
          </a:p>
          <a:p>
            <a:endParaRPr lang="en-CA" altLang="en-US" dirty="0">
              <a:solidFill>
                <a:srgbClr val="000000"/>
              </a:solidFill>
            </a:endParaRPr>
          </a:p>
          <a:p>
            <a:r>
              <a:rPr lang="en-CA" altLang="en-US" b="1" dirty="0">
                <a:solidFill>
                  <a:srgbClr val="000000"/>
                </a:solidFill>
              </a:rPr>
              <a:t>In Grades 11 and 12</a:t>
            </a:r>
            <a:r>
              <a:rPr lang="en-CA" altLang="en-US" dirty="0">
                <a:solidFill>
                  <a:srgbClr val="000000"/>
                </a:solidFill>
              </a:rPr>
              <a:t>, students may choose post intensive French </a:t>
            </a:r>
            <a:r>
              <a:rPr lang="en-CA" altLang="en-US" b="1" dirty="0">
                <a:solidFill>
                  <a:srgbClr val="000000"/>
                </a:solidFill>
              </a:rPr>
              <a:t>and French Second Language courses</a:t>
            </a:r>
            <a:r>
              <a:rPr lang="en-CA" altLang="en-US" dirty="0">
                <a:solidFill>
                  <a:srgbClr val="000000"/>
                </a:solidFill>
              </a:rPr>
              <a:t>,</a:t>
            </a:r>
            <a:r>
              <a:rPr lang="en-CA" altLang="en-US" baseline="0" dirty="0">
                <a:solidFill>
                  <a:srgbClr val="000000"/>
                </a:solidFill>
              </a:rPr>
              <a:t> </a:t>
            </a:r>
            <a:r>
              <a:rPr lang="en-CA" altLang="en-US" dirty="0">
                <a:solidFill>
                  <a:srgbClr val="000000"/>
                </a:solidFill>
              </a:rPr>
              <a:t>including those that are offered online. The online courses for PIF 110 and 120 are well designed and allow for all students to access quality French instruction. These courses have a strong oral component and are interactive in nature. In grades 11 and 12, students may choose to enroll in any course offered in French. As well, there are five other online courses in French accessible from every high school.</a:t>
            </a:r>
          </a:p>
          <a:p>
            <a:endParaRPr lang="en-CA" altLang="en-US" dirty="0">
              <a:solidFill>
                <a:srgbClr val="000000"/>
              </a:solidFill>
            </a:endParaRPr>
          </a:p>
          <a:p>
            <a:r>
              <a:rPr lang="en-CA" altLang="en-US" dirty="0">
                <a:solidFill>
                  <a:srgbClr val="000000"/>
                </a:solidFill>
              </a:rPr>
              <a:t>Later in this presentation you will learn about some of the great opportunities available outside of instructional hours to enhance French Language learning.</a:t>
            </a:r>
            <a:endParaRPr lang="en-CA"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5CB39A-728B-458B-9CB1-3F691172FB6C}" type="slidenum">
              <a:rPr lang="en-CA" altLang="en-US" sz="1200"/>
              <a:pPr/>
              <a:t>15</a:t>
            </a:fld>
            <a:endParaRPr lang="en-CA" altLang="en-US" sz="1200"/>
          </a:p>
        </p:txBody>
      </p:sp>
    </p:spTree>
    <p:extLst>
      <p:ext uri="{BB962C8B-B14F-4D97-AF65-F5344CB8AC3E}">
        <p14:creationId xmlns:p14="http://schemas.microsoft.com/office/powerpoint/2010/main" val="2135686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Planning to participate in other exciting opportunities offered</a:t>
            </a:r>
            <a:r>
              <a:rPr lang="en-CA" altLang="en-US" baseline="0" dirty="0"/>
              <a:t> through government programs </a:t>
            </a:r>
            <a:r>
              <a:rPr lang="en-CA" altLang="en-US" dirty="0"/>
              <a:t>will maximize French language development. Doing a bilingual exchange or participating in summer programs can dramatically improve a student’s confidence and ability in French.</a:t>
            </a:r>
          </a:p>
          <a:p>
            <a:endParaRPr lang="en-CA" altLang="en-US" dirty="0"/>
          </a:p>
          <a:p>
            <a:r>
              <a:rPr lang="en-CA" altLang="en-US" b="1" dirty="0"/>
              <a:t>Information is</a:t>
            </a:r>
            <a:r>
              <a:rPr lang="en-CA" altLang="en-US" b="1" baseline="0" dirty="0"/>
              <a:t> accessible through the Education Government Website.  Typically, applications for these programs must be completed by mid-February.</a:t>
            </a:r>
            <a:endParaRPr lang="en-CA" alt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A177EC2-F4C1-4361-B0BA-48B660E451A2}" type="slidenum">
              <a:rPr lang="en-CA" altLang="en-US" sz="1200"/>
              <a:pPr/>
              <a:t>16</a:t>
            </a:fld>
            <a:endParaRPr lang="en-CA" altLang="en-US" sz="1200"/>
          </a:p>
        </p:txBody>
      </p:sp>
    </p:spTree>
    <p:extLst>
      <p:ext uri="{BB962C8B-B14F-4D97-AF65-F5344CB8AC3E}">
        <p14:creationId xmlns:p14="http://schemas.microsoft.com/office/powerpoint/2010/main" val="2966312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fr-FR" dirty="0"/>
              <a:t>New Brunswick </a:t>
            </a:r>
            <a:r>
              <a:rPr lang="en-CA" altLang="fr-FR" b="1" dirty="0">
                <a:solidFill>
                  <a:srgbClr val="C00000"/>
                </a:solidFill>
              </a:rPr>
              <a:t>introduced</a:t>
            </a:r>
            <a:r>
              <a:rPr lang="en-CA" altLang="fr-FR" dirty="0"/>
              <a:t> a portfolio at middle and high school. </a:t>
            </a:r>
          </a:p>
          <a:p>
            <a:r>
              <a:rPr lang="en-CA" altLang="fr-FR" dirty="0"/>
              <a:t>Learners can access the portfolio online and will be able to monitor and understand their own progress in French.</a:t>
            </a:r>
          </a:p>
          <a:p>
            <a:r>
              <a:rPr lang="en-CA" altLang="fr-FR" dirty="0"/>
              <a:t>Eventually, all students from grade 6 through 12 will have language portfolios based on the Common European Framework of Reference. They will be able to display their competencies in the global environment.</a:t>
            </a:r>
          </a:p>
          <a:p>
            <a:endParaRPr lang="en-CA" altLang="fr-FR" dirty="0"/>
          </a:p>
          <a:p>
            <a:endParaRPr lang="en-CA" altLang="fr-FR" baseline="0" dirty="0"/>
          </a:p>
          <a:p>
            <a:endParaRPr lang="en-CA" altLang="fr-FR"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1CED876B-E4C9-43C9-B04D-5EB1CC41C1C3}" type="slidenum">
              <a:rPr lang="en-CA" altLang="en-US" sz="1200"/>
              <a:pPr/>
              <a:t>17</a:t>
            </a:fld>
            <a:endParaRPr lang="en-CA" altLang="en-US" sz="1200"/>
          </a:p>
        </p:txBody>
      </p:sp>
    </p:spTree>
    <p:extLst>
      <p:ext uri="{BB962C8B-B14F-4D97-AF65-F5344CB8AC3E}">
        <p14:creationId xmlns:p14="http://schemas.microsoft.com/office/powerpoint/2010/main" val="115379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Regardless of the program, activities such as reading for pleasure or watching shows or films in French will help students develop their second language skills to maximum potential. </a:t>
            </a:r>
          </a:p>
          <a:p>
            <a:pPr eaLnBrk="1" hangingPunct="1">
              <a:spcBef>
                <a:spcPct val="0"/>
              </a:spcBef>
            </a:pPr>
            <a:r>
              <a:rPr lang="en-CA" altLang="en-US" b="1" dirty="0" err="1"/>
              <a:t>ervices</a:t>
            </a:r>
            <a:r>
              <a:rPr lang="en-CA" altLang="en-US" b="1" dirty="0"/>
              <a:t> such as Netflix</a:t>
            </a:r>
            <a:r>
              <a:rPr lang="en-CA" altLang="en-US" b="1" baseline="0" dirty="0"/>
              <a:t> or YouTube provide an easier access to French materials which will appeal to student interests.</a:t>
            </a:r>
            <a:r>
              <a:rPr lang="en-CA" altLang="en-US" b="1" dirty="0"/>
              <a:t> Strategies such as viewing in French with the support of French subtitles can really make a difference to your proficiency.</a:t>
            </a:r>
            <a:endParaRPr lang="en-CA" alt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47258CB0-2FD2-4C7C-92AD-4233B843C7C9}" type="slidenum">
              <a:rPr lang="en-CA" altLang="en-US" sz="1200"/>
              <a:pPr/>
              <a:t>18</a:t>
            </a:fld>
            <a:endParaRPr lang="en-CA" altLang="en-US" sz="1200"/>
          </a:p>
        </p:txBody>
      </p:sp>
    </p:spTree>
    <p:extLst>
      <p:ext uri="{BB962C8B-B14F-4D97-AF65-F5344CB8AC3E}">
        <p14:creationId xmlns:p14="http://schemas.microsoft.com/office/powerpoint/2010/main" val="106112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t>There are p</a:t>
            </a:r>
            <a:r>
              <a:rPr lang="en-CA" altLang="en-US" dirty="0">
                <a:solidFill>
                  <a:srgbClr val="000000"/>
                </a:solidFill>
                <a:latin typeface="Arial Narrow" panose="020B0606020202030204" pitchFamily="34" charset="0"/>
              </a:rPr>
              <a:t>erformance</a:t>
            </a:r>
            <a:r>
              <a:rPr lang="en-CA" altLang="en-US" dirty="0"/>
              <a:t> targets for each French Second Language program. Student performance will </a:t>
            </a:r>
            <a:r>
              <a:rPr lang="en-CA" altLang="en-US" dirty="0">
                <a:solidFill>
                  <a:srgbClr val="000000"/>
                </a:solidFill>
                <a:latin typeface="Arial Narrow" panose="020B0606020202030204" pitchFamily="34" charset="0"/>
              </a:rPr>
              <a:t>depend upon various factors (e.g., personality, attitude, motivation, and French language opportunities).  Not all students will reach the program target while some will exceed it. Click on the live links to hear examples of what to expect.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dirty="0">
              <a:solidFill>
                <a:srgbClr val="000000"/>
              </a:solidFill>
              <a:latin typeface="Arial Narrow" panose="020B0606020202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solidFill>
                  <a:srgbClr val="000000"/>
                </a:solidFill>
                <a:latin typeface="Arial Narrow" panose="020B0606020202030204" pitchFamily="34" charset="0"/>
              </a:rPr>
              <a:t>Please, refer to the brochure</a:t>
            </a:r>
            <a:r>
              <a:rPr lang="en-CA" altLang="en-US" baseline="0" dirty="0">
                <a:solidFill>
                  <a:srgbClr val="000000"/>
                </a:solidFill>
                <a:latin typeface="Arial Narrow" panose="020B0606020202030204" pitchFamily="34" charset="0"/>
              </a:rPr>
              <a:t> for more detailed descriptions of the levels of proficiency (OPI and CEFR).</a:t>
            </a:r>
            <a:endParaRPr lang="en-CA" altLang="en-US" dirty="0">
              <a:solidFill>
                <a:srgbClr val="000000"/>
              </a:solidFill>
              <a:latin typeface="Arial Narrow" panose="020B0606020202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dirty="0">
              <a:solidFill>
                <a:srgbClr val="000000"/>
              </a:solidFill>
              <a:latin typeface="Arial Narrow" panose="020B0606020202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CA" altLang="en-US" dirty="0">
              <a:solidFill>
                <a:srgbClr val="000000"/>
              </a:solidFill>
              <a:latin typeface="Arial Narrow" panose="020B0606020202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fr-CA" altLang="en-US" dirty="0">
              <a:solidFill>
                <a:srgbClr val="000000"/>
              </a:solidFill>
              <a:latin typeface="Arial Narrow" panose="020B0606020202030204" pitchFamily="34" charset="0"/>
            </a:endParaRPr>
          </a:p>
          <a:p>
            <a:endParaRPr lang="en-CA" altLang="en-US" dirty="0"/>
          </a:p>
          <a:p>
            <a:r>
              <a:rPr lang="en-CA" altLang="en-US" b="1" dirty="0">
                <a:solidFill>
                  <a:schemeClr val="accent6">
                    <a:lumMod val="60000"/>
                    <a:lumOff val="40000"/>
                  </a:schemeClr>
                </a:solidFill>
              </a:rPr>
              <a:t>NOTE: Mouse</a:t>
            </a:r>
            <a:r>
              <a:rPr lang="en-CA" altLang="en-US" b="1" baseline="0" dirty="0">
                <a:solidFill>
                  <a:schemeClr val="accent6">
                    <a:lumMod val="60000"/>
                    <a:lumOff val="40000"/>
                  </a:schemeClr>
                </a:solidFill>
              </a:rPr>
              <a:t> over each audio </a:t>
            </a:r>
            <a:r>
              <a:rPr lang="en-CA" altLang="en-US" b="1" dirty="0">
                <a:solidFill>
                  <a:schemeClr val="accent6">
                    <a:lumMod val="60000"/>
                    <a:lumOff val="40000"/>
                  </a:schemeClr>
                </a:solidFill>
              </a:rPr>
              <a:t>icon to reveal the audio control bar. Then, click on the play icon.</a:t>
            </a:r>
          </a:p>
          <a:p>
            <a:endParaRPr lang="en-CA" altLang="en-US" dirty="0"/>
          </a:p>
          <a:p>
            <a:endParaRPr lang="en-CA" altLang="en-US" dirty="0"/>
          </a:p>
          <a:p>
            <a:endParaRPr lang="en-CA"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8A16A5B-6C67-4357-AB07-CC1077E7CA30}" type="slidenum">
              <a:rPr lang="en-CA" altLang="en-US" sz="1200"/>
              <a:pPr/>
              <a:t>19</a:t>
            </a:fld>
            <a:endParaRPr lang="en-CA" altLang="en-US" sz="1200"/>
          </a:p>
        </p:txBody>
      </p:sp>
    </p:spTree>
    <p:extLst>
      <p:ext uri="{BB962C8B-B14F-4D97-AF65-F5344CB8AC3E}">
        <p14:creationId xmlns:p14="http://schemas.microsoft.com/office/powerpoint/2010/main" val="4785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0000"/>
                </a:solidFill>
              </a:rPr>
              <a:t>There are multiple programs to learn French in New Brunswick:  </a:t>
            </a:r>
          </a:p>
          <a:p>
            <a:endParaRPr lang="en-CA" altLang="en-US" dirty="0">
              <a:solidFill>
                <a:srgbClr val="000000"/>
              </a:solidFill>
            </a:endParaRPr>
          </a:p>
          <a:p>
            <a:r>
              <a:rPr lang="en-CA" altLang="en-US" dirty="0">
                <a:solidFill>
                  <a:srgbClr val="000000"/>
                </a:solidFill>
              </a:rPr>
              <a:t>Where </a:t>
            </a:r>
            <a:r>
              <a:rPr lang="en-CA" altLang="en-US" dirty="0">
                <a:solidFill>
                  <a:srgbClr val="FF0000"/>
                </a:solidFill>
                <a:highlight>
                  <a:srgbClr val="FFFF00"/>
                </a:highlight>
              </a:rPr>
              <a:t>circumstances</a:t>
            </a:r>
            <a:r>
              <a:rPr lang="en-CA" altLang="en-US" dirty="0">
                <a:solidFill>
                  <a:srgbClr val="000000"/>
                </a:solidFill>
              </a:rPr>
              <a:t> warrant, students may enter French Immersion in Grade 1 and until September 2018, Grade 3.</a:t>
            </a:r>
            <a:r>
              <a:rPr lang="en-CA" altLang="en-US" b="1" baseline="0" dirty="0">
                <a:solidFill>
                  <a:srgbClr val="C00000"/>
                </a:solidFill>
              </a:rPr>
              <a:t>.  As of September 2019, the only early entry point is Grade 1.  </a:t>
            </a:r>
            <a:r>
              <a:rPr lang="en-CA" altLang="en-US" dirty="0">
                <a:solidFill>
                  <a:srgbClr val="000000"/>
                </a:solidFill>
              </a:rPr>
              <a:t>There is another French Immersion entry point at Grade 6, if circumstances warrant.</a:t>
            </a:r>
          </a:p>
          <a:p>
            <a:endParaRPr lang="en-CA" altLang="en-US" dirty="0">
              <a:solidFill>
                <a:srgbClr val="000000"/>
              </a:solidFill>
            </a:endParaRPr>
          </a:p>
          <a:p>
            <a:r>
              <a:rPr lang="en-CA" altLang="en-US" dirty="0">
                <a:solidFill>
                  <a:srgbClr val="000000"/>
                </a:solidFill>
              </a:rPr>
              <a:t>Pre-intensive, Intensive and Post-Intensive French is offered in all schools for English Prime students. As well, all students in the primary grades participate in French language and cultural learning experiences to support positive attitudes and introduce some simple French vocabulary.  </a:t>
            </a:r>
          </a:p>
          <a:p>
            <a:endParaRPr lang="en-CA" altLang="en-US" b="1" dirty="0">
              <a:solidFill>
                <a:srgbClr val="000000"/>
              </a:solidFill>
            </a:endParaRPr>
          </a:p>
          <a:p>
            <a:r>
              <a:rPr lang="en-CA" altLang="en-US" b="1" dirty="0">
                <a:solidFill>
                  <a:srgbClr val="000000"/>
                </a:solidFill>
              </a:rPr>
              <a:t>Currently, eleven schools rural schools are piloting a new elementary French program in regions without access to an early immersion entry point. </a:t>
            </a:r>
          </a:p>
          <a:p>
            <a:endParaRPr lang="en-CA" altLang="en-US" sz="1800" dirty="0">
              <a:solidFill>
                <a:srgbClr val="FF0000"/>
              </a:solidFill>
              <a:latin typeface="Arial Narrow" panose="020B0606020202030204" pitchFamily="34" charset="0"/>
            </a:endParaRPr>
          </a:p>
          <a:p>
            <a:pPr>
              <a:buFont typeface="Wingdings" panose="05000000000000000000" pitchFamily="2" charset="2"/>
              <a:buNone/>
            </a:pPr>
            <a:r>
              <a:rPr lang="en-CA" altLang="en-US" dirty="0">
                <a:solidFill>
                  <a:srgbClr val="FF0000"/>
                </a:solidFill>
              </a:rPr>
              <a:t>For all programs, French is compulsory until the end of Grade 10.  In Grades 11 and 12, there are additional opportunities to build French Language skills. </a:t>
            </a:r>
            <a:endParaRPr lang="en-CA" altLang="en-US" dirty="0">
              <a:solidFill>
                <a:srgbClr val="000000"/>
              </a:solidFill>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347BE528-2C1C-4B1B-91DA-20A182D91E16}" type="slidenum">
              <a:rPr lang="en-CA" altLang="en-US" sz="1200"/>
              <a:pPr/>
              <a:t>2</a:t>
            </a:fld>
            <a:endParaRPr lang="en-CA" altLang="en-US" sz="1200" dirty="0"/>
          </a:p>
        </p:txBody>
      </p:sp>
    </p:spTree>
    <p:extLst>
      <p:ext uri="{BB962C8B-B14F-4D97-AF65-F5344CB8AC3E}">
        <p14:creationId xmlns:p14="http://schemas.microsoft.com/office/powerpoint/2010/main" val="4209052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Thank you for your interest in New Brunswick’s French second language programs. If you have additional questions, you can contact your local school district.</a:t>
            </a:r>
          </a:p>
          <a:p>
            <a:endParaRPr lang="en-CA" altLang="en-US" dirty="0"/>
          </a:p>
          <a:p>
            <a:r>
              <a:rPr lang="en-CA" sz="1200" u="sng" kern="1200" dirty="0">
                <a:solidFill>
                  <a:schemeClr val="tx1"/>
                </a:solidFill>
                <a:effectLst/>
                <a:latin typeface="+mn-lt"/>
                <a:ea typeface="+mn-ea"/>
                <a:cs typeface="+mn-cs"/>
                <a:hlinkClick r:id="rId3"/>
              </a:rPr>
              <a:t>http://www2.gnb.ca/content/gnb/en/departments/education/k12/content/promos/learning_french_as_a_second_language.html</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altLang="en-US" dirty="0"/>
          </a:p>
          <a:p>
            <a:endParaRPr lang="en-CA" altLang="en-US" sz="3200" b="1"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8D52FEFD-2B67-4373-B73C-9FB7B6109524}" type="slidenum">
              <a:rPr lang="en-CA" altLang="en-US" sz="1200"/>
              <a:pPr/>
              <a:t>20</a:t>
            </a:fld>
            <a:endParaRPr lang="en-CA" altLang="en-US" sz="1200"/>
          </a:p>
        </p:txBody>
      </p:sp>
    </p:spTree>
    <p:extLst>
      <p:ext uri="{BB962C8B-B14F-4D97-AF65-F5344CB8AC3E}">
        <p14:creationId xmlns:p14="http://schemas.microsoft.com/office/powerpoint/2010/main" val="4255966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21</a:t>
            </a:fld>
            <a:endParaRPr lang="en-CA" altLang="en-US"/>
          </a:p>
        </p:txBody>
      </p:sp>
    </p:spTree>
    <p:extLst>
      <p:ext uri="{BB962C8B-B14F-4D97-AF65-F5344CB8AC3E}">
        <p14:creationId xmlns:p14="http://schemas.microsoft.com/office/powerpoint/2010/main" val="397470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spcAft>
                <a:spcPts val="1200"/>
              </a:spcAft>
            </a:pPr>
            <a:r>
              <a:rPr lang="en-CA" altLang="en-US" dirty="0">
                <a:solidFill>
                  <a:srgbClr val="000000"/>
                </a:solidFill>
              </a:rPr>
              <a:t>In the French Immersion program, </a:t>
            </a:r>
            <a:r>
              <a:rPr lang="en-CA" altLang="en-US" i="0" dirty="0">
                <a:solidFill>
                  <a:srgbClr val="000000"/>
                </a:solidFill>
              </a:rPr>
              <a:t>m</a:t>
            </a:r>
            <a:r>
              <a:rPr lang="en-US" altLang="en-US" i="0" dirty="0" err="1"/>
              <a:t>ost</a:t>
            </a:r>
            <a:r>
              <a:rPr lang="en-US" altLang="en-US" i="0" dirty="0"/>
              <a:t> subjects are taught in French; </a:t>
            </a:r>
            <a:r>
              <a:rPr lang="en-US" altLang="en-US" dirty="0"/>
              <a:t>this typically includes Literacy, Social Studies, Math, and Sciences. </a:t>
            </a:r>
          </a:p>
          <a:p>
            <a:pPr>
              <a:spcBef>
                <a:spcPct val="0"/>
              </a:spcBef>
              <a:spcAft>
                <a:spcPts val="1200"/>
              </a:spcAft>
            </a:pPr>
            <a:endParaRPr lang="en-US" altLang="en-US" dirty="0"/>
          </a:p>
          <a:p>
            <a:pPr>
              <a:spcBef>
                <a:spcPct val="0"/>
              </a:spcBef>
              <a:spcAft>
                <a:spcPts val="1200"/>
              </a:spcAft>
            </a:pPr>
            <a:r>
              <a:rPr lang="en-US" altLang="en-US" dirty="0"/>
              <a:t>Other subject areas are also included, according to the number of hours needed to complete program requirements.  </a:t>
            </a:r>
          </a:p>
          <a:p>
            <a:pPr>
              <a:spcBef>
                <a:spcPct val="0"/>
              </a:spcBef>
              <a:spcAft>
                <a:spcPts val="1200"/>
              </a:spcAft>
            </a:pPr>
            <a:endParaRPr lang="en-US" altLang="en-US" dirty="0"/>
          </a:p>
          <a:p>
            <a:pPr>
              <a:spcBef>
                <a:spcPct val="0"/>
              </a:spcBef>
              <a:spcAft>
                <a:spcPts val="1200"/>
              </a:spcAft>
            </a:pPr>
            <a:r>
              <a:rPr lang="en-CA" altLang="en-US" dirty="0"/>
              <a:t>The total hours of French instruction depends on the grade level. </a:t>
            </a:r>
          </a:p>
          <a:p>
            <a:pPr>
              <a:spcBef>
                <a:spcPct val="0"/>
              </a:spcBef>
              <a:spcAft>
                <a:spcPts val="1200"/>
              </a:spcAft>
            </a:pPr>
            <a:endParaRPr lang="en-CA" alt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092892EF-D075-4D9E-9A1D-EDA77205518F}" type="slidenum">
              <a:rPr lang="en-CA" altLang="en-US" sz="1200"/>
              <a:pPr/>
              <a:t>3</a:t>
            </a:fld>
            <a:endParaRPr lang="en-CA" altLang="en-US" sz="1200"/>
          </a:p>
        </p:txBody>
      </p:sp>
    </p:spTree>
    <p:extLst>
      <p:ext uri="{BB962C8B-B14F-4D97-AF65-F5344CB8AC3E}">
        <p14:creationId xmlns:p14="http://schemas.microsoft.com/office/powerpoint/2010/main" val="147005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spcAft>
                <a:spcPts val="1200"/>
              </a:spcAft>
            </a:pPr>
            <a:r>
              <a:rPr lang="en-CA" altLang="en-US" i="0" dirty="0"/>
              <a:t>Each FSL program has its own language proficiency targets describing how well learners are expected to perform in the areas of reading, writing, and oral proficiency. </a:t>
            </a:r>
            <a:r>
              <a:rPr lang="en-CA" sz="1200" kern="1200" dirty="0">
                <a:solidFill>
                  <a:schemeClr val="tx1"/>
                </a:solidFill>
                <a:effectLst/>
                <a:latin typeface="+mn-lt"/>
                <a:ea typeface="+mn-ea"/>
                <a:cs typeface="+mn-cs"/>
              </a:rPr>
              <a:t>It is important to recognize that language learning is a lifelong pursuit rather than a performance level rating at high school graduation. </a:t>
            </a:r>
            <a:endParaRPr lang="en-CA" altLang="en-US" i="0" dirty="0"/>
          </a:p>
          <a:p>
            <a:pPr>
              <a:spcBef>
                <a:spcPct val="0"/>
              </a:spcBef>
              <a:spcAft>
                <a:spcPts val="1200"/>
              </a:spcAft>
            </a:pPr>
            <a:endParaRPr lang="en-CA" altLang="en-US" i="0" dirty="0"/>
          </a:p>
          <a:p>
            <a:pPr>
              <a:spcBef>
                <a:spcPct val="0"/>
              </a:spcBef>
              <a:spcAft>
                <a:spcPts val="1200"/>
              </a:spcAft>
            </a:pPr>
            <a:r>
              <a:rPr lang="en-CA" altLang="en-US" i="0" dirty="0"/>
              <a:t>Students will strive to reach these language goals. They are provided with opportunities to use the language in various contexts.    </a:t>
            </a:r>
          </a:p>
          <a:p>
            <a:pPr>
              <a:spcBef>
                <a:spcPct val="0"/>
              </a:spcBef>
              <a:spcAft>
                <a:spcPts val="1200"/>
              </a:spcAft>
            </a:pPr>
            <a:endParaRPr lang="en-US" altLang="en-US" i="0" dirty="0"/>
          </a:p>
          <a:p>
            <a:pPr marL="0" marR="0" indent="0" algn="l" defTabSz="914400" rtl="0" eaLnBrk="0" fontAlgn="base" latinLnBrk="0" hangingPunct="0">
              <a:lnSpc>
                <a:spcPct val="100000"/>
              </a:lnSpc>
              <a:spcBef>
                <a:spcPct val="0"/>
              </a:spcBef>
              <a:spcAft>
                <a:spcPts val="1200"/>
              </a:spcAft>
              <a:buClrTx/>
              <a:buSzTx/>
              <a:buFontTx/>
              <a:buNone/>
              <a:tabLst/>
              <a:defRPr/>
            </a:pPr>
            <a:r>
              <a:rPr lang="en-US" altLang="en-US" i="0" dirty="0"/>
              <a:t>French Immersion program availability depends</a:t>
            </a:r>
            <a:r>
              <a:rPr lang="en-US" altLang="en-US" i="0" baseline="0" dirty="0"/>
              <a:t> </a:t>
            </a:r>
            <a:r>
              <a:rPr lang="en-US" altLang="en-US" i="0" dirty="0"/>
              <a:t>on student</a:t>
            </a:r>
            <a:r>
              <a:rPr lang="en-US" altLang="en-US" i="0" baseline="0" dirty="0"/>
              <a:t> enrollment </a:t>
            </a:r>
            <a:r>
              <a:rPr lang="en-US" altLang="en-US" b="1" i="0" baseline="0" dirty="0"/>
              <a:t>(and sustainability of the program)</a:t>
            </a:r>
            <a:r>
              <a:rPr lang="en-US" altLang="en-US" i="0" dirty="0"/>
              <a:t>. Early</a:t>
            </a:r>
            <a:r>
              <a:rPr lang="en-US" altLang="en-US" i="0" baseline="0" dirty="0"/>
              <a:t> registration will support district planning according to policy 309. </a:t>
            </a:r>
            <a:r>
              <a:rPr lang="en-US" altLang="en-US" b="1" i="0" baseline="0" dirty="0"/>
              <a:t>Students are encouraged to register within the designated dates as this supports district planning.</a:t>
            </a:r>
          </a:p>
          <a:p>
            <a:pPr>
              <a:spcBef>
                <a:spcPct val="0"/>
              </a:spcBef>
              <a:spcAft>
                <a:spcPts val="1200"/>
              </a:spcAft>
            </a:pPr>
            <a:endParaRPr lang="en-US" altLang="en-US" b="1" i="0" baseline="0" dirty="0"/>
          </a:p>
          <a:p>
            <a:pPr>
              <a:spcBef>
                <a:spcPct val="0"/>
              </a:spcBef>
              <a:spcAft>
                <a:spcPts val="1200"/>
              </a:spcAft>
            </a:pPr>
            <a:r>
              <a:rPr lang="en-US" altLang="en-US" b="1" i="0" baseline="0" dirty="0"/>
              <a:t>There will be no waiting lists to register in a French Immersion program.</a:t>
            </a:r>
            <a:endParaRPr lang="en-US" altLang="en-US" i="0" dirty="0"/>
          </a:p>
          <a:p>
            <a:pPr>
              <a:spcBef>
                <a:spcPct val="0"/>
              </a:spcBef>
              <a:spcAft>
                <a:spcPts val="1200"/>
              </a:spcAft>
            </a:pPr>
            <a:endParaRPr lang="en-US" altLang="en-US" i="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F8B7347B-6AED-4574-9395-E64C90A580A7}" type="slidenum">
              <a:rPr lang="en-CA" altLang="en-US" sz="1200"/>
              <a:pPr/>
              <a:t>4</a:t>
            </a:fld>
            <a:endParaRPr lang="en-CA" altLang="en-US" sz="1200"/>
          </a:p>
        </p:txBody>
      </p:sp>
    </p:spTree>
    <p:extLst>
      <p:ext uri="{BB962C8B-B14F-4D97-AF65-F5344CB8AC3E}">
        <p14:creationId xmlns:p14="http://schemas.microsoft.com/office/powerpoint/2010/main" val="192241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r>
              <a:rPr lang="fr-CA" altLang="en-US" dirty="0">
                <a:latin typeface="Arial Narrow" pitchFamily="34" charset="0"/>
              </a:rPr>
              <a:t>In the Grade 1 </a:t>
            </a:r>
            <a:r>
              <a:rPr lang="fr-CA" altLang="en-US" b="0" dirty="0">
                <a:latin typeface="Arial Narrow" pitchFamily="34" charset="0"/>
              </a:rPr>
              <a:t>French </a:t>
            </a:r>
            <a:r>
              <a:rPr lang="en-CA" altLang="en-US" b="0" dirty="0">
                <a:latin typeface="Arial Narrow" pitchFamily="34" charset="0"/>
              </a:rPr>
              <a:t>Immersion program</a:t>
            </a:r>
            <a:r>
              <a:rPr lang="en-US" altLang="en-US" b="0" kern="0" dirty="0">
                <a:latin typeface="Arial Narrow" pitchFamily="34" charset="0"/>
              </a:rPr>
              <a:t>,</a:t>
            </a:r>
            <a:r>
              <a:rPr lang="en-US" altLang="en-US" b="0" kern="0" baseline="0" dirty="0">
                <a:latin typeface="Arial Narrow" pitchFamily="34" charset="0"/>
              </a:rPr>
              <a:t> </a:t>
            </a:r>
            <a:r>
              <a:rPr lang="en-CA" altLang="en-US" b="0" kern="0" baseline="0" dirty="0">
                <a:latin typeface="Arial Narrow" pitchFamily="34" charset="0"/>
              </a:rPr>
              <a:t>children </a:t>
            </a:r>
            <a:r>
              <a:rPr lang="en-CA" altLang="fr-FR" dirty="0">
                <a:latin typeface="Arial Narrow" panose="020B0606020202030204" pitchFamily="34" charset="0"/>
              </a:rPr>
              <a:t>will learn language through a literacy based approach.  They will develop skills </a:t>
            </a:r>
            <a:r>
              <a:rPr lang="en-US" altLang="fr-FR" dirty="0">
                <a:latin typeface="Arial Narrow" panose="020B0606020202030204" pitchFamily="34" charset="0"/>
              </a:rPr>
              <a:t>by exploring familiar topics of personal interest.</a:t>
            </a:r>
          </a:p>
          <a:p>
            <a:pPr>
              <a:spcBef>
                <a:spcPct val="0"/>
              </a:spcBef>
            </a:pPr>
            <a:endParaRPr lang="en-US" altLang="fr-FR" dirty="0">
              <a:latin typeface="Arial Narrow" panose="020B0606020202030204" pitchFamily="34" charset="0"/>
            </a:endParaRPr>
          </a:p>
          <a:p>
            <a:pPr>
              <a:spcBef>
                <a:spcPct val="0"/>
              </a:spcBef>
            </a:pPr>
            <a:r>
              <a:rPr lang="en-US" altLang="fr-FR" dirty="0" err="1">
                <a:latin typeface="Arial Narrow" panose="020B0606020202030204" pitchFamily="34" charset="0"/>
              </a:rPr>
              <a:t>Te</a:t>
            </a:r>
            <a:r>
              <a:rPr lang="en-CA" altLang="fr-FR" dirty="0" err="1">
                <a:latin typeface="Arial Narrow" panose="020B0606020202030204" pitchFamily="34" charset="0"/>
              </a:rPr>
              <a:t>achers</a:t>
            </a:r>
            <a:r>
              <a:rPr lang="en-CA" altLang="fr-FR" dirty="0">
                <a:latin typeface="Arial Narrow" panose="020B0606020202030204" pitchFamily="34" charset="0"/>
              </a:rPr>
              <a:t> will model the language and support young learners as they acquire French through </a:t>
            </a:r>
            <a:r>
              <a:rPr lang="en-CA" altLang="en-US" dirty="0">
                <a:solidFill>
                  <a:srgbClr val="000000"/>
                </a:solidFill>
              </a:rPr>
              <a:t>authentic language experiences. </a:t>
            </a:r>
            <a:r>
              <a:rPr lang="en-CA" altLang="en-US" dirty="0">
                <a:latin typeface="Arial Narrow" panose="020B0606020202030204" pitchFamily="34" charset="0"/>
              </a:rPr>
              <a:t>The interactive program uses music, poems, games, and educational play. </a:t>
            </a:r>
          </a:p>
          <a:p>
            <a:pPr>
              <a:spcBef>
                <a:spcPct val="0"/>
              </a:spcBef>
            </a:pPr>
            <a:endParaRPr lang="en-CA" altLang="en-US" dirty="0">
              <a:latin typeface="Arial Narrow" panose="020B0606020202030204" pitchFamily="34" charset="0"/>
            </a:endParaRPr>
          </a:p>
          <a:p>
            <a:pPr>
              <a:spcBef>
                <a:spcPct val="0"/>
              </a:spcBef>
            </a:pPr>
            <a:endParaRPr lang="en-CA"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ED99B6B1-8728-4C41-B3B0-3FE14569A110}" type="slidenum">
              <a:rPr lang="en-CA" altLang="en-US" sz="1200"/>
              <a:pPr/>
              <a:t>5</a:t>
            </a:fld>
            <a:endParaRPr lang="en-CA" altLang="en-US" sz="1200"/>
          </a:p>
        </p:txBody>
      </p:sp>
    </p:spTree>
    <p:extLst>
      <p:ext uri="{BB962C8B-B14F-4D97-AF65-F5344CB8AC3E}">
        <p14:creationId xmlns:p14="http://schemas.microsoft.com/office/powerpoint/2010/main" val="59494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In the new Early French Immersion Program,</a:t>
            </a:r>
            <a:r>
              <a:rPr lang="en-CA" altLang="en-US" baseline="0" dirty="0"/>
              <a:t> </a:t>
            </a:r>
            <a:r>
              <a:rPr lang="en-CA" altLang="en-US" dirty="0">
                <a:latin typeface="Arial Narrow" panose="020B0606020202030204" pitchFamily="34" charset="0"/>
              </a:rPr>
              <a:t>90% </a:t>
            </a:r>
            <a:r>
              <a:rPr lang="en-CA" altLang="en-US" baseline="0" dirty="0">
                <a:latin typeface="Arial Narrow" panose="020B0606020202030204" pitchFamily="34" charset="0"/>
              </a:rPr>
              <a:t>or more of the instructional day is</a:t>
            </a:r>
            <a:r>
              <a:rPr lang="en-CA" altLang="en-US" dirty="0">
                <a:latin typeface="Arial Narrow" panose="020B0606020202030204" pitchFamily="34" charset="0"/>
              </a:rPr>
              <a:t> in French in grades 1 and 2. In grades 3 to 5, 80% of the day is in French.</a:t>
            </a:r>
          </a:p>
          <a:p>
            <a:pPr>
              <a:spcBef>
                <a:spcPct val="0"/>
              </a:spcBef>
              <a:spcAft>
                <a:spcPts val="1200"/>
              </a:spcAft>
            </a:pPr>
            <a:endParaRPr lang="en-CA" altLang="en-US" dirty="0">
              <a:latin typeface="Arial Narrow" panose="020B0606020202030204" pitchFamily="34" charset="0"/>
            </a:endParaRPr>
          </a:p>
          <a:p>
            <a:pPr>
              <a:spcBef>
                <a:spcPct val="0"/>
              </a:spcBef>
              <a:spcAft>
                <a:spcPts val="1200"/>
              </a:spcAft>
            </a:pPr>
            <a:r>
              <a:rPr lang="en-CA" altLang="en-US" dirty="0">
                <a:latin typeface="Arial Narrow" panose="020B0606020202030204" pitchFamily="34" charset="0"/>
              </a:rPr>
              <a:t>English Language Arts will be introduced in Grade 3.</a:t>
            </a:r>
          </a:p>
          <a:p>
            <a:pPr>
              <a:spcBef>
                <a:spcPct val="0"/>
              </a:spcBef>
              <a:spcAft>
                <a:spcPts val="1200"/>
              </a:spcAft>
            </a:pPr>
            <a:endParaRPr lang="en-CA" altLang="en-US" dirty="0">
              <a:latin typeface="Arial Narrow" panose="020B0606020202030204" pitchFamily="34" charset="0"/>
            </a:endParaRPr>
          </a:p>
          <a:p>
            <a:r>
              <a:rPr lang="en-CA" altLang="en-US" baseline="0" dirty="0">
                <a:solidFill>
                  <a:srgbClr val="FF0000"/>
                </a:solidFill>
                <a:latin typeface="Arial Narrow" panose="020B0606020202030204" pitchFamily="34" charset="0"/>
              </a:rPr>
              <a:t>   </a:t>
            </a:r>
          </a:p>
          <a:p>
            <a:pPr eaLnBrk="1" hangingPunct="1">
              <a:spcBef>
                <a:spcPct val="0"/>
              </a:spcBef>
            </a:pPr>
            <a:endParaRPr lang="en-CA" altLang="en-US" dirty="0"/>
          </a:p>
          <a:p>
            <a:pPr>
              <a:spcBef>
                <a:spcPct val="0"/>
              </a:spcBef>
              <a:spcAft>
                <a:spcPts val="1200"/>
              </a:spcAft>
            </a:pPr>
            <a:endParaRPr lang="en-CA" altLang="en-US" dirty="0">
              <a:latin typeface="Arial Narrow" panose="020B0606020202030204" pitchFamily="34" charset="0"/>
            </a:endParaRPr>
          </a:p>
          <a:p>
            <a:pPr eaLnBrk="1" hangingPunct="1">
              <a:spcBef>
                <a:spcPct val="0"/>
              </a:spcBef>
            </a:pPr>
            <a:endParaRPr lang="en-CA"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7BCACB98-7B01-49DB-92B7-BFD95CDE1559}" type="slidenum">
              <a:rPr lang="en-CA" altLang="en-US" sz="1200"/>
              <a:pPr/>
              <a:t>6</a:t>
            </a:fld>
            <a:endParaRPr lang="en-CA" altLang="en-US" sz="1200"/>
          </a:p>
        </p:txBody>
      </p:sp>
    </p:spTree>
    <p:extLst>
      <p:ext uri="{BB962C8B-B14F-4D97-AF65-F5344CB8AC3E}">
        <p14:creationId xmlns:p14="http://schemas.microsoft.com/office/powerpoint/2010/main" val="33722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89F54E2-63D4-474F-AA21-CDC9DA5CF5F2}" type="slidenum">
              <a:rPr lang="en-CA" altLang="en-US" smtClean="0"/>
              <a:pPr>
                <a:defRPr/>
              </a:pPr>
              <a:t>7</a:t>
            </a:fld>
            <a:endParaRPr lang="en-CA" altLang="en-US"/>
          </a:p>
        </p:txBody>
      </p:sp>
    </p:spTree>
    <p:extLst>
      <p:ext uri="{BB962C8B-B14F-4D97-AF65-F5344CB8AC3E}">
        <p14:creationId xmlns:p14="http://schemas.microsoft.com/office/powerpoint/2010/main" val="317831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solidFill>
                  <a:srgbClr val="000000"/>
                </a:solidFill>
              </a:rPr>
              <a:t>The Late French Immersion program starts in Grade 6.  </a:t>
            </a:r>
          </a:p>
          <a:p>
            <a:endParaRPr lang="en-CA" altLang="en-US" dirty="0">
              <a:solidFill>
                <a:srgbClr val="000000"/>
              </a:solidFill>
            </a:endParaRPr>
          </a:p>
          <a:p>
            <a:r>
              <a:rPr lang="en-CA" altLang="en-US" b="1" dirty="0">
                <a:solidFill>
                  <a:srgbClr val="C00000"/>
                </a:solidFill>
              </a:rPr>
              <a:t>The</a:t>
            </a:r>
            <a:r>
              <a:rPr lang="en-CA" altLang="en-US" b="1" baseline="0" dirty="0">
                <a:solidFill>
                  <a:srgbClr val="C00000"/>
                </a:solidFill>
              </a:rPr>
              <a:t> elementary school second language experiences, including intensive French, will prepare the learners for the grade 6 entry point</a:t>
            </a:r>
            <a:r>
              <a:rPr lang="en-CA" altLang="en-US" b="1" dirty="0">
                <a:solidFill>
                  <a:srgbClr val="C00000"/>
                </a:solidFill>
              </a:rPr>
              <a:t>. </a:t>
            </a:r>
          </a:p>
          <a:p>
            <a:endParaRPr lang="en-CA" altLang="en-US" dirty="0">
              <a:solidFill>
                <a:srgbClr val="000000"/>
              </a:solidFill>
            </a:endParaRPr>
          </a:p>
          <a:p>
            <a:r>
              <a:rPr lang="en-CA" altLang="en-US" dirty="0">
                <a:solidFill>
                  <a:srgbClr val="000000"/>
                </a:solidFill>
              </a:rPr>
              <a:t>70% of their instruction will be in French from Grades 6 – 8.  </a:t>
            </a:r>
          </a:p>
          <a:p>
            <a:endParaRPr lang="en-CA" altLang="en-US" dirty="0">
              <a:solidFill>
                <a:srgbClr val="000000"/>
              </a:solidFill>
            </a:endParaRPr>
          </a:p>
          <a:p>
            <a:r>
              <a:rPr lang="en-CA" altLang="en-US" b="1" dirty="0">
                <a:solidFill>
                  <a:srgbClr val="000000"/>
                </a:solidFill>
              </a:rPr>
              <a:t>Teachers will model</a:t>
            </a:r>
            <a:r>
              <a:rPr lang="en-CA" altLang="en-US" b="1" baseline="0" dirty="0">
                <a:solidFill>
                  <a:srgbClr val="000000"/>
                </a:solidFill>
              </a:rPr>
              <a:t> the language to support students success in acquiring French as a second language, through French Immersion Language Arts and various subjects.</a:t>
            </a:r>
            <a:endParaRPr lang="en-CA" altLang="en-US" b="1" dirty="0">
              <a:solidFill>
                <a:srgbClr val="000000"/>
              </a:solidFill>
            </a:endParaRPr>
          </a:p>
          <a:p>
            <a:endParaRPr lang="en-CA" altLang="en-US" dirty="0">
              <a:solidFill>
                <a:srgbClr val="000000"/>
              </a:solidFill>
            </a:endParaRPr>
          </a:p>
          <a:p>
            <a:r>
              <a:rPr lang="en-CA" altLang="en-US" dirty="0">
                <a:solidFill>
                  <a:srgbClr val="000000"/>
                </a:solidFill>
              </a:rPr>
              <a:t>To maximize learning</a:t>
            </a:r>
            <a:r>
              <a:rPr lang="en-CA" altLang="en-US" baseline="0" dirty="0">
                <a:solidFill>
                  <a:srgbClr val="000000"/>
                </a:solidFill>
              </a:rPr>
              <a:t>, </a:t>
            </a:r>
            <a:r>
              <a:rPr lang="en-CA" altLang="en-US" dirty="0">
                <a:solidFill>
                  <a:srgbClr val="000000"/>
                </a:solidFill>
              </a:rPr>
              <a:t>students continue French Immersion at the high school level.</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63ABE57B-9546-4EE0-ABFB-6DC9B876D00B}" type="slidenum">
              <a:rPr lang="en-CA" altLang="en-US" sz="1200"/>
              <a:pPr/>
              <a:t>8</a:t>
            </a:fld>
            <a:endParaRPr lang="en-CA" altLang="en-US" sz="1200"/>
          </a:p>
        </p:txBody>
      </p:sp>
    </p:spTree>
    <p:extLst>
      <p:ext uri="{BB962C8B-B14F-4D97-AF65-F5344CB8AC3E}">
        <p14:creationId xmlns:p14="http://schemas.microsoft.com/office/powerpoint/2010/main" val="298866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fr-FR" dirty="0">
                <a:latin typeface="Arial Narrow" panose="020B0606020202030204" pitchFamily="34" charset="0"/>
              </a:rPr>
              <a:t>In Grades 9 and 10, 50% of courses are </a:t>
            </a:r>
            <a:r>
              <a:rPr lang="en-CA" altLang="fr-FR" baseline="0" dirty="0">
                <a:latin typeface="Arial Narrow" panose="020B0606020202030204" pitchFamily="34" charset="0"/>
              </a:rPr>
              <a:t>offered in French.</a:t>
            </a:r>
            <a:endParaRPr lang="en-CA" altLang="fr-FR" dirty="0">
              <a:latin typeface="Arial Narrow" panose="020B0606020202030204" pitchFamily="34" charset="0"/>
            </a:endParaRPr>
          </a:p>
          <a:p>
            <a:endParaRPr lang="en-CA" altLang="fr-FR" dirty="0">
              <a:latin typeface="Arial Narrow" panose="020B0606020202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en-US" dirty="0">
                <a:solidFill>
                  <a:srgbClr val="000000"/>
                </a:solidFill>
              </a:rPr>
              <a:t>In order to develop a strong foundation and confidence in French, </a:t>
            </a:r>
            <a:r>
              <a:rPr lang="en-CA" altLang="en-US" b="1" dirty="0">
                <a:solidFill>
                  <a:srgbClr val="000000"/>
                </a:solidFill>
              </a:rPr>
              <a:t>students must select</a:t>
            </a:r>
            <a:r>
              <a:rPr lang="en-CA" altLang="en-US" b="0" baseline="0" dirty="0">
                <a:solidFill>
                  <a:srgbClr val="000000"/>
                </a:solidFill>
              </a:rPr>
              <a:t> </a:t>
            </a:r>
            <a:r>
              <a:rPr lang="en-CA" altLang="en-US" b="1" dirty="0">
                <a:solidFill>
                  <a:srgbClr val="000000"/>
                </a:solidFill>
              </a:rPr>
              <a:t>a total of at least 5 French</a:t>
            </a:r>
            <a:r>
              <a:rPr lang="en-CA" altLang="en-US" b="1" baseline="0" dirty="0">
                <a:solidFill>
                  <a:srgbClr val="000000"/>
                </a:solidFill>
              </a:rPr>
              <a:t> c</a:t>
            </a:r>
            <a:r>
              <a:rPr lang="en-CA" altLang="en-US" b="1" dirty="0">
                <a:solidFill>
                  <a:srgbClr val="000000"/>
                </a:solidFill>
              </a:rPr>
              <a:t>ourses</a:t>
            </a:r>
            <a:r>
              <a:rPr lang="en-CA" altLang="en-US" b="1" baseline="0" dirty="0">
                <a:solidFill>
                  <a:srgbClr val="000000"/>
                </a:solidFill>
              </a:rPr>
              <a:t> in</a:t>
            </a:r>
            <a:r>
              <a:rPr lang="en-CA" altLang="en-US" baseline="0" dirty="0">
                <a:solidFill>
                  <a:srgbClr val="000000"/>
                </a:solidFill>
              </a:rPr>
              <a:t> </a:t>
            </a:r>
            <a:r>
              <a:rPr lang="en-CA" altLang="en-US" dirty="0">
                <a:solidFill>
                  <a:srgbClr val="000000"/>
                </a:solidFill>
              </a:rPr>
              <a:t>Grades 11 and 12. </a:t>
            </a:r>
          </a:p>
          <a:p>
            <a:pPr marL="0" marR="0" indent="0" algn="l" defTabSz="914400" rtl="0" eaLnBrk="0" fontAlgn="base" latinLnBrk="0" hangingPunct="0">
              <a:lnSpc>
                <a:spcPct val="100000"/>
              </a:lnSpc>
              <a:spcBef>
                <a:spcPct val="30000"/>
              </a:spcBef>
              <a:spcAft>
                <a:spcPct val="0"/>
              </a:spcAft>
              <a:buClrTx/>
              <a:buSzTx/>
              <a:buFontTx/>
              <a:buNone/>
              <a:tabLst/>
              <a:defRPr/>
            </a:pPr>
            <a:r>
              <a:rPr lang="en-CA" altLang="fr-FR" dirty="0">
                <a:latin typeface="Arial Narrow" panose="020B0606020202030204" pitchFamily="34" charset="0"/>
              </a:rPr>
              <a:t>Immersion students are encouraged to remain in the program until Grade 12.</a:t>
            </a:r>
            <a:r>
              <a:rPr lang="en-CA" altLang="en-US" dirty="0">
                <a:solidFill>
                  <a:srgbClr val="000000"/>
                </a:solidFill>
              </a:rPr>
              <a:t>  </a:t>
            </a:r>
          </a:p>
          <a:p>
            <a:r>
              <a:rPr lang="en-CA" altLang="en-US" dirty="0">
                <a:solidFill>
                  <a:srgbClr val="000000"/>
                </a:solidFill>
              </a:rPr>
              <a:t> </a:t>
            </a:r>
          </a:p>
          <a:p>
            <a:pPr eaLnBrk="1" hangingPunct="1">
              <a:spcBef>
                <a:spcPct val="0"/>
              </a:spcBef>
            </a:pPr>
            <a:r>
              <a:rPr lang="en-CA" altLang="en-US" dirty="0"/>
              <a:t>To</a:t>
            </a:r>
            <a:r>
              <a:rPr lang="en-CA" altLang="en-US" baseline="0" dirty="0"/>
              <a:t> ensure a strong program for all schools</a:t>
            </a:r>
            <a:r>
              <a:rPr lang="en-CA" altLang="en-US" dirty="0"/>
              <a:t>, the Department of Education and Early Childhood Development has committed to expanding the online offerings of French high school courses.</a:t>
            </a:r>
          </a:p>
          <a:p>
            <a:pPr eaLnBrk="1" hangingPunct="1">
              <a:spcBef>
                <a:spcPct val="0"/>
              </a:spcBef>
            </a:pPr>
            <a:endParaRPr lang="en-CA" altLang="en-US" dirty="0"/>
          </a:p>
          <a:p>
            <a:pPr marL="0" marR="0" indent="0" algn="l" defTabSz="914400" rtl="0" eaLnBrk="1" fontAlgn="base" latinLnBrk="0" hangingPunct="1">
              <a:lnSpc>
                <a:spcPct val="100000"/>
              </a:lnSpc>
              <a:spcBef>
                <a:spcPct val="0"/>
              </a:spcBef>
              <a:spcAft>
                <a:spcPct val="0"/>
              </a:spcAft>
              <a:buClrTx/>
              <a:buSzTx/>
              <a:buFontTx/>
              <a:buNone/>
              <a:tabLst/>
              <a:defRPr/>
            </a:pPr>
            <a:r>
              <a:rPr lang="en-CA" altLang="en-US" dirty="0">
                <a:solidFill>
                  <a:srgbClr val="000000"/>
                </a:solidFill>
              </a:rPr>
              <a:t>Students’ oral proficiency is tested at the </a:t>
            </a:r>
            <a:r>
              <a:rPr lang="en-CA" altLang="en-US" b="0" dirty="0">
                <a:solidFill>
                  <a:srgbClr val="C00000"/>
                </a:solidFill>
              </a:rPr>
              <a:t>end of Grade 12</a:t>
            </a:r>
            <a:r>
              <a:rPr lang="en-CA" altLang="en-US" b="0" dirty="0">
                <a:solidFill>
                  <a:srgbClr val="000000"/>
                </a:solidFill>
              </a:rPr>
              <a:t>.  </a:t>
            </a:r>
          </a:p>
          <a:p>
            <a:pPr eaLnBrk="1" hangingPunct="1">
              <a:spcBef>
                <a:spcPct val="0"/>
              </a:spcBef>
            </a:pPr>
            <a:endParaRPr lang="en-CA"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fld id="{913DC1BE-D43B-4B1A-BB6D-4D3F2AE2B436}" type="slidenum">
              <a:rPr lang="en-CA" altLang="en-US" sz="1200"/>
              <a:pPr/>
              <a:t>9</a:t>
            </a:fld>
            <a:endParaRPr lang="en-CA" altLang="en-US" sz="1200"/>
          </a:p>
        </p:txBody>
      </p:sp>
    </p:spTree>
    <p:extLst>
      <p:ext uri="{BB962C8B-B14F-4D97-AF65-F5344CB8AC3E}">
        <p14:creationId xmlns:p14="http://schemas.microsoft.com/office/powerpoint/2010/main" val="119118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1D20D221-28E1-4468-A694-7D6908C92030}" type="slidenum">
              <a:rPr lang="en-US" altLang="en-US"/>
              <a:pPr>
                <a:defRPr/>
              </a:pPr>
              <a:t>‹#›</a:t>
            </a:fld>
            <a:endParaRPr lang="en-US" altLang="en-US"/>
          </a:p>
        </p:txBody>
      </p:sp>
    </p:spTree>
    <p:extLst>
      <p:ext uri="{BB962C8B-B14F-4D97-AF65-F5344CB8AC3E}">
        <p14:creationId xmlns:p14="http://schemas.microsoft.com/office/powerpoint/2010/main" val="212985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0CB233FF-CD6B-401A-B113-8D8681BA777C}" type="slidenum">
              <a:rPr lang="en-US" altLang="en-US"/>
              <a:pPr>
                <a:defRPr/>
              </a:pPr>
              <a:t>‹#›</a:t>
            </a:fld>
            <a:endParaRPr lang="en-US" altLang="en-US"/>
          </a:p>
        </p:txBody>
      </p:sp>
    </p:spTree>
    <p:extLst>
      <p:ext uri="{BB962C8B-B14F-4D97-AF65-F5344CB8AC3E}">
        <p14:creationId xmlns:p14="http://schemas.microsoft.com/office/powerpoint/2010/main" val="333929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328613"/>
            <a:ext cx="2028825" cy="57673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7513" y="328613"/>
            <a:ext cx="5935662" cy="5767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122F4AEC-A515-4B84-B44A-B5E0293B9094}" type="slidenum">
              <a:rPr lang="en-US" altLang="en-US"/>
              <a:pPr>
                <a:defRPr/>
              </a:pPr>
              <a:t>‹#›</a:t>
            </a:fld>
            <a:endParaRPr lang="en-US" altLang="en-US"/>
          </a:p>
        </p:txBody>
      </p:sp>
    </p:spTree>
    <p:extLst>
      <p:ext uri="{BB962C8B-B14F-4D97-AF65-F5344CB8AC3E}">
        <p14:creationId xmlns:p14="http://schemas.microsoft.com/office/powerpoint/2010/main" val="344865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5ABCD262-C17B-4847-9D34-C09F51E4FF5B}" type="slidenum">
              <a:rPr lang="en-US" altLang="en-US"/>
              <a:pPr>
                <a:defRPr/>
              </a:pPr>
              <a:t>‹#›</a:t>
            </a:fld>
            <a:endParaRPr lang="en-US" altLang="en-US"/>
          </a:p>
        </p:txBody>
      </p:sp>
    </p:spTree>
    <p:extLst>
      <p:ext uri="{BB962C8B-B14F-4D97-AF65-F5344CB8AC3E}">
        <p14:creationId xmlns:p14="http://schemas.microsoft.com/office/powerpoint/2010/main" val="1547663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35575FD8-988E-4160-A9CF-E3870F631156}" type="slidenum">
              <a:rPr lang="en-US" altLang="en-US"/>
              <a:pPr>
                <a:defRPr/>
              </a:pPr>
              <a:t>‹#›</a:t>
            </a:fld>
            <a:endParaRPr lang="en-US" altLang="en-US"/>
          </a:p>
        </p:txBody>
      </p:sp>
    </p:spTree>
    <p:extLst>
      <p:ext uri="{BB962C8B-B14F-4D97-AF65-F5344CB8AC3E}">
        <p14:creationId xmlns:p14="http://schemas.microsoft.com/office/powerpoint/2010/main" val="36574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pPr>
              <a:defRPr/>
            </a:pPr>
            <a:fld id="{F35660AB-6D7C-4AE7-A0EE-E2CC6D8C6445}" type="slidenum">
              <a:rPr lang="en-US" altLang="en-US"/>
              <a:pPr>
                <a:defRPr/>
              </a:pPr>
              <a:t>‹#›</a:t>
            </a:fld>
            <a:endParaRPr lang="en-US" altLang="en-US"/>
          </a:p>
        </p:txBody>
      </p:sp>
    </p:spTree>
    <p:extLst>
      <p:ext uri="{BB962C8B-B14F-4D97-AF65-F5344CB8AC3E}">
        <p14:creationId xmlns:p14="http://schemas.microsoft.com/office/powerpoint/2010/main" val="296490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pPr>
              <a:defRPr/>
            </a:pPr>
            <a:fld id="{0A0CCE13-8FE6-42E5-8D9C-4C6F35946BC7}" type="slidenum">
              <a:rPr lang="en-US" altLang="en-US"/>
              <a:pPr>
                <a:defRPr/>
              </a:pPr>
              <a:t>‹#›</a:t>
            </a:fld>
            <a:endParaRPr lang="en-US" altLang="en-US"/>
          </a:p>
        </p:txBody>
      </p:sp>
    </p:spTree>
    <p:extLst>
      <p:ext uri="{BB962C8B-B14F-4D97-AF65-F5344CB8AC3E}">
        <p14:creationId xmlns:p14="http://schemas.microsoft.com/office/powerpoint/2010/main" val="164269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pPr>
              <a:defRPr/>
            </a:pPr>
            <a:fld id="{C937E14F-9B38-4444-B93C-E4F1B8657368}" type="slidenum">
              <a:rPr lang="en-US" altLang="en-US"/>
              <a:pPr>
                <a:defRPr/>
              </a:pPr>
              <a:t>‹#›</a:t>
            </a:fld>
            <a:endParaRPr lang="en-US" altLang="en-US"/>
          </a:p>
        </p:txBody>
      </p:sp>
    </p:spTree>
    <p:extLst>
      <p:ext uri="{BB962C8B-B14F-4D97-AF65-F5344CB8AC3E}">
        <p14:creationId xmlns:p14="http://schemas.microsoft.com/office/powerpoint/2010/main" val="2416992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355D417F-C0C0-476E-83A8-6B0DDA890D0B}" type="slidenum">
              <a:rPr lang="en-US" altLang="en-US"/>
              <a:pPr>
                <a:defRPr/>
              </a:pPr>
              <a:t>‹#›</a:t>
            </a:fld>
            <a:endParaRPr lang="en-US" altLang="en-US"/>
          </a:p>
        </p:txBody>
      </p:sp>
    </p:spTree>
    <p:extLst>
      <p:ext uri="{BB962C8B-B14F-4D97-AF65-F5344CB8AC3E}">
        <p14:creationId xmlns:p14="http://schemas.microsoft.com/office/powerpoint/2010/main" val="1852857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2013CDB7-39C0-4391-A843-31D3E78501CC}" type="slidenum">
              <a:rPr lang="en-US" altLang="en-US"/>
              <a:pPr>
                <a:defRPr/>
              </a:pPr>
              <a:t>‹#›</a:t>
            </a:fld>
            <a:endParaRPr lang="en-US" altLang="en-US"/>
          </a:p>
        </p:txBody>
      </p:sp>
    </p:spTree>
    <p:extLst>
      <p:ext uri="{BB962C8B-B14F-4D97-AF65-F5344CB8AC3E}">
        <p14:creationId xmlns:p14="http://schemas.microsoft.com/office/powerpoint/2010/main" val="16655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B27584F0-ECBA-484F-9502-CD3F32C996C3}" type="slidenum">
              <a:rPr lang="en-US" altLang="en-US"/>
              <a:pPr>
                <a:defRPr/>
              </a:pPr>
              <a:t>‹#›</a:t>
            </a:fld>
            <a:endParaRPr lang="en-US" altLang="en-US"/>
          </a:p>
        </p:txBody>
      </p:sp>
    </p:spTree>
    <p:extLst>
      <p:ext uri="{BB962C8B-B14F-4D97-AF65-F5344CB8AC3E}">
        <p14:creationId xmlns:p14="http://schemas.microsoft.com/office/powerpoint/2010/main" val="200555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7513" y="328613"/>
            <a:ext cx="81168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371600"/>
            <a:ext cx="807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Slide Number Placeholder 3"/>
          <p:cNvSpPr>
            <a:spLocks noGrp="1"/>
          </p:cNvSpPr>
          <p:nvPr>
            <p:ph type="sldNum" sz="quarter" idx="4"/>
          </p:nvPr>
        </p:nvSpPr>
        <p:spPr>
          <a:xfrm>
            <a:off x="76200" y="6477000"/>
            <a:ext cx="2133600" cy="381000"/>
          </a:xfrm>
          <a:prstGeom prst="rect">
            <a:avLst/>
          </a:prstGeom>
          <a:ln/>
        </p:spPr>
        <p:txBody>
          <a:bodyPr vert="horz" wrap="square" lIns="91440" tIns="45720" rIns="91440" bIns="45720" numCol="1" anchor="t" anchorCtr="0" compatLnSpc="1">
            <a:prstTxWarp prst="textNoShape">
              <a:avLst/>
            </a:prstTxWarp>
          </a:bodyPr>
          <a:lstStyle>
            <a:lvl1pPr>
              <a:defRPr sz="1600" smtClean="0">
                <a:solidFill>
                  <a:schemeClr val="bg1"/>
                </a:solidFill>
                <a:latin typeface="Arial Narrow" panose="020B0606020202030204" pitchFamily="34" charset="0"/>
              </a:defRPr>
            </a:lvl1pPr>
          </a:lstStyle>
          <a:p>
            <a:pPr>
              <a:defRPr/>
            </a:pPr>
            <a:fld id="{268A570E-568C-410C-850C-CAD3E369ABAF}" type="slidenum">
              <a:rPr lang="en-US" altLang="en-US"/>
              <a:pPr>
                <a:defRPr/>
              </a:pPr>
              <a:t>‹#›</a:t>
            </a:fld>
            <a:endParaRPr lang="en-US" altLang="en-US"/>
          </a:p>
        </p:txBody>
      </p:sp>
      <p:pic>
        <p:nvPicPr>
          <p:cNvPr id="1029" name="Picture 9" descr="Branded-Footer-Design3.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5019675"/>
            <a:ext cx="9144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0" fontAlgn="base" hangingPunct="0">
        <a:spcBef>
          <a:spcPct val="20000"/>
        </a:spcBef>
        <a:spcAft>
          <a:spcPct val="0"/>
        </a:spcAft>
        <a:buChar char="•"/>
        <a:defRPr sz="2800">
          <a:solidFill>
            <a:srgbClr val="464646"/>
          </a:solidFill>
          <a:latin typeface="+mn-lt"/>
          <a:ea typeface="+mn-ea"/>
          <a:cs typeface="+mn-cs"/>
        </a:defRPr>
      </a:lvl1pPr>
      <a:lvl2pPr marL="742950" indent="-285750" algn="l" rtl="0" eaLnBrk="0" fontAlgn="base" hangingPunct="0">
        <a:spcBef>
          <a:spcPct val="20000"/>
        </a:spcBef>
        <a:spcAft>
          <a:spcPct val="0"/>
        </a:spcAft>
        <a:buChar char="–"/>
        <a:defRPr sz="2400">
          <a:solidFill>
            <a:srgbClr val="464646"/>
          </a:solidFill>
          <a:latin typeface="+mn-lt"/>
          <a:ea typeface="+mn-ea"/>
        </a:defRPr>
      </a:lvl2pPr>
      <a:lvl3pPr marL="1143000" indent="-228600" algn="l" rtl="0" eaLnBrk="0" fontAlgn="base" hangingPunct="0">
        <a:spcBef>
          <a:spcPct val="20000"/>
        </a:spcBef>
        <a:spcAft>
          <a:spcPct val="0"/>
        </a:spcAft>
        <a:buChar char="•"/>
        <a:defRPr sz="2400">
          <a:solidFill>
            <a:srgbClr val="464646"/>
          </a:solidFill>
          <a:latin typeface="+mn-lt"/>
          <a:ea typeface="+mn-ea"/>
        </a:defRPr>
      </a:lvl3pPr>
      <a:lvl4pPr marL="1600200" indent="-228600" algn="l" rtl="0" eaLnBrk="0" fontAlgn="base" hangingPunct="0">
        <a:spcBef>
          <a:spcPct val="20000"/>
        </a:spcBef>
        <a:spcAft>
          <a:spcPct val="0"/>
        </a:spcAft>
        <a:buChar char="–"/>
        <a:defRPr sz="2000">
          <a:solidFill>
            <a:srgbClr val="464646"/>
          </a:solidFill>
          <a:latin typeface="+mn-lt"/>
          <a:ea typeface="+mn-ea"/>
        </a:defRPr>
      </a:lvl4pPr>
      <a:lvl5pPr marL="2057400" indent="-228600" algn="l" rtl="0" eaLnBrk="0" fontAlgn="base" hangingPunct="0">
        <a:spcBef>
          <a:spcPct val="20000"/>
        </a:spcBef>
        <a:spcAft>
          <a:spcPct val="0"/>
        </a:spcAft>
        <a:buChar char="»"/>
        <a:defRPr sz="2000">
          <a:solidFill>
            <a:srgbClr val="464646"/>
          </a:solidFill>
          <a:latin typeface="+mn-lt"/>
          <a:ea typeface="+mn-ea"/>
        </a:defRPr>
      </a:lvl5pPr>
      <a:lvl6pPr marL="2514600" indent="-228600" algn="l" rtl="0" fontAlgn="base">
        <a:spcBef>
          <a:spcPct val="20000"/>
        </a:spcBef>
        <a:spcAft>
          <a:spcPct val="0"/>
        </a:spcAft>
        <a:buChar char="»"/>
        <a:defRPr sz="2000">
          <a:solidFill>
            <a:srgbClr val="464646"/>
          </a:solidFill>
          <a:latin typeface="+mn-lt"/>
          <a:ea typeface="+mn-ea"/>
        </a:defRPr>
      </a:lvl6pPr>
      <a:lvl7pPr marL="2971800" indent="-228600" algn="l" rtl="0" fontAlgn="base">
        <a:spcBef>
          <a:spcPct val="20000"/>
        </a:spcBef>
        <a:spcAft>
          <a:spcPct val="0"/>
        </a:spcAft>
        <a:buChar char="»"/>
        <a:defRPr sz="2000">
          <a:solidFill>
            <a:srgbClr val="464646"/>
          </a:solidFill>
          <a:latin typeface="+mn-lt"/>
          <a:ea typeface="+mn-ea"/>
        </a:defRPr>
      </a:lvl7pPr>
      <a:lvl8pPr marL="3429000" indent="-228600" algn="l" rtl="0" fontAlgn="base">
        <a:spcBef>
          <a:spcPct val="20000"/>
        </a:spcBef>
        <a:spcAft>
          <a:spcPct val="0"/>
        </a:spcAft>
        <a:buChar char="»"/>
        <a:defRPr sz="2000">
          <a:solidFill>
            <a:srgbClr val="464646"/>
          </a:solidFill>
          <a:latin typeface="+mn-lt"/>
          <a:ea typeface="+mn-ea"/>
        </a:defRPr>
      </a:lvl8pPr>
      <a:lvl9pPr marL="3886200" indent="-228600" algn="l" rtl="0" fontAlgn="base">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png"/><Relationship Id="rId5" Type="http://schemas.microsoft.com/office/2007/relationships/media" Target="../media/media3.mp3"/><Relationship Id="rId10" Type="http://schemas.openxmlformats.org/officeDocument/2006/relationships/notesSlide" Target="../notesSlides/notesSlide19.xml"/><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www2.gnb.ca/content/gnb/en/departments/education/k12/content/promos/learning_french_as_a_second_language.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2.gnb.ca/content/gnb/en/departments/education/k12/content/promos/learning_french_as_a_second_language.html" TargetMode="External"/><Relationship Id="rId7" Type="http://schemas.openxmlformats.org/officeDocument/2006/relationships/hyperlink" Target="mailto:Jennifer.keilty@nbed.nb.c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mailto:Jacqueline.turnbull@nbed.nb.ca" TargetMode="External"/><Relationship Id="rId5" Type="http://schemas.openxmlformats.org/officeDocument/2006/relationships/hyperlink" Target="mailto:Martha.garey@nbed.nb.ca.ca" TargetMode="External"/><Relationship Id="rId4" Type="http://schemas.openxmlformats.org/officeDocument/2006/relationships/hyperlink" Target="mailto:Jillian.garey@nbed.nb.c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9"/>
          <p:cNvPicPr>
            <a:picLocks noChangeAspect="1"/>
          </p:cNvPicPr>
          <p:nvPr/>
        </p:nvPicPr>
        <p:blipFill rotWithShape="1">
          <a:blip r:embed="rId4">
            <a:extLst>
              <a:ext uri="{28A0092B-C50C-407E-A947-70E740481C1C}">
                <a14:useLocalDpi xmlns:a14="http://schemas.microsoft.com/office/drawing/2010/main" val="0"/>
              </a:ext>
            </a:extLst>
          </a:blip>
          <a:srcRect l="11388"/>
          <a:stretch/>
        </p:blipFill>
        <p:spPr bwMode="auto">
          <a:xfrm>
            <a:off x="0" y="524435"/>
            <a:ext cx="2822910" cy="633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899070" y="2234220"/>
            <a:ext cx="2907000" cy="386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2"/>
          <p:cNvSpPr txBox="1">
            <a:spLocks noChangeArrowheads="1"/>
          </p:cNvSpPr>
          <p:nvPr/>
        </p:nvSpPr>
        <p:spPr bwMode="auto">
          <a:xfrm>
            <a:off x="2822910" y="799704"/>
            <a:ext cx="72075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dirty="0">
                <a:solidFill>
                  <a:srgbClr val="00549F"/>
                </a:solidFill>
                <a:latin typeface="Arial Narrow" panose="020B0606020202030204" pitchFamily="34" charset="0"/>
              </a:rPr>
              <a:t>Everyone at their best</a:t>
            </a:r>
          </a:p>
        </p:txBody>
      </p:sp>
      <p:sp>
        <p:nvSpPr>
          <p:cNvPr id="11" name="TextBox 9"/>
          <p:cNvSpPr txBox="1">
            <a:spLocks noChangeArrowheads="1"/>
          </p:cNvSpPr>
          <p:nvPr/>
        </p:nvSpPr>
        <p:spPr bwMode="auto">
          <a:xfrm>
            <a:off x="2849414" y="1737403"/>
            <a:ext cx="449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dirty="0">
                <a:solidFill>
                  <a:srgbClr val="00549F"/>
                </a:solidFill>
                <a:cs typeface="Arial" panose="020B0604020202020204" pitchFamily="34" charset="0"/>
              </a:rPr>
              <a:t>Learning French as a Second Language</a:t>
            </a:r>
          </a:p>
        </p:txBody>
      </p:sp>
      <p:sp>
        <p:nvSpPr>
          <p:cNvPr id="12" name="TextBox 11"/>
          <p:cNvSpPr txBox="1"/>
          <p:nvPr/>
        </p:nvSpPr>
        <p:spPr>
          <a:xfrm>
            <a:off x="2849414" y="4800600"/>
            <a:ext cx="3531704" cy="923330"/>
          </a:xfrm>
          <a:prstGeom prst="rect">
            <a:avLst/>
          </a:prstGeom>
          <a:noFill/>
        </p:spPr>
        <p:txBody>
          <a:bodyPr wrap="square" rtlCol="0">
            <a:spAutoFit/>
          </a:bodyPr>
          <a:lstStyle/>
          <a:p>
            <a:r>
              <a:rPr lang="en-CA" sz="1800" dirty="0">
                <a:cs typeface="Arial" panose="020B0604020202020204" pitchFamily="34" charset="0"/>
              </a:rPr>
              <a:t>In New Brunswick, all students have an opportunity to learn French.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0" y="-4763"/>
            <a:ext cx="8610600" cy="1152526"/>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24579" name="Rectangle 11"/>
          <p:cNvSpPr>
            <a:spLocks noChangeArrowheads="1"/>
          </p:cNvSpPr>
          <p:nvPr/>
        </p:nvSpPr>
        <p:spPr bwMode="auto">
          <a:xfrm>
            <a:off x="2590800" y="1401762"/>
            <a:ext cx="6172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2000" dirty="0">
                <a:solidFill>
                  <a:schemeClr val="tx1"/>
                </a:solidFill>
              </a:rPr>
              <a:t>French Language and Cultural Experiences K-3</a:t>
            </a:r>
          </a:p>
          <a:p>
            <a:pPr marL="342900" indent="-342900">
              <a:spcBef>
                <a:spcPct val="0"/>
              </a:spcBef>
              <a:spcAft>
                <a:spcPts val="1200"/>
              </a:spcAft>
            </a:pPr>
            <a:r>
              <a:rPr lang="en-US" altLang="en-US" sz="2000" dirty="0">
                <a:solidFill>
                  <a:schemeClr val="tx1"/>
                </a:solidFill>
              </a:rPr>
              <a:t>Subjects taught mostly in English with time for learning French</a:t>
            </a:r>
          </a:p>
          <a:p>
            <a:pPr marL="342900" indent="-342900">
              <a:spcBef>
                <a:spcPct val="0"/>
              </a:spcBef>
              <a:spcAft>
                <a:spcPts val="1200"/>
              </a:spcAft>
            </a:pPr>
            <a:r>
              <a:rPr lang="en-CA" altLang="en-US" sz="2000" dirty="0">
                <a:solidFill>
                  <a:schemeClr val="tx1"/>
                </a:solidFill>
              </a:rPr>
              <a:t>French compulsory from Grades 4-10 and offered in all schools in Grades 11-12</a:t>
            </a:r>
          </a:p>
          <a:p>
            <a:pPr marL="342900" indent="-342900">
              <a:spcBef>
                <a:spcPct val="0"/>
              </a:spcBef>
              <a:spcAft>
                <a:spcPts val="1200"/>
              </a:spcAft>
            </a:pPr>
            <a:r>
              <a:rPr lang="en-US" altLang="en-US" sz="2000" dirty="0">
                <a:solidFill>
                  <a:schemeClr val="tx1"/>
                </a:solidFill>
              </a:rPr>
              <a:t>Intensive 5 month block usually offered in Grade 5 </a:t>
            </a:r>
          </a:p>
          <a:p>
            <a:pPr marL="342900" indent="-342900">
              <a:spcBef>
                <a:spcPct val="0"/>
              </a:spcBef>
              <a:spcAft>
                <a:spcPts val="1200"/>
              </a:spcAft>
            </a:pPr>
            <a:r>
              <a:rPr lang="en-US" altLang="en-US" sz="2000" dirty="0">
                <a:solidFill>
                  <a:schemeClr val="tx1"/>
                </a:solidFill>
              </a:rPr>
              <a:t>At Grade 6, students may enroll in the late immersion program where available</a:t>
            </a:r>
            <a:endParaRPr lang="en-CA" altLang="en-US" sz="2000" dirty="0">
              <a:solidFill>
                <a:schemeClr val="tx1"/>
              </a:solidFill>
            </a:endParaRPr>
          </a:p>
        </p:txBody>
      </p:sp>
      <p:sp>
        <p:nvSpPr>
          <p:cNvPr id="4"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English Prime </a:t>
            </a:r>
            <a:r>
              <a:rPr lang="en-CA" altLang="en-US" dirty="0">
                <a:latin typeface="Arial Narrow" pitchFamily="34" charset="0"/>
              </a:rPr>
              <a:t>Program Overview</a:t>
            </a:r>
            <a:endParaRPr lang="en-US" altLang="en-US" kern="0" dirty="0">
              <a:latin typeface="Arial Narrow" panose="020B0606020202030204" pitchFamily="34" charset="0"/>
            </a:endParaRPr>
          </a:p>
        </p:txBody>
      </p:sp>
      <p:pic>
        <p:nvPicPr>
          <p:cNvPr id="24581" name="Picture 1"/>
          <p:cNvPicPr>
            <a:picLocks noChangeAspect="1"/>
          </p:cNvPicPr>
          <p:nvPr/>
        </p:nvPicPr>
        <p:blipFill>
          <a:blip r:embed="rId4" cstate="email">
            <a:extLst>
              <a:ext uri="{28A0092B-C50C-407E-A947-70E740481C1C}">
                <a14:useLocalDpi xmlns:a14="http://schemas.microsoft.com/office/drawing/2010/main"/>
              </a:ext>
            </a:extLst>
          </a:blip>
          <a:srcRect t="-406" r="-12123"/>
          <a:stretch>
            <a:fillRect/>
          </a:stretch>
        </p:blipFill>
        <p:spPr bwMode="auto">
          <a:xfrm>
            <a:off x="0" y="-4763"/>
            <a:ext cx="4302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p:cNvPicPr>
            <a:picLocks noChangeAspect="1"/>
          </p:cNvPicPr>
          <p:nvPr/>
        </p:nvPicPr>
        <p:blipFill rotWithShape="1">
          <a:blip r:embed="rId5">
            <a:extLst>
              <a:ext uri="{28A0092B-C50C-407E-A947-70E740481C1C}">
                <a14:useLocalDpi xmlns:a14="http://schemas.microsoft.com/office/drawing/2010/main" val="0"/>
              </a:ext>
            </a:extLst>
          </a:blip>
          <a:srcRect r="32122"/>
          <a:stretch/>
        </p:blipFill>
        <p:spPr bwMode="auto">
          <a:xfrm flipH="1">
            <a:off x="0" y="934278"/>
            <a:ext cx="2928781" cy="593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bwMode="auto">
          <a:xfrm>
            <a:off x="0" y="-4763"/>
            <a:ext cx="8610600" cy="1152526"/>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pic>
        <p:nvPicPr>
          <p:cNvPr id="26627" name="Picture 8"/>
          <p:cNvPicPr>
            <a:picLocks noChangeAspect="1"/>
          </p:cNvPicPr>
          <p:nvPr/>
        </p:nvPicPr>
        <p:blipFill>
          <a:blip r:embed="rId4" cstate="email">
            <a:extLst>
              <a:ext uri="{28A0092B-C50C-407E-A947-70E740481C1C}">
                <a14:useLocalDpi xmlns:a14="http://schemas.microsoft.com/office/drawing/2010/main"/>
              </a:ext>
            </a:extLst>
          </a:blip>
          <a:srcRect t="-406" r="-12123"/>
          <a:stretch>
            <a:fillRect/>
          </a:stretch>
        </p:blipFill>
        <p:spPr bwMode="auto">
          <a:xfrm>
            <a:off x="0" y="-4763"/>
            <a:ext cx="4302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Content Placeholder 2"/>
          <p:cNvSpPr>
            <a:spLocks noGrp="1"/>
          </p:cNvSpPr>
          <p:nvPr>
            <p:ph idx="1"/>
          </p:nvPr>
        </p:nvSpPr>
        <p:spPr>
          <a:xfrm>
            <a:off x="914400" y="2133600"/>
            <a:ext cx="7391400" cy="3886200"/>
          </a:xfrm>
        </p:spPr>
        <p:txBody>
          <a:bodyPr/>
          <a:lstStyle/>
          <a:p>
            <a:pPr marL="0" indent="0">
              <a:spcBef>
                <a:spcPts val="600"/>
              </a:spcBef>
              <a:spcAft>
                <a:spcPts val="1200"/>
              </a:spcAft>
              <a:buFontTx/>
              <a:buNone/>
              <a:defRPr/>
            </a:pPr>
            <a:r>
              <a:rPr lang="en-CA" altLang="en-US" sz="2000" dirty="0">
                <a:solidFill>
                  <a:schemeClr val="tx1"/>
                </a:solidFill>
              </a:rPr>
              <a:t>Learners will:</a:t>
            </a:r>
          </a:p>
          <a:p>
            <a:pPr lvl="1">
              <a:spcBef>
                <a:spcPts val="600"/>
              </a:spcBef>
              <a:spcAft>
                <a:spcPts val="1200"/>
              </a:spcAft>
              <a:buFont typeface="Arial" panose="020B0604020202020204" pitchFamily="34" charset="0"/>
              <a:buChar char="•"/>
              <a:defRPr/>
            </a:pPr>
            <a:r>
              <a:rPr lang="en-CA" altLang="en-US" sz="2000" dirty="0">
                <a:solidFill>
                  <a:schemeClr val="tx1"/>
                </a:solidFill>
              </a:rPr>
              <a:t>speak, read, and write in French daily</a:t>
            </a:r>
          </a:p>
          <a:p>
            <a:pPr lvl="1">
              <a:spcBef>
                <a:spcPts val="600"/>
              </a:spcBef>
              <a:spcAft>
                <a:spcPts val="1200"/>
              </a:spcAft>
              <a:buFont typeface="Arial" panose="020B0604020202020204" pitchFamily="34" charset="0"/>
              <a:buChar char="•"/>
              <a:defRPr/>
            </a:pPr>
            <a:r>
              <a:rPr lang="en-CA" altLang="en-US" sz="2000" dirty="0">
                <a:solidFill>
                  <a:schemeClr val="tx1"/>
                </a:solidFill>
              </a:rPr>
              <a:t>acquire basic language skills and foundational vocabulary</a:t>
            </a:r>
          </a:p>
          <a:p>
            <a:pPr lvl="1">
              <a:spcBef>
                <a:spcPts val="600"/>
              </a:spcBef>
              <a:spcAft>
                <a:spcPts val="1200"/>
              </a:spcAft>
              <a:buFont typeface="Arial" panose="020B0604020202020204" pitchFamily="34" charset="0"/>
              <a:buChar char="•"/>
              <a:defRPr/>
            </a:pPr>
            <a:r>
              <a:rPr lang="en-CA" altLang="en-US" sz="2000" dirty="0">
                <a:solidFill>
                  <a:schemeClr val="tx1"/>
                </a:solidFill>
              </a:rPr>
              <a:t>learn to communicate in full sentences</a:t>
            </a:r>
          </a:p>
          <a:p>
            <a:pPr lvl="1">
              <a:spcBef>
                <a:spcPts val="600"/>
              </a:spcBef>
              <a:spcAft>
                <a:spcPts val="1200"/>
              </a:spcAft>
              <a:buFont typeface="Arial" panose="020B0604020202020204" pitchFamily="34" charset="0"/>
              <a:buChar char="•"/>
              <a:defRPr/>
            </a:pPr>
            <a:r>
              <a:rPr lang="en-CA" altLang="en-US" sz="2000" dirty="0">
                <a:solidFill>
                  <a:schemeClr val="tx1"/>
                </a:solidFill>
              </a:rPr>
              <a:t>explore a variety of themes of interest (e.g., me, my family, food, clothing, leisure, activities – sports, music, etc.)</a:t>
            </a:r>
          </a:p>
          <a:p>
            <a:pPr marL="0" indent="0">
              <a:spcBef>
                <a:spcPts val="600"/>
              </a:spcBef>
              <a:spcAft>
                <a:spcPts val="1200"/>
              </a:spcAft>
              <a:buFontTx/>
              <a:buNone/>
              <a:defRPr/>
            </a:pPr>
            <a:endParaRPr lang="en-CA" altLang="en-US" sz="2000" dirty="0">
              <a:solidFill>
                <a:schemeClr val="tx1"/>
              </a:solidFill>
              <a:latin typeface="Arial Narrow" pitchFamily="34" charset="0"/>
            </a:endParaRPr>
          </a:p>
          <a:p>
            <a:pPr>
              <a:defRPr/>
            </a:pPr>
            <a:endParaRPr lang="en-CA" altLang="en-US" sz="2000" dirty="0">
              <a:solidFill>
                <a:schemeClr val="tx1"/>
              </a:solidFill>
              <a:latin typeface="Arial Narrow" pitchFamily="34" charset="0"/>
            </a:endParaRPr>
          </a:p>
          <a:p>
            <a:pPr>
              <a:buFontTx/>
              <a:buNone/>
              <a:defRPr/>
            </a:pPr>
            <a:endParaRPr lang="fr-CA" altLang="en-US" sz="2000" dirty="0">
              <a:solidFill>
                <a:schemeClr val="tx1"/>
              </a:solidFill>
            </a:endParaRPr>
          </a:p>
        </p:txBody>
      </p:sp>
      <p:sp>
        <p:nvSpPr>
          <p:cNvPr id="2" name="TextBox 1"/>
          <p:cNvSpPr txBox="1">
            <a:spLocks noChangeArrowheads="1"/>
          </p:cNvSpPr>
          <p:nvPr/>
        </p:nvSpPr>
        <p:spPr bwMode="auto">
          <a:xfrm>
            <a:off x="914400" y="1219200"/>
            <a:ext cx="8077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ヒラギノ角ゴ Pro W3" charset="-128"/>
              </a:defRPr>
            </a:lvl1pPr>
            <a:lvl2pPr marL="742950" indent="-285750">
              <a:defRPr sz="2400">
                <a:solidFill>
                  <a:schemeClr val="tx1"/>
                </a:solidFill>
                <a:latin typeface="Arial" pitchFamily="34" charset="0"/>
                <a:ea typeface="ヒラギノ角ゴ Pro W3" charset="-128"/>
              </a:defRPr>
            </a:lvl2pPr>
            <a:lvl3pPr marL="1143000" indent="-228600">
              <a:defRPr sz="2400">
                <a:solidFill>
                  <a:schemeClr val="tx1"/>
                </a:solidFill>
                <a:latin typeface="Arial" pitchFamily="34" charset="0"/>
                <a:ea typeface="ヒラギノ角ゴ Pro W3" charset="-128"/>
              </a:defRPr>
            </a:lvl3pPr>
            <a:lvl4pPr marL="1600200" indent="-228600">
              <a:defRPr sz="2400">
                <a:solidFill>
                  <a:schemeClr val="tx1"/>
                </a:solidFill>
                <a:latin typeface="Arial" pitchFamily="34" charset="0"/>
                <a:ea typeface="ヒラギノ角ゴ Pro W3" charset="-128"/>
              </a:defRPr>
            </a:lvl4pPr>
            <a:lvl5pPr marL="2057400" indent="-22860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ts val="600"/>
              </a:spcBef>
              <a:spcAft>
                <a:spcPts val="1200"/>
              </a:spcAft>
              <a:defRPr/>
            </a:pPr>
            <a:r>
              <a:rPr lang="en-CA" altLang="en-US" sz="2000" dirty="0">
                <a:latin typeface="+mn-lt"/>
              </a:rPr>
              <a:t>All learners in English Prime will have the opportunity to have an enhanced experience in French through the Intensive block.</a:t>
            </a:r>
          </a:p>
        </p:txBody>
      </p:sp>
      <p:sp>
        <p:nvSpPr>
          <p:cNvPr id="5"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English Prime </a:t>
            </a:r>
            <a:r>
              <a:rPr lang="en-CA" altLang="en-US" dirty="0">
                <a:latin typeface="Arial Narrow" pitchFamily="34" charset="0"/>
              </a:rPr>
              <a:t>with Intensive French</a:t>
            </a:r>
            <a:endParaRPr lang="en-US" altLang="en-US" kern="0"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bwMode="auto">
          <a:xfrm>
            <a:off x="0" y="-4763"/>
            <a:ext cx="8610600" cy="1152526"/>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pic>
        <p:nvPicPr>
          <p:cNvPr id="28675" name="Picture 10"/>
          <p:cNvPicPr>
            <a:picLocks noChangeAspect="1"/>
          </p:cNvPicPr>
          <p:nvPr/>
        </p:nvPicPr>
        <p:blipFill>
          <a:blip r:embed="rId4" cstate="email">
            <a:extLst>
              <a:ext uri="{28A0092B-C50C-407E-A947-70E740481C1C}">
                <a14:useLocalDpi xmlns:a14="http://schemas.microsoft.com/office/drawing/2010/main"/>
              </a:ext>
            </a:extLst>
          </a:blip>
          <a:srcRect t="-406" r="-12123"/>
          <a:stretch>
            <a:fillRect/>
          </a:stretch>
        </p:blipFill>
        <p:spPr bwMode="auto">
          <a:xfrm>
            <a:off x="0" y="-4763"/>
            <a:ext cx="4302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English Prime </a:t>
            </a:r>
            <a:r>
              <a:rPr lang="en-CA" altLang="en-US" dirty="0">
                <a:latin typeface="Arial Narrow" pitchFamily="34" charset="0"/>
              </a:rPr>
              <a:t>with Intensive French</a:t>
            </a:r>
            <a:endParaRPr lang="en-US" altLang="en-US" kern="0" dirty="0">
              <a:latin typeface="Arial Narrow" panose="020B0606020202030204" pitchFamily="34" charset="0"/>
            </a:endParaRPr>
          </a:p>
        </p:txBody>
      </p:sp>
      <p:sp>
        <p:nvSpPr>
          <p:cNvPr id="28677" name="Rectangle 1"/>
          <p:cNvSpPr>
            <a:spLocks noChangeArrowheads="1"/>
          </p:cNvSpPr>
          <p:nvPr/>
        </p:nvSpPr>
        <p:spPr bwMode="auto">
          <a:xfrm>
            <a:off x="685800" y="1600200"/>
            <a:ext cx="7543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400" b="1" dirty="0">
                <a:solidFill>
                  <a:schemeClr val="tx1"/>
                </a:solidFill>
                <a:latin typeface="Arial Narrow" panose="020B0606020202030204" pitchFamily="34" charset="0"/>
              </a:rPr>
              <a:t>Pre-Intensive French (Grade 4):</a:t>
            </a:r>
          </a:p>
          <a:p>
            <a:pPr eaLnBrk="1" hangingPunct="1">
              <a:spcBef>
                <a:spcPct val="0"/>
              </a:spcBef>
              <a:buNone/>
            </a:pPr>
            <a:r>
              <a:rPr lang="en-US" altLang="en-US" sz="2000" dirty="0">
                <a:solidFill>
                  <a:schemeClr val="tx1"/>
                </a:solidFill>
              </a:rPr>
              <a:t>     150 minutes per week in two or three blocks of time</a:t>
            </a:r>
          </a:p>
        </p:txBody>
      </p:sp>
      <p:sp>
        <p:nvSpPr>
          <p:cNvPr id="28679" name="Rectangle 1"/>
          <p:cNvSpPr>
            <a:spLocks noChangeArrowheads="1"/>
          </p:cNvSpPr>
          <p:nvPr/>
        </p:nvSpPr>
        <p:spPr bwMode="auto">
          <a:xfrm>
            <a:off x="685800" y="2808624"/>
            <a:ext cx="754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400" b="1" dirty="0">
                <a:solidFill>
                  <a:schemeClr val="tx1"/>
                </a:solidFill>
                <a:latin typeface="Arial Narrow" panose="020B0606020202030204" pitchFamily="34" charset="0"/>
              </a:rPr>
              <a:t>Intensive French (Grade 5):</a:t>
            </a:r>
          </a:p>
        </p:txBody>
      </p:sp>
      <p:sp>
        <p:nvSpPr>
          <p:cNvPr id="9" name="Rectangle 8"/>
          <p:cNvSpPr>
            <a:spLocks noChangeArrowheads="1"/>
          </p:cNvSpPr>
          <p:nvPr/>
        </p:nvSpPr>
        <p:spPr bwMode="auto">
          <a:xfrm>
            <a:off x="1086644" y="3352800"/>
            <a:ext cx="6705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0" indent="0">
              <a:spcBef>
                <a:spcPts val="0"/>
              </a:spcBef>
              <a:spcAft>
                <a:spcPts val="1200"/>
              </a:spcAft>
              <a:buFontTx/>
              <a:buNone/>
              <a:defRPr/>
            </a:pPr>
            <a:r>
              <a:rPr lang="en-CA" altLang="en-US" sz="2000" b="1" dirty="0">
                <a:solidFill>
                  <a:schemeClr val="tx1"/>
                </a:solidFill>
                <a:latin typeface="+mn-lt"/>
              </a:rPr>
              <a:t>Intensive Block</a:t>
            </a:r>
            <a:r>
              <a:rPr lang="en-CA" altLang="en-US" sz="2000" dirty="0">
                <a:solidFill>
                  <a:schemeClr val="tx1"/>
                </a:solidFill>
                <a:latin typeface="+mn-lt"/>
              </a:rPr>
              <a:t>: Approximately 60% of the day (3 hours and 15 minutes daily)</a:t>
            </a:r>
          </a:p>
          <a:p>
            <a:pPr marL="0" indent="0">
              <a:spcBef>
                <a:spcPts val="0"/>
              </a:spcBef>
              <a:spcAft>
                <a:spcPts val="1200"/>
              </a:spcAft>
              <a:buFontTx/>
              <a:buNone/>
              <a:defRPr/>
            </a:pPr>
            <a:r>
              <a:rPr lang="en-CA" altLang="en-US" sz="2000" b="1" dirty="0">
                <a:solidFill>
                  <a:schemeClr val="tx1"/>
                </a:solidFill>
                <a:latin typeface="+mn-lt"/>
              </a:rPr>
              <a:t>Less Concentrated Block</a:t>
            </a:r>
            <a:r>
              <a:rPr lang="en-CA" altLang="en-US" sz="2000" dirty="0">
                <a:solidFill>
                  <a:schemeClr val="tx1"/>
                </a:solidFill>
                <a:latin typeface="+mn-lt"/>
              </a:rPr>
              <a:t>: 150 minutes per week in two or three blocks of time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dirty="0">
                <a:latin typeface="Arial Narrow" pitchFamily="34" charset="0"/>
              </a:rPr>
              <a:t>Intensive French School Year</a:t>
            </a:r>
            <a:endParaRPr lang="en-US" altLang="en-US" kern="0" dirty="0">
              <a:latin typeface="Arial Narrow" panose="020B0606020202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71965507"/>
              </p:ext>
            </p:extLst>
          </p:nvPr>
        </p:nvGraphicFramePr>
        <p:xfrm>
          <a:off x="1228725" y="1446213"/>
          <a:ext cx="6772276" cy="2944954"/>
        </p:xfrm>
        <a:graphic>
          <a:graphicData uri="http://schemas.openxmlformats.org/drawingml/2006/table">
            <a:tbl>
              <a:tblPr firstRow="1" bandRow="1">
                <a:tableStyleId>{C4B1156A-380E-4F78-BDF5-A606A8083BF9}</a:tableStyleId>
              </a:tblPr>
              <a:tblGrid>
                <a:gridCol w="3386138">
                  <a:extLst>
                    <a:ext uri="{9D8B030D-6E8A-4147-A177-3AD203B41FA5}">
                      <a16:colId xmlns:a16="http://schemas.microsoft.com/office/drawing/2014/main" val="20000"/>
                    </a:ext>
                  </a:extLst>
                </a:gridCol>
                <a:gridCol w="3386138">
                  <a:extLst>
                    <a:ext uri="{9D8B030D-6E8A-4147-A177-3AD203B41FA5}">
                      <a16:colId xmlns:a16="http://schemas.microsoft.com/office/drawing/2014/main" val="20001"/>
                    </a:ext>
                  </a:extLst>
                </a:gridCol>
              </a:tblGrid>
              <a:tr h="348703">
                <a:tc>
                  <a:txBody>
                    <a:bodyPr/>
                    <a:lstStyle/>
                    <a:p>
                      <a:pPr algn="ctr"/>
                      <a:r>
                        <a:rPr lang="en-CA" sz="1600" b="0" dirty="0"/>
                        <a:t>5 Months</a:t>
                      </a:r>
                    </a:p>
                  </a:txBody>
                  <a:tcPr marL="91441" marR="91441"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tc>
                  <a:txBody>
                    <a:bodyPr/>
                    <a:lstStyle/>
                    <a:p>
                      <a:pPr algn="ctr"/>
                      <a:r>
                        <a:rPr lang="en-CA" sz="1600" b="0" dirty="0"/>
                        <a:t>5 Months</a:t>
                      </a:r>
                    </a:p>
                  </a:txBody>
                  <a:tcPr marL="91441" marR="91441"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extLst>
                  <a:ext uri="{0D108BD9-81ED-4DB2-BD59-A6C34878D82A}">
                    <a16:rowId xmlns:a16="http://schemas.microsoft.com/office/drawing/2014/main" val="10000"/>
                  </a:ext>
                </a:extLst>
              </a:tr>
              <a:tr h="1066679">
                <a:tc rowSpan="2">
                  <a:txBody>
                    <a:bodyPr/>
                    <a:lstStyle/>
                    <a:p>
                      <a:r>
                        <a:rPr lang="en-CA" sz="1600" b="1" dirty="0"/>
                        <a:t>French Language Arts</a:t>
                      </a:r>
                    </a:p>
                    <a:p>
                      <a:r>
                        <a:rPr lang="en-CA" sz="1600" b="0" dirty="0"/>
                        <a:t>Development of literacy skills in French</a:t>
                      </a:r>
                    </a:p>
                  </a:txBody>
                  <a:tcPr marL="91441" marR="91441"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tc>
                  <a:txBody>
                    <a:bodyPr/>
                    <a:lstStyle/>
                    <a:p>
                      <a:r>
                        <a:rPr lang="en-CA" sz="1600" b="1" dirty="0"/>
                        <a:t>English Language Arts</a:t>
                      </a:r>
                    </a:p>
                    <a:p>
                      <a:r>
                        <a:rPr lang="en-CA" sz="1600" b="0" dirty="0"/>
                        <a:t>Science (English)</a:t>
                      </a:r>
                    </a:p>
                    <a:p>
                      <a:r>
                        <a:rPr lang="en-CA" sz="1600" b="0" dirty="0"/>
                        <a:t>Social</a:t>
                      </a:r>
                      <a:r>
                        <a:rPr lang="en-CA" sz="1600" b="0" baseline="0" dirty="0"/>
                        <a:t> Studies (English)</a:t>
                      </a:r>
                    </a:p>
                    <a:p>
                      <a:r>
                        <a:rPr lang="en-CA" sz="1600" b="0" baseline="0" dirty="0">
                          <a:solidFill>
                            <a:schemeClr val="tx1"/>
                          </a:solidFill>
                        </a:rPr>
                        <a:t>Well-Being (</a:t>
                      </a:r>
                      <a:r>
                        <a:rPr lang="en-CA" sz="1600" b="0" baseline="0" dirty="0"/>
                        <a:t>English)</a:t>
                      </a:r>
                    </a:p>
                  </a:txBody>
                  <a:tcPr marL="91441" marR="91441"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extLst>
                  <a:ext uri="{0D108BD9-81ED-4DB2-BD59-A6C34878D82A}">
                    <a16:rowId xmlns:a16="http://schemas.microsoft.com/office/drawing/2014/main" val="10001"/>
                  </a:ext>
                </a:extLst>
              </a:tr>
              <a:tr h="370925">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600" b="0" dirty="0"/>
                    </a:p>
                  </a:txBody>
                  <a:tcPr marL="91441" marR="91441" marT="45737" marB="45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tc>
                  <a:txBody>
                    <a:bodyPr/>
                    <a:lstStyle/>
                    <a:p>
                      <a:r>
                        <a:rPr lang="en-CA" sz="1600" b="0" dirty="0"/>
                        <a:t>French Language Arts</a:t>
                      </a:r>
                    </a:p>
                  </a:txBody>
                  <a:tcPr marL="91441" marR="91441"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extLst>
                  <a:ext uri="{0D108BD9-81ED-4DB2-BD59-A6C34878D82A}">
                    <a16:rowId xmlns:a16="http://schemas.microsoft.com/office/drawing/2014/main" val="10002"/>
                  </a:ext>
                </a:extLst>
              </a:tr>
              <a:tr h="579253">
                <a:tc gridSpan="2">
                  <a:txBody>
                    <a:bodyPr/>
                    <a:lstStyle/>
                    <a:p>
                      <a:pPr algn="ctr"/>
                      <a:r>
                        <a:rPr lang="en-CA" sz="1600" b="0" dirty="0"/>
                        <a:t>Mathematics (English)</a:t>
                      </a:r>
                    </a:p>
                  </a:txBody>
                  <a:tcPr marL="91441" marR="91441"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tc hMerge="1">
                  <a:txBody>
                    <a:bodyPr/>
                    <a:lstStyle/>
                    <a:p>
                      <a:endParaRPr lang="en-CA" sz="1600" b="0" dirty="0"/>
                    </a:p>
                  </a:txBody>
                  <a:tcPr marL="91441" marR="91441" marT="45737" marB="457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extLst>
                  <a:ext uri="{0D108BD9-81ED-4DB2-BD59-A6C34878D82A}">
                    <a16:rowId xmlns:a16="http://schemas.microsoft.com/office/drawing/2014/main" val="10003"/>
                  </a:ext>
                </a:extLst>
              </a:tr>
              <a:tr h="579253">
                <a:tc gridSpan="2">
                  <a:txBody>
                    <a:bodyPr/>
                    <a:lstStyle/>
                    <a:p>
                      <a:pPr algn="ctr"/>
                      <a:r>
                        <a:rPr lang="en-CA" sz="1600" b="0" dirty="0"/>
                        <a:t>Physical Education, Music, Art (English)</a:t>
                      </a:r>
                    </a:p>
                  </a:txBody>
                  <a:tcPr marL="91441" marR="91441"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E7EB"/>
                    </a:solidFill>
                  </a:tcPr>
                </a:tc>
                <a:tc hMerge="1">
                  <a:txBody>
                    <a:bodyPr/>
                    <a:lstStyle/>
                    <a:p>
                      <a:endParaRPr lang="en-CA"/>
                    </a:p>
                  </a:txBody>
                  <a:tcPr/>
                </a:tc>
                <a:extLst>
                  <a:ext uri="{0D108BD9-81ED-4DB2-BD59-A6C34878D82A}">
                    <a16:rowId xmlns:a16="http://schemas.microsoft.com/office/drawing/2014/main" val="10004"/>
                  </a:ext>
                </a:extLst>
              </a:tr>
            </a:tbl>
          </a:graphicData>
        </a:graphic>
      </p:graphicFrame>
      <p:cxnSp>
        <p:nvCxnSpPr>
          <p:cNvPr id="30740" name="Elbow Connector 2"/>
          <p:cNvCxnSpPr>
            <a:cxnSpLocks noChangeShapeType="1"/>
          </p:cNvCxnSpPr>
          <p:nvPr/>
        </p:nvCxnSpPr>
        <p:spPr bwMode="auto">
          <a:xfrm>
            <a:off x="2155825" y="2514600"/>
            <a:ext cx="2286000" cy="533400"/>
          </a:xfrm>
          <a:prstGeom prst="bentConnector3">
            <a:avLst>
              <a:gd name="adj1" fmla="val 50000"/>
            </a:avLst>
          </a:prstGeom>
          <a:noFill/>
          <a:ln w="57150" algn="ctr">
            <a:solidFill>
              <a:srgbClr val="464646"/>
            </a:solidFill>
            <a:round/>
            <a:headEnd/>
            <a:tailEnd type="triangle" w="med" len="med"/>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CA" altLang="en-US" dirty="0">
                <a:latin typeface="Arial Narrow" pitchFamily="34" charset="0"/>
              </a:rPr>
              <a:t>A Typical Day in the Intensive Block</a:t>
            </a:r>
            <a:r>
              <a:rPr lang="en-US" altLang="en-US" dirty="0">
                <a:latin typeface="Arial Narrow" panose="020B0606020202030204" pitchFamily="34" charset="0"/>
              </a:rPr>
              <a:t/>
            </a:r>
            <a:br>
              <a:rPr lang="en-US" altLang="en-US" dirty="0">
                <a:latin typeface="Arial Narrow" panose="020B0606020202030204" pitchFamily="34" charset="0"/>
              </a:rPr>
            </a:br>
            <a:r>
              <a:rPr lang="en-CA" dirty="0">
                <a:solidFill>
                  <a:schemeClr val="tx2"/>
                </a:solidFill>
              </a:rPr>
              <a:t/>
            </a:r>
            <a:br>
              <a:rPr lang="en-CA" dirty="0">
                <a:solidFill>
                  <a:schemeClr val="tx2"/>
                </a:solidFill>
              </a:rPr>
            </a:br>
            <a:r>
              <a:rPr lang="en-US" altLang="en-US" dirty="0">
                <a:solidFill>
                  <a:srgbClr val="C00000"/>
                </a:solidFill>
                <a:latin typeface="Arial Narrow" panose="020B0606020202030204" pitchFamily="34" charset="0"/>
              </a:rPr>
              <a:t/>
            </a:r>
            <a:br>
              <a:rPr lang="en-US" altLang="en-US" dirty="0">
                <a:solidFill>
                  <a:srgbClr val="C00000"/>
                </a:solidFill>
                <a:latin typeface="Arial Narrow" panose="020B0606020202030204" pitchFamily="34" charset="0"/>
              </a:rPr>
            </a:br>
            <a:endParaRPr lang="en-CA" dirty="0">
              <a:solidFill>
                <a:srgbClr val="C0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9900503"/>
              </p:ext>
            </p:extLst>
          </p:nvPr>
        </p:nvGraphicFramePr>
        <p:xfrm>
          <a:off x="990600" y="1219200"/>
          <a:ext cx="7162800" cy="420624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352508">
                <a:tc>
                  <a:txBody>
                    <a:bodyPr/>
                    <a:lstStyle/>
                    <a:p>
                      <a:pPr algn="ctr"/>
                      <a:r>
                        <a:rPr lang="en-CA" b="1" dirty="0">
                          <a:solidFill>
                            <a:schemeClr val="tx1"/>
                          </a:solidFill>
                        </a:rPr>
                        <a:t>Intensive</a:t>
                      </a:r>
                      <a:r>
                        <a:rPr lang="en-CA" b="1" baseline="0" dirty="0">
                          <a:solidFill>
                            <a:schemeClr val="tx1"/>
                          </a:solidFill>
                        </a:rPr>
                        <a:t> Block</a:t>
                      </a:r>
                      <a:endParaRPr lang="en-CA" b="1" dirty="0">
                        <a:solidFill>
                          <a:schemeClr val="tx1"/>
                        </a:solidFill>
                      </a:endParaRPr>
                    </a:p>
                  </a:txBody>
                  <a:tcPr/>
                </a:tc>
                <a:tc>
                  <a:txBody>
                    <a:bodyPr/>
                    <a:lstStyle/>
                    <a:p>
                      <a:pPr algn="ctr"/>
                      <a:r>
                        <a:rPr lang="en-CA" dirty="0">
                          <a:solidFill>
                            <a:schemeClr val="tx1"/>
                          </a:solidFill>
                        </a:rPr>
                        <a:t>Non-Intensive Block</a:t>
                      </a:r>
                    </a:p>
                  </a:txBody>
                  <a:tcPr/>
                </a:tc>
                <a:extLst>
                  <a:ext uri="{0D108BD9-81ED-4DB2-BD59-A6C34878D82A}">
                    <a16:rowId xmlns:a16="http://schemas.microsoft.com/office/drawing/2014/main" val="10000"/>
                  </a:ext>
                </a:extLst>
              </a:tr>
              <a:tr h="323132">
                <a:tc>
                  <a:txBody>
                    <a:bodyPr/>
                    <a:lstStyle/>
                    <a:p>
                      <a:pPr marL="285750" indent="-285750">
                        <a:buFont typeface="Wingdings" panose="05000000000000000000" pitchFamily="2" charset="2"/>
                        <a:buChar char="§"/>
                      </a:pPr>
                      <a:r>
                        <a:rPr lang="en-CA" sz="1600" b="0" dirty="0"/>
                        <a:t>Warm-up</a:t>
                      </a:r>
                      <a:r>
                        <a:rPr lang="en-CA" sz="1600" b="0" baseline="0" dirty="0"/>
                        <a:t> (F</a:t>
                      </a:r>
                      <a:r>
                        <a:rPr lang="en-CA" sz="1600" b="0" dirty="0"/>
                        <a:t>rench)</a:t>
                      </a:r>
                    </a:p>
                  </a:txBody>
                  <a:tcPr>
                    <a:solidFill>
                      <a:srgbClr val="E4BEF0"/>
                    </a:solidFill>
                  </a:tcPr>
                </a:tc>
                <a:tc rowSpan="2">
                  <a:txBody>
                    <a:bodyPr/>
                    <a:lstStyle/>
                    <a:p>
                      <a:pPr marL="285750" indent="-285750">
                        <a:buFont typeface="Wingdings" panose="05000000000000000000" pitchFamily="2" charset="2"/>
                        <a:buChar char="§"/>
                      </a:pPr>
                      <a:r>
                        <a:rPr lang="en-CA" sz="1600" dirty="0"/>
                        <a:t>English Language Arts</a:t>
                      </a:r>
                    </a:p>
                  </a:txBody>
                  <a:tcPr/>
                </a:tc>
                <a:extLst>
                  <a:ext uri="{0D108BD9-81ED-4DB2-BD59-A6C34878D82A}">
                    <a16:rowId xmlns:a16="http://schemas.microsoft.com/office/drawing/2014/main" val="10001"/>
                  </a:ext>
                </a:extLst>
              </a:tr>
              <a:tr h="558137">
                <a:tc>
                  <a:txBody>
                    <a:bodyPr/>
                    <a:lstStyle/>
                    <a:p>
                      <a:pPr marL="285750" indent="-285750">
                        <a:buFont typeface="Wingdings" panose="05000000000000000000" pitchFamily="2" charset="2"/>
                        <a:buChar char="§"/>
                      </a:pPr>
                      <a:r>
                        <a:rPr lang="en-CA" sz="1600" b="0" dirty="0"/>
                        <a:t>Message of the day</a:t>
                      </a:r>
                      <a:r>
                        <a:rPr lang="en-CA" sz="1600" b="0" baseline="0" dirty="0"/>
                        <a:t>: word work and sound work (French)</a:t>
                      </a:r>
                      <a:endParaRPr lang="en-CA" sz="1600" b="0" dirty="0"/>
                    </a:p>
                  </a:txBody>
                  <a:tcPr>
                    <a:solidFill>
                      <a:srgbClr val="E4BEF0"/>
                    </a:solidFill>
                  </a:tcPr>
                </a:tc>
                <a:tc vMerge="1">
                  <a:txBody>
                    <a:bodyPr/>
                    <a:lstStyle/>
                    <a:p>
                      <a:endParaRPr lang="en-CA" dirty="0"/>
                    </a:p>
                  </a:txBody>
                  <a:tcPr/>
                </a:tc>
                <a:extLst>
                  <a:ext uri="{0D108BD9-81ED-4DB2-BD59-A6C34878D82A}">
                    <a16:rowId xmlns:a16="http://schemas.microsoft.com/office/drawing/2014/main" val="10002"/>
                  </a:ext>
                </a:extLst>
              </a:tr>
              <a:tr h="32313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b="0" dirty="0"/>
                        <a:t>Oral </a:t>
                      </a:r>
                      <a:r>
                        <a:rPr lang="en-CA" sz="1600" b="0" baseline="0" dirty="0"/>
                        <a:t>(French)</a:t>
                      </a:r>
                      <a:endParaRPr lang="en-CA" sz="1600" b="0" dirty="0"/>
                    </a:p>
                  </a:txBody>
                  <a:tcPr>
                    <a:solidFill>
                      <a:srgbClr val="E4BEF0"/>
                    </a:solidFill>
                  </a:tcPr>
                </a:tc>
                <a:tc>
                  <a:txBody>
                    <a:bodyPr/>
                    <a:lstStyle/>
                    <a:p>
                      <a:pPr marL="285750" indent="-285750">
                        <a:buFont typeface="Wingdings" panose="05000000000000000000" pitchFamily="2" charset="2"/>
                        <a:buChar char="§"/>
                      </a:pPr>
                      <a:r>
                        <a:rPr lang="en-CA" sz="1600" dirty="0"/>
                        <a:t>Science (English)</a:t>
                      </a:r>
                    </a:p>
                  </a:txBody>
                  <a:tcPr/>
                </a:tc>
                <a:extLst>
                  <a:ext uri="{0D108BD9-81ED-4DB2-BD59-A6C34878D82A}">
                    <a16:rowId xmlns:a16="http://schemas.microsoft.com/office/drawing/2014/main" val="10003"/>
                  </a:ext>
                </a:extLst>
              </a:tr>
              <a:tr h="32313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Recess</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Recess</a:t>
                      </a:r>
                    </a:p>
                  </a:txBody>
                  <a:tcPr/>
                </a:tc>
                <a:extLst>
                  <a:ext uri="{0D108BD9-81ED-4DB2-BD59-A6C34878D82A}">
                    <a16:rowId xmlns:a16="http://schemas.microsoft.com/office/drawing/2014/main" val="10004"/>
                  </a:ext>
                </a:extLst>
              </a:tr>
              <a:tr h="32313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Oral </a:t>
                      </a:r>
                      <a:r>
                        <a:rPr lang="en-CA" sz="1600" baseline="0" dirty="0"/>
                        <a:t>(French)</a:t>
                      </a:r>
                      <a:endParaRPr lang="en-CA" sz="1600" dirty="0"/>
                    </a:p>
                  </a:txBody>
                  <a:tcPr>
                    <a:solidFill>
                      <a:srgbClr val="E4BEF0"/>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Social</a:t>
                      </a:r>
                      <a:r>
                        <a:rPr lang="en-CA" sz="1600" baseline="0" dirty="0"/>
                        <a:t> Studies (English)</a:t>
                      </a:r>
                      <a:endParaRPr lang="en-CA" sz="1600" dirty="0"/>
                    </a:p>
                  </a:txBody>
                  <a:tcPr/>
                </a:tc>
                <a:extLst>
                  <a:ext uri="{0D108BD9-81ED-4DB2-BD59-A6C34878D82A}">
                    <a16:rowId xmlns:a16="http://schemas.microsoft.com/office/drawing/2014/main" val="10005"/>
                  </a:ext>
                </a:extLst>
              </a:tr>
              <a:tr h="32313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Reading </a:t>
                      </a:r>
                      <a:r>
                        <a:rPr lang="en-CA" sz="1600" baseline="0" dirty="0"/>
                        <a:t>(French)</a:t>
                      </a:r>
                      <a:endParaRPr lang="en-CA" sz="1600" dirty="0"/>
                    </a:p>
                  </a:txBody>
                  <a:tcPr>
                    <a:solidFill>
                      <a:srgbClr val="E4BEF0"/>
                    </a:solidFill>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Well-Being (English)</a:t>
                      </a:r>
                    </a:p>
                  </a:txBody>
                  <a:tcPr/>
                </a:tc>
                <a:extLst>
                  <a:ext uri="{0D108BD9-81ED-4DB2-BD59-A6C34878D82A}">
                    <a16:rowId xmlns:a16="http://schemas.microsoft.com/office/drawing/2014/main" val="10006"/>
                  </a:ext>
                </a:extLst>
              </a:tr>
              <a:tr h="323132">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Lunch</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dirty="0"/>
                        <a:t>Lunch</a:t>
                      </a:r>
                    </a:p>
                  </a:txBody>
                  <a:tcPr/>
                </a:tc>
                <a:extLst>
                  <a:ext uri="{0D108BD9-81ED-4DB2-BD59-A6C34878D82A}">
                    <a16:rowId xmlns:a16="http://schemas.microsoft.com/office/drawing/2014/main" val="10007"/>
                  </a:ext>
                </a:extLst>
              </a:tr>
              <a:tr h="323132">
                <a:tc>
                  <a:txBody>
                    <a:bodyPr/>
                    <a:lstStyle/>
                    <a:p>
                      <a:pPr marL="285750" indent="-285750">
                        <a:buFont typeface="Wingdings" panose="05000000000000000000" pitchFamily="2" charset="2"/>
                        <a:buChar char="§"/>
                      </a:pPr>
                      <a:r>
                        <a:rPr lang="en-CA" sz="1600" dirty="0"/>
                        <a:t>Writing (French)</a:t>
                      </a:r>
                    </a:p>
                  </a:txBody>
                  <a:tcPr>
                    <a:solidFill>
                      <a:srgbClr val="E4BEF0"/>
                    </a:solidFill>
                  </a:tcPr>
                </a:tc>
                <a:tc>
                  <a:txBody>
                    <a:bodyPr/>
                    <a:lstStyle/>
                    <a:p>
                      <a:pPr marL="285750" indent="-285750">
                        <a:buFont typeface="Wingdings" panose="05000000000000000000" pitchFamily="2" charset="2"/>
                        <a:buChar char="§"/>
                      </a:pPr>
                      <a:r>
                        <a:rPr lang="en-CA" sz="1600" dirty="0"/>
                        <a:t>French</a:t>
                      </a:r>
                    </a:p>
                  </a:txBody>
                  <a:tcPr>
                    <a:solidFill>
                      <a:srgbClr val="E4BEF0"/>
                    </a:solidFill>
                  </a:tcPr>
                </a:tc>
                <a:extLst>
                  <a:ext uri="{0D108BD9-81ED-4DB2-BD59-A6C34878D82A}">
                    <a16:rowId xmlns:a16="http://schemas.microsoft.com/office/drawing/2014/main" val="10008"/>
                  </a:ext>
                </a:extLst>
              </a:tr>
              <a:tr h="323132">
                <a:tc>
                  <a:txBody>
                    <a:bodyPr/>
                    <a:lstStyle/>
                    <a:p>
                      <a:pPr marL="285750" indent="-285750">
                        <a:buFont typeface="Wingdings" panose="05000000000000000000" pitchFamily="2" charset="2"/>
                        <a:buChar char="§"/>
                      </a:pPr>
                      <a:r>
                        <a:rPr lang="en-CA" sz="1600" dirty="0"/>
                        <a:t>Math (English)</a:t>
                      </a:r>
                    </a:p>
                  </a:txBody>
                  <a:tcPr/>
                </a:tc>
                <a:tc>
                  <a:txBody>
                    <a:bodyPr/>
                    <a:lstStyle/>
                    <a:p>
                      <a:pPr marL="285750" indent="-285750">
                        <a:buFont typeface="Wingdings" panose="05000000000000000000" pitchFamily="2" charset="2"/>
                        <a:buChar char="§"/>
                      </a:pPr>
                      <a:r>
                        <a:rPr lang="en-CA" sz="1600" dirty="0"/>
                        <a:t>Math (English)</a:t>
                      </a:r>
                    </a:p>
                  </a:txBody>
                  <a:tcPr/>
                </a:tc>
                <a:extLst>
                  <a:ext uri="{0D108BD9-81ED-4DB2-BD59-A6C34878D82A}">
                    <a16:rowId xmlns:a16="http://schemas.microsoft.com/office/drawing/2014/main" val="10009"/>
                  </a:ext>
                </a:extLst>
              </a:tr>
              <a:tr h="558137">
                <a:tc>
                  <a:txBody>
                    <a:bodyPr/>
                    <a:lstStyle/>
                    <a:p>
                      <a:pPr marL="285750" indent="-285750" algn="l">
                        <a:buFont typeface="Wingdings" panose="05000000000000000000" pitchFamily="2" charset="2"/>
                        <a:buChar char="§"/>
                      </a:pPr>
                      <a:r>
                        <a:rPr lang="en-CA" sz="1600" b="0" dirty="0"/>
                        <a:t>Physical Education, Music, Art (English)</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CA" sz="1600" b="0" dirty="0"/>
                        <a:t>Physical Education, Music, Art (English)</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441786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bwMode="auto">
          <a:xfrm>
            <a:off x="0" y="-4763"/>
            <a:ext cx="8610600" cy="1152526"/>
          </a:xfrm>
          <a:prstGeom prst="rect">
            <a:avLst/>
          </a:prstGeom>
          <a:gradFill flip="none" rotWithShape="1">
            <a:gsLst>
              <a:gs pos="0">
                <a:srgbClr val="D6C3DE"/>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pic>
        <p:nvPicPr>
          <p:cNvPr id="32771" name="Picture 7"/>
          <p:cNvPicPr>
            <a:picLocks noChangeAspect="1"/>
          </p:cNvPicPr>
          <p:nvPr/>
        </p:nvPicPr>
        <p:blipFill>
          <a:blip r:embed="rId4" cstate="email">
            <a:extLst>
              <a:ext uri="{28A0092B-C50C-407E-A947-70E740481C1C}">
                <a14:useLocalDpi xmlns:a14="http://schemas.microsoft.com/office/drawing/2010/main"/>
              </a:ext>
            </a:extLst>
          </a:blip>
          <a:srcRect t="-406" r="-12123"/>
          <a:stretch>
            <a:fillRect/>
          </a:stretch>
        </p:blipFill>
        <p:spPr bwMode="auto">
          <a:xfrm>
            <a:off x="0" y="-4763"/>
            <a:ext cx="430213"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1"/>
          <p:cNvSpPr>
            <a:spLocks noChangeArrowheads="1"/>
          </p:cNvSpPr>
          <p:nvPr/>
        </p:nvSpPr>
        <p:spPr bwMode="auto">
          <a:xfrm>
            <a:off x="685800" y="1219200"/>
            <a:ext cx="79248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257300" indent="-3429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defRPr/>
            </a:pPr>
            <a:r>
              <a:rPr lang="fr-CA" altLang="en-US" sz="2400" b="1" dirty="0">
                <a:solidFill>
                  <a:schemeClr val="tx1"/>
                </a:solidFill>
                <a:latin typeface="Arial Narrow" panose="020B0606020202030204" pitchFamily="34" charset="0"/>
              </a:rPr>
              <a:t>Post-Intensive French Grades 6-8</a:t>
            </a:r>
          </a:p>
          <a:p>
            <a:pPr lvl="2">
              <a:spcBef>
                <a:spcPct val="0"/>
              </a:spcBef>
              <a:defRPr/>
            </a:pPr>
            <a:r>
              <a:rPr lang="en-CA" altLang="en-US" sz="2000" dirty="0">
                <a:solidFill>
                  <a:schemeClr val="tx1"/>
                </a:solidFill>
                <a:latin typeface="+mn-lt"/>
              </a:rPr>
              <a:t>2-3 blocks per week (200 minutes) of French</a:t>
            </a:r>
          </a:p>
          <a:p>
            <a:pPr lvl="2">
              <a:spcBef>
                <a:spcPct val="0"/>
              </a:spcBef>
              <a:defRPr/>
            </a:pPr>
            <a:r>
              <a:rPr lang="en-CA" altLang="en-US" sz="2000" dirty="0">
                <a:solidFill>
                  <a:schemeClr val="tx1"/>
                </a:solidFill>
                <a:latin typeface="+mn-lt"/>
              </a:rPr>
              <a:t>Focuses on further development of oral, reading, and writing communication skills </a:t>
            </a:r>
          </a:p>
          <a:p>
            <a:pPr>
              <a:spcBef>
                <a:spcPts val="1200"/>
              </a:spcBef>
              <a:spcAft>
                <a:spcPts val="1200"/>
              </a:spcAft>
              <a:buFontTx/>
              <a:buNone/>
              <a:defRPr/>
            </a:pPr>
            <a:r>
              <a:rPr lang="fr-CA" altLang="en-US" sz="2400" b="1" dirty="0">
                <a:solidFill>
                  <a:schemeClr val="tx1"/>
                </a:solidFill>
                <a:latin typeface="Arial Narrow" panose="020B0606020202030204" pitchFamily="34" charset="0"/>
              </a:rPr>
              <a:t>Post-Intensive French Grades 9-10</a:t>
            </a:r>
          </a:p>
          <a:p>
            <a:pPr lvl="2">
              <a:spcBef>
                <a:spcPct val="0"/>
              </a:spcBef>
              <a:defRPr/>
            </a:pPr>
            <a:r>
              <a:rPr lang="en-CA" altLang="en-US" sz="2000" dirty="0">
                <a:solidFill>
                  <a:schemeClr val="tx1"/>
                </a:solidFill>
                <a:latin typeface="+mn-lt"/>
              </a:rPr>
              <a:t>90 hours per year (1 course per semester)</a:t>
            </a:r>
          </a:p>
          <a:p>
            <a:pPr lvl="2">
              <a:spcBef>
                <a:spcPct val="0"/>
              </a:spcBef>
              <a:defRPr/>
            </a:pPr>
            <a:r>
              <a:rPr lang="en-CA" altLang="en-US" sz="2000" dirty="0">
                <a:solidFill>
                  <a:schemeClr val="tx1"/>
                </a:solidFill>
                <a:latin typeface="+mn-lt"/>
              </a:rPr>
              <a:t>Reading texts include greater complexity</a:t>
            </a:r>
          </a:p>
          <a:p>
            <a:pPr lvl="2">
              <a:spcBef>
                <a:spcPct val="0"/>
              </a:spcBef>
              <a:defRPr/>
            </a:pPr>
            <a:r>
              <a:rPr lang="en-CA" altLang="en-US" sz="2000" dirty="0">
                <a:solidFill>
                  <a:schemeClr val="tx1"/>
                </a:solidFill>
                <a:latin typeface="+mn-lt"/>
              </a:rPr>
              <a:t>Writing tasks are more complex</a:t>
            </a:r>
          </a:p>
          <a:p>
            <a:pPr>
              <a:spcBef>
                <a:spcPts val="1200"/>
              </a:spcBef>
              <a:spcAft>
                <a:spcPts val="1200"/>
              </a:spcAft>
              <a:buFontTx/>
              <a:buNone/>
              <a:defRPr/>
            </a:pPr>
            <a:r>
              <a:rPr lang="fr-CA" altLang="en-US" sz="2400" b="1" dirty="0">
                <a:solidFill>
                  <a:schemeClr val="tx1"/>
                </a:solidFill>
                <a:latin typeface="Arial Narrow" panose="020B0606020202030204" pitchFamily="34" charset="0"/>
              </a:rPr>
              <a:t>Post-Intensive French Grades 11-12</a:t>
            </a:r>
          </a:p>
          <a:p>
            <a:pPr lvl="2">
              <a:spcBef>
                <a:spcPct val="0"/>
              </a:spcBef>
              <a:defRPr/>
            </a:pPr>
            <a:r>
              <a:rPr lang="en-CA" altLang="en-US" sz="2000" dirty="0">
                <a:solidFill>
                  <a:schemeClr val="tx1"/>
                </a:solidFill>
                <a:latin typeface="+mn-lt"/>
              </a:rPr>
              <a:t>Available for all students</a:t>
            </a:r>
          </a:p>
          <a:p>
            <a:pPr lvl="2">
              <a:spcBef>
                <a:spcPct val="0"/>
              </a:spcBef>
              <a:defRPr/>
            </a:pPr>
            <a:r>
              <a:rPr lang="en-CA" altLang="en-US" sz="2000" dirty="0">
                <a:solidFill>
                  <a:schemeClr val="tx1"/>
                </a:solidFill>
                <a:latin typeface="+mn-lt"/>
              </a:rPr>
              <a:t>May select additional courses in French</a:t>
            </a:r>
          </a:p>
          <a:p>
            <a:pPr lvl="2">
              <a:spcBef>
                <a:spcPct val="0"/>
              </a:spcBef>
              <a:defRPr/>
            </a:pPr>
            <a:r>
              <a:rPr lang="en-CA" altLang="en-US" sz="2000" dirty="0">
                <a:solidFill>
                  <a:schemeClr val="tx1"/>
                </a:solidFill>
                <a:latin typeface="+mn-lt"/>
              </a:rPr>
              <a:t>Both courses are available online</a:t>
            </a:r>
          </a:p>
          <a:p>
            <a:pPr lvl="2">
              <a:spcBef>
                <a:spcPct val="0"/>
              </a:spcBef>
              <a:defRPr/>
            </a:pPr>
            <a:endParaRPr lang="fr-CA" altLang="en-US" dirty="0">
              <a:solidFill>
                <a:schemeClr val="tx1"/>
              </a:solidFill>
              <a:latin typeface="Arial Narrow" panose="020B0606020202030204" pitchFamily="34" charset="0"/>
            </a:endParaRPr>
          </a:p>
          <a:p>
            <a:pPr>
              <a:spcBef>
                <a:spcPct val="0"/>
              </a:spcBef>
              <a:buFontTx/>
              <a:buNone/>
              <a:defRPr/>
            </a:pPr>
            <a:endParaRPr lang="en-CA" altLang="fr-FR" sz="2400" dirty="0">
              <a:solidFill>
                <a:schemeClr val="tx1"/>
              </a:solidFill>
            </a:endParaRPr>
          </a:p>
        </p:txBody>
      </p:sp>
      <p:sp>
        <p:nvSpPr>
          <p:cNvPr id="5"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dirty="0">
                <a:latin typeface="Arial Narrow" pitchFamily="34" charset="0"/>
              </a:rPr>
              <a:t>English Prime with Intensive French</a:t>
            </a:r>
            <a:endParaRPr lang="en-US" altLang="en-US" kern="0"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2"/>
          <p:cNvSpPr txBox="1">
            <a:spLocks noChangeArrowheads="1"/>
          </p:cNvSpPr>
          <p:nvPr/>
        </p:nvSpPr>
        <p:spPr bwMode="auto">
          <a:xfrm>
            <a:off x="398660" y="304800"/>
            <a:ext cx="856260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sz="3400" dirty="0">
                <a:latin typeface="Arial Narrow" pitchFamily="34" charset="0"/>
              </a:rPr>
              <a:t>Cultural and Language Learning Opportunities</a:t>
            </a:r>
            <a:endParaRPr lang="en-US" altLang="en-US" sz="3400" kern="0" dirty="0">
              <a:latin typeface="Arial Narrow" panose="020B0606020202030204" pitchFamily="34" charset="0"/>
            </a:endParaRPr>
          </a:p>
        </p:txBody>
      </p:sp>
      <p:sp>
        <p:nvSpPr>
          <p:cNvPr id="10" name="Rectangle 2"/>
          <p:cNvSpPr txBox="1">
            <a:spLocks noChangeArrowheads="1"/>
          </p:cNvSpPr>
          <p:nvPr/>
        </p:nvSpPr>
        <p:spPr bwMode="auto">
          <a:xfrm>
            <a:off x="2971800" y="1407371"/>
            <a:ext cx="6096000" cy="484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464646"/>
                </a:solidFill>
                <a:latin typeface="Arial" pitchFamily="34" charset="0"/>
                <a:ea typeface="ヒラギノ角ゴ Pro W3" charset="-128"/>
              </a:defRPr>
            </a:lvl1pPr>
            <a:lvl2pPr marL="800100" indent="-34290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eaLnBrk="1" hangingPunct="1">
              <a:spcBef>
                <a:spcPct val="0"/>
              </a:spcBef>
              <a:defRPr/>
            </a:pPr>
            <a:r>
              <a:rPr lang="fr-CA" altLang="en-US" sz="2400" b="1" dirty="0">
                <a:solidFill>
                  <a:schemeClr val="tx1"/>
                </a:solidFill>
                <a:latin typeface="Arial Narrow" panose="020B0606020202030204" pitchFamily="34" charset="0"/>
              </a:rPr>
              <a:t>Explore Program Pilot – for </a:t>
            </a:r>
            <a:r>
              <a:rPr lang="fr-CA" altLang="en-US" sz="2400" b="1" dirty="0" err="1">
                <a:solidFill>
                  <a:schemeClr val="tx1"/>
                </a:solidFill>
                <a:latin typeface="Arial Narrow" panose="020B0606020202030204" pitchFamily="34" charset="0"/>
              </a:rPr>
              <a:t>ages</a:t>
            </a:r>
            <a:r>
              <a:rPr lang="fr-CA" altLang="en-US" sz="2400" b="1" dirty="0">
                <a:solidFill>
                  <a:schemeClr val="tx1"/>
                </a:solidFill>
                <a:latin typeface="Arial Narrow" panose="020B0606020202030204" pitchFamily="34" charset="0"/>
              </a:rPr>
              <a:t> 13-15 </a:t>
            </a:r>
          </a:p>
          <a:p>
            <a:pPr marL="0" indent="0" eaLnBrk="1" hangingPunct="1">
              <a:spcBef>
                <a:spcPct val="0"/>
              </a:spcBef>
              <a:buNone/>
              <a:defRPr/>
            </a:pPr>
            <a:r>
              <a:rPr lang="fr-CA" altLang="en-US" sz="2400" dirty="0">
                <a:solidFill>
                  <a:schemeClr val="tx1"/>
                </a:solidFill>
                <a:latin typeface="Arial Narrow" panose="020B0606020202030204" pitchFamily="34" charset="0"/>
              </a:rPr>
              <a:t>     New Brunswick or Québec – 3 </a:t>
            </a:r>
            <a:r>
              <a:rPr lang="fr-CA" altLang="en-US" sz="2400" dirty="0" err="1">
                <a:solidFill>
                  <a:schemeClr val="tx1"/>
                </a:solidFill>
                <a:latin typeface="Arial Narrow" panose="020B0606020202030204" pitchFamily="34" charset="0"/>
              </a:rPr>
              <a:t>weeks</a:t>
            </a:r>
            <a:endParaRPr lang="fr-CA" altLang="en-US" sz="2400" dirty="0">
              <a:solidFill>
                <a:schemeClr val="tx1"/>
              </a:solidFill>
              <a:latin typeface="Arial Narrow" panose="020B0606020202030204" pitchFamily="34" charset="0"/>
            </a:endParaRPr>
          </a:p>
          <a:p>
            <a:pPr eaLnBrk="1" hangingPunct="1">
              <a:spcBef>
                <a:spcPct val="0"/>
              </a:spcBef>
              <a:defRPr/>
            </a:pPr>
            <a:endParaRPr lang="fr-CA" altLang="en-US" sz="2400" b="1" dirty="0">
              <a:solidFill>
                <a:schemeClr val="tx1"/>
              </a:solidFill>
              <a:latin typeface="Arial Narrow" panose="020B0606020202030204" pitchFamily="34" charset="0"/>
            </a:endParaRPr>
          </a:p>
          <a:p>
            <a:pPr eaLnBrk="1" hangingPunct="1">
              <a:spcBef>
                <a:spcPct val="0"/>
              </a:spcBef>
              <a:defRPr/>
            </a:pPr>
            <a:r>
              <a:rPr lang="en-CA" altLang="en-US" sz="2400" b="1" dirty="0">
                <a:solidFill>
                  <a:schemeClr val="tx1"/>
                </a:solidFill>
                <a:latin typeface="Arial Narrow" panose="020B0606020202030204" pitchFamily="34" charset="0"/>
              </a:rPr>
              <a:t>Grades 9-10 Junior Summer Program </a:t>
            </a:r>
          </a:p>
          <a:p>
            <a:pPr marL="0" indent="0" eaLnBrk="1" hangingPunct="1">
              <a:spcBef>
                <a:spcPct val="0"/>
              </a:spcBef>
              <a:buNone/>
              <a:defRPr/>
            </a:pPr>
            <a:r>
              <a:rPr lang="fr-CA" altLang="en-US" sz="2400" dirty="0">
                <a:solidFill>
                  <a:schemeClr val="tx1"/>
                </a:solidFill>
                <a:latin typeface="Arial Narrow" panose="020B0606020202030204" pitchFamily="34" charset="0"/>
              </a:rPr>
              <a:t>     (Université de Moncton)  - 4 </a:t>
            </a:r>
            <a:r>
              <a:rPr lang="fr-CA" altLang="en-US" sz="2400" dirty="0" err="1">
                <a:solidFill>
                  <a:schemeClr val="tx1"/>
                </a:solidFill>
                <a:latin typeface="Arial Narrow" panose="020B0606020202030204" pitchFamily="34" charset="0"/>
              </a:rPr>
              <a:t>weeks</a:t>
            </a:r>
            <a:endParaRPr lang="fr-CA" altLang="en-US" sz="2400" dirty="0">
              <a:solidFill>
                <a:schemeClr val="tx1"/>
              </a:solidFill>
              <a:latin typeface="Arial Narrow" panose="020B0606020202030204" pitchFamily="34" charset="0"/>
            </a:endParaRPr>
          </a:p>
          <a:p>
            <a:pPr marL="0" indent="0" eaLnBrk="1" hangingPunct="1">
              <a:spcBef>
                <a:spcPct val="0"/>
              </a:spcBef>
              <a:buNone/>
              <a:defRPr/>
            </a:pPr>
            <a:r>
              <a:rPr lang="fr-CA" altLang="en-US" sz="2400" dirty="0">
                <a:solidFill>
                  <a:schemeClr val="tx1"/>
                </a:solidFill>
                <a:latin typeface="Arial Narrow" panose="020B0606020202030204" pitchFamily="34" charset="0"/>
              </a:rPr>
              <a:t> </a:t>
            </a:r>
          </a:p>
          <a:p>
            <a:pPr eaLnBrk="1" hangingPunct="1">
              <a:spcBef>
                <a:spcPct val="0"/>
              </a:spcBef>
              <a:defRPr/>
            </a:pPr>
            <a:r>
              <a:rPr lang="fr-CA" altLang="en-US" sz="2400" b="1" dirty="0">
                <a:solidFill>
                  <a:schemeClr val="tx1"/>
                </a:solidFill>
                <a:latin typeface="Arial Narrow" panose="020B0606020202030204" pitchFamily="34" charset="0"/>
              </a:rPr>
              <a:t>Grades 9-10 Québec - New Brunswick Exchange Program </a:t>
            </a:r>
          </a:p>
          <a:p>
            <a:pPr marL="0" indent="0" eaLnBrk="1" hangingPunct="1">
              <a:spcBef>
                <a:spcPct val="0"/>
              </a:spcBef>
              <a:buNone/>
              <a:defRPr/>
            </a:pPr>
            <a:r>
              <a:rPr lang="fr-CA" altLang="en-US" sz="2400" dirty="0">
                <a:solidFill>
                  <a:schemeClr val="tx1"/>
                </a:solidFill>
                <a:latin typeface="Arial Narrow" panose="020B0606020202030204" pitchFamily="34" charset="0"/>
              </a:rPr>
              <a:t>     (Québec - New Brunswick) – 3 </a:t>
            </a:r>
            <a:r>
              <a:rPr lang="fr-CA" altLang="en-US" sz="2400" dirty="0" err="1">
                <a:solidFill>
                  <a:schemeClr val="tx1"/>
                </a:solidFill>
                <a:latin typeface="Arial Narrow" panose="020B0606020202030204" pitchFamily="34" charset="0"/>
              </a:rPr>
              <a:t>months</a:t>
            </a:r>
            <a:r>
              <a:rPr lang="fr-CA" altLang="en-US" sz="2400" dirty="0">
                <a:solidFill>
                  <a:schemeClr val="tx1"/>
                </a:solidFill>
                <a:latin typeface="Arial Narrow" panose="020B0606020202030204" pitchFamily="34" charset="0"/>
              </a:rPr>
              <a:t> </a:t>
            </a:r>
            <a:r>
              <a:rPr lang="fr-CA" altLang="en-US" sz="2400" dirty="0" err="1">
                <a:solidFill>
                  <a:schemeClr val="tx1"/>
                </a:solidFill>
                <a:latin typeface="Arial Narrow" panose="020B0606020202030204" pitchFamily="34" charset="0"/>
              </a:rPr>
              <a:t>away</a:t>
            </a:r>
            <a:endParaRPr lang="fr-CA" altLang="en-US" sz="2400" dirty="0">
              <a:solidFill>
                <a:schemeClr val="tx1"/>
              </a:solidFill>
              <a:latin typeface="Arial Narrow" panose="020B0606020202030204" pitchFamily="34" charset="0"/>
            </a:endParaRPr>
          </a:p>
          <a:p>
            <a:pPr marL="0" indent="0" eaLnBrk="1" hangingPunct="1">
              <a:spcBef>
                <a:spcPct val="0"/>
              </a:spcBef>
              <a:buNone/>
              <a:defRPr/>
            </a:pPr>
            <a:endParaRPr lang="fr-CA" altLang="en-US" sz="2400" dirty="0">
              <a:solidFill>
                <a:schemeClr val="tx1"/>
              </a:solidFill>
              <a:latin typeface="Arial Narrow" panose="020B0606020202030204" pitchFamily="34" charset="0"/>
            </a:endParaRPr>
          </a:p>
          <a:p>
            <a:pPr eaLnBrk="1" hangingPunct="1">
              <a:spcBef>
                <a:spcPct val="0"/>
              </a:spcBef>
              <a:defRPr/>
            </a:pPr>
            <a:r>
              <a:rPr lang="fr-CA" altLang="en-US" sz="2400" b="1" dirty="0">
                <a:solidFill>
                  <a:schemeClr val="tx1"/>
                </a:solidFill>
                <a:latin typeface="Arial Narrow" panose="020B0606020202030204" pitchFamily="34" charset="0"/>
              </a:rPr>
              <a:t>Grades 11-12 Explore Program </a:t>
            </a:r>
          </a:p>
          <a:p>
            <a:pPr marL="0" indent="0" eaLnBrk="1" hangingPunct="1">
              <a:spcBef>
                <a:spcPct val="0"/>
              </a:spcBef>
              <a:buNone/>
              <a:defRPr/>
            </a:pPr>
            <a:r>
              <a:rPr lang="fr-CA" altLang="en-US" sz="2400" dirty="0">
                <a:solidFill>
                  <a:schemeClr val="tx1"/>
                </a:solidFill>
                <a:latin typeface="Arial Narrow" panose="020B0606020202030204" pitchFamily="34" charset="0"/>
              </a:rPr>
              <a:t>     (locations </a:t>
            </a:r>
            <a:r>
              <a:rPr lang="en-CA" altLang="en-US" sz="2400" dirty="0">
                <a:solidFill>
                  <a:schemeClr val="tx1"/>
                </a:solidFill>
                <a:latin typeface="Arial Narrow" panose="020B0606020202030204" pitchFamily="34" charset="0"/>
              </a:rPr>
              <a:t>across Canada)</a:t>
            </a:r>
            <a:endParaRPr lang="fr-CA" altLang="en-US" sz="2400" dirty="0">
              <a:solidFill>
                <a:schemeClr val="tx1"/>
              </a:solidFill>
              <a:latin typeface="Arial Narrow" panose="020B0606020202030204" pitchFamily="34" charset="0"/>
            </a:endParaRPr>
          </a:p>
          <a:p>
            <a:pPr marL="0" indent="0" eaLnBrk="1" hangingPunct="1">
              <a:spcBef>
                <a:spcPct val="0"/>
              </a:spcBef>
              <a:buNone/>
              <a:defRPr/>
            </a:pPr>
            <a:r>
              <a:rPr lang="fr-CA" altLang="en-US" sz="2400" dirty="0">
                <a:solidFill>
                  <a:schemeClr val="tx1"/>
                </a:solidFill>
                <a:latin typeface="Arial Narrow" panose="020B0606020202030204" pitchFamily="34" charset="0"/>
              </a:rPr>
              <a:t>		          	     	</a:t>
            </a:r>
          </a:p>
          <a:p>
            <a:pPr marL="0" indent="0" eaLnBrk="1" hangingPunct="1">
              <a:spcBef>
                <a:spcPct val="0"/>
              </a:spcBef>
              <a:buFontTx/>
              <a:buNone/>
              <a:defRPr/>
            </a:pPr>
            <a:endParaRPr lang="fr-CA" altLang="en-US" sz="2000" dirty="0">
              <a:solidFill>
                <a:schemeClr val="tx1"/>
              </a:solidFill>
              <a:latin typeface="+mj-lt"/>
            </a:endParaRPr>
          </a:p>
          <a:p>
            <a:pPr marL="0" indent="0" eaLnBrk="1" hangingPunct="1">
              <a:spcBef>
                <a:spcPct val="0"/>
              </a:spcBef>
              <a:buFontTx/>
              <a:buNone/>
              <a:defRPr/>
            </a:pPr>
            <a:endParaRPr lang="fr-CA" altLang="en-US" sz="2000" dirty="0">
              <a:solidFill>
                <a:schemeClr val="tx1"/>
              </a:solidFill>
              <a:latin typeface="+mj-lt"/>
            </a:endParaRPr>
          </a:p>
          <a:p>
            <a:pPr marL="0" indent="0" eaLnBrk="1" hangingPunct="1">
              <a:spcBef>
                <a:spcPct val="0"/>
              </a:spcBef>
              <a:buNone/>
              <a:defRPr/>
            </a:pPr>
            <a:endParaRPr lang="en-US" altLang="en-US" sz="2000" dirty="0">
              <a:solidFill>
                <a:schemeClr val="tx1"/>
              </a:solidFill>
              <a:latin typeface="+mn-lt"/>
            </a:endParaRPr>
          </a:p>
          <a:p>
            <a:pPr algn="ctr" eaLnBrk="1" hangingPunct="1">
              <a:spcBef>
                <a:spcPct val="0"/>
              </a:spcBef>
              <a:buFontTx/>
              <a:buNone/>
              <a:defRPr/>
            </a:pPr>
            <a:endParaRPr lang="en-US" altLang="en-US" sz="2000" dirty="0">
              <a:solidFill>
                <a:schemeClr val="tx1"/>
              </a:solidFill>
              <a:latin typeface="+mn-lt"/>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7239"/>
          <a:stretch/>
        </p:blipFill>
        <p:spPr>
          <a:xfrm>
            <a:off x="0" y="1154830"/>
            <a:ext cx="2849618" cy="570317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33400" y="1704753"/>
            <a:ext cx="4953000" cy="3354765"/>
          </a:xfrm>
          <a:prstGeom prst="rect">
            <a:avLst/>
          </a:prstGeom>
          <a:noFill/>
        </p:spPr>
        <p:txBody>
          <a:bodyPr wrap="square">
            <a:spAutoFit/>
          </a:bodyPr>
          <a:lstStyle/>
          <a:p>
            <a:pPr marL="342900" indent="-342900">
              <a:buFont typeface="Arial" panose="020B0604020202020204" pitchFamily="34" charset="0"/>
              <a:buChar char="•"/>
              <a:defRPr/>
            </a:pPr>
            <a:r>
              <a:rPr lang="en-CA" altLang="fr-FR" dirty="0"/>
              <a:t>The electronic language portfolio will help the students track their progress in French.</a:t>
            </a:r>
          </a:p>
          <a:p>
            <a:pPr marL="342900" indent="-342900">
              <a:buFont typeface="Arial" panose="020B0604020202020204" pitchFamily="34" charset="0"/>
              <a:buChar char="•"/>
              <a:defRPr/>
            </a:pPr>
            <a:endParaRPr lang="en-CA" altLang="fr-FR" dirty="0"/>
          </a:p>
          <a:p>
            <a:pPr marL="342900" indent="-342900">
              <a:buFont typeface="Arial" panose="020B0604020202020204" pitchFamily="34" charset="0"/>
              <a:buChar char="•"/>
              <a:defRPr/>
            </a:pPr>
            <a:r>
              <a:rPr lang="en-CA" altLang="fr-FR" dirty="0"/>
              <a:t>The portfolio is being implemented from Grades 6 through 12, for all language learners.</a:t>
            </a:r>
          </a:p>
          <a:p>
            <a:pPr>
              <a:defRPr/>
            </a:pPr>
            <a:endParaRPr lang="en-CA" altLang="fr-FR" sz="2000" dirty="0"/>
          </a:p>
        </p:txBody>
      </p:sp>
      <p:sp>
        <p:nvSpPr>
          <p:cNvPr id="5" name="Rectangle 2"/>
          <p:cNvSpPr txBox="1">
            <a:spLocks noChangeArrowheads="1"/>
          </p:cNvSpPr>
          <p:nvPr/>
        </p:nvSpPr>
        <p:spPr bwMode="auto">
          <a:xfrm>
            <a:off x="381000" y="252413"/>
            <a:ext cx="8610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dirty="0">
                <a:latin typeface="Arial Narrow" pitchFamily="34" charset="0"/>
              </a:rPr>
              <a:t>Electronic Language Portfolio</a:t>
            </a:r>
            <a:endParaRPr lang="en-US" altLang="en-US" kern="0" dirty="0">
              <a:latin typeface="Arial Narrow" panose="020B060602020203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704753"/>
            <a:ext cx="3772426" cy="30484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dirty="0">
                <a:latin typeface="Arial Narrow" pitchFamily="34" charset="0"/>
              </a:rPr>
              <a:t>French Second Language</a:t>
            </a:r>
            <a:endParaRPr lang="en-US" altLang="en-US" kern="0" dirty="0">
              <a:latin typeface="Arial Narrow" panose="020B0606020202030204" pitchFamily="34" charset="0"/>
            </a:endParaRPr>
          </a:p>
        </p:txBody>
      </p:sp>
      <p:sp>
        <p:nvSpPr>
          <p:cNvPr id="34819" name="Rectangle 11"/>
          <p:cNvSpPr>
            <a:spLocks noChangeArrowheads="1"/>
          </p:cNvSpPr>
          <p:nvPr/>
        </p:nvSpPr>
        <p:spPr bwMode="auto">
          <a:xfrm>
            <a:off x="2439988" y="1828800"/>
            <a:ext cx="62103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fr-FR" sz="2400" dirty="0">
                <a:solidFill>
                  <a:schemeClr val="tx1"/>
                </a:solidFill>
              </a:rPr>
              <a:t>Attitude and motivation contribute to success in attaining language targets. </a:t>
            </a:r>
          </a:p>
          <a:p>
            <a:pPr>
              <a:spcBef>
                <a:spcPct val="0"/>
              </a:spcBef>
              <a:buFontTx/>
              <a:buNone/>
            </a:pPr>
            <a:endParaRPr lang="en-CA" altLang="fr-FR" sz="2400" dirty="0">
              <a:solidFill>
                <a:schemeClr val="tx1"/>
              </a:solidFill>
            </a:endParaRPr>
          </a:p>
          <a:p>
            <a:pPr>
              <a:spcBef>
                <a:spcPct val="0"/>
              </a:spcBef>
              <a:buFontTx/>
              <a:buNone/>
            </a:pPr>
            <a:r>
              <a:rPr lang="en-CA" altLang="fr-FR" sz="2400" dirty="0">
                <a:solidFill>
                  <a:schemeClr val="tx1"/>
                </a:solidFill>
              </a:rPr>
              <a:t>The level of French that students attain by high school graduation will vary from one student to another, in the same way as performance varies in other subject areas.  </a:t>
            </a:r>
          </a:p>
        </p:txBody>
      </p:sp>
      <p:pic>
        <p:nvPicPr>
          <p:cNvPr id="34820"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914400"/>
            <a:ext cx="24399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2"/>
          <p:cNvSpPr txBox="1">
            <a:spLocks noChangeArrowheads="1"/>
          </p:cNvSpPr>
          <p:nvPr/>
        </p:nvSpPr>
        <p:spPr bwMode="auto">
          <a:xfrm>
            <a:off x="381000" y="252413"/>
            <a:ext cx="8610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en-CA" altLang="en-US" dirty="0">
                <a:latin typeface="Arial Narrow" pitchFamily="34" charset="0"/>
              </a:rPr>
              <a:t>Oral Proficiency Levels</a:t>
            </a:r>
            <a:endParaRPr lang="en-US" altLang="en-US" kern="0" dirty="0">
              <a:latin typeface="Arial Narrow" panose="020B0606020202030204" pitchFamily="34" charset="0"/>
            </a:endParaRPr>
          </a:p>
        </p:txBody>
      </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913" y="1371600"/>
            <a:ext cx="6709086" cy="4494465"/>
          </a:xfrm>
          <a:prstGeom prst="rect">
            <a:avLst/>
          </a:prstGeom>
        </p:spPr>
      </p:pic>
      <p:pic>
        <p:nvPicPr>
          <p:cNvPr id="3" name="Ba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tretch>
            <a:fillRect/>
          </a:stretch>
        </p:blipFill>
        <p:spPr>
          <a:xfrm>
            <a:off x="4533900" y="4343301"/>
            <a:ext cx="304800" cy="304800"/>
          </a:xfrm>
          <a:prstGeom prst="rect">
            <a:avLst/>
          </a:prstGeom>
        </p:spPr>
      </p:pic>
      <p:pic>
        <p:nvPicPr>
          <p:cNvPr id="4" name="Intermediat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extLst>
              <a:ext uri="{28A0092B-C50C-407E-A947-70E740481C1C}">
                <a14:useLocalDpi xmlns:a14="http://schemas.microsoft.com/office/drawing/2010/main" val="0"/>
              </a:ext>
            </a:extLst>
          </a:blip>
          <a:stretch>
            <a:fillRect/>
          </a:stretch>
        </p:blipFill>
        <p:spPr>
          <a:xfrm>
            <a:off x="4279837" y="3692656"/>
            <a:ext cx="296141" cy="296141"/>
          </a:xfrm>
          <a:prstGeom prst="rect">
            <a:avLst/>
          </a:prstGeom>
        </p:spPr>
      </p:pic>
      <p:pic>
        <p:nvPicPr>
          <p:cNvPr id="5" name="InterPlu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extLst>
              <a:ext uri="{28A0092B-C50C-407E-A947-70E740481C1C}">
                <a14:useLocalDpi xmlns:a14="http://schemas.microsoft.com/office/drawing/2010/main" val="0"/>
              </a:ext>
            </a:extLst>
          </a:blip>
          <a:stretch>
            <a:fillRect/>
          </a:stretch>
        </p:blipFill>
        <p:spPr>
          <a:xfrm>
            <a:off x="3971059" y="2971800"/>
            <a:ext cx="296141" cy="296141"/>
          </a:xfrm>
          <a:prstGeom prst="rect">
            <a:avLst/>
          </a:prstGeom>
        </p:spPr>
      </p:pic>
      <p:pic>
        <p:nvPicPr>
          <p:cNvPr id="6" name="Advance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extLst>
              <a:ext uri="{28A0092B-C50C-407E-A947-70E740481C1C}">
                <a14:useLocalDpi xmlns:a14="http://schemas.microsoft.com/office/drawing/2010/main" val="0"/>
              </a:ext>
            </a:extLst>
          </a:blip>
          <a:stretch>
            <a:fillRect/>
          </a:stretch>
        </p:blipFill>
        <p:spPr>
          <a:xfrm>
            <a:off x="3722864" y="2286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41" fill="hold"/>
                                        <p:tgtEl>
                                          <p:spTgt spid="3"/>
                                        </p:tgtEl>
                                      </p:cBhvr>
                                    </p:cmd>
                                  </p:childTnLst>
                                </p:cTn>
                              </p:par>
                            </p:childTnLst>
                          </p:cTn>
                        </p:par>
                      </p:childTnLst>
                    </p:cTn>
                  </p:par>
                </p:childTnLst>
              </p:cTn>
              <p:nextCondLst>
                <p:cond evt="onClick" delay="0">
                  <p:tgtEl>
                    <p:spTgt spid="3"/>
                  </p:tgtEl>
                </p:cond>
              </p:nextCondLst>
            </p:seq>
            <p:audio>
              <p:cMediaNode vol="80000">
                <p:cTn id="7" fill="remove"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439" fill="hold"/>
                                        <p:tgtEl>
                                          <p:spTgt spid="4"/>
                                        </p:tgtEl>
                                      </p:cBhvr>
                                    </p:cmd>
                                  </p:childTnLst>
                                </p:cTn>
                              </p:par>
                            </p:childTnLst>
                          </p:cTn>
                        </p:par>
                      </p:childTnLst>
                    </p:cTn>
                  </p:par>
                </p:childTnLst>
              </p:cTn>
              <p:nextCondLst>
                <p:cond evt="onClick" delay="0">
                  <p:tgtEl>
                    <p:spTgt spid="4"/>
                  </p:tgtEl>
                </p:cond>
              </p:nextCondLst>
            </p:seq>
            <p:audio>
              <p:cMediaNode vol="80000">
                <p:cTn id="13" fill="remove"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2307" fill="hold"/>
                                        <p:tgtEl>
                                          <p:spTgt spid="5"/>
                                        </p:tgtEl>
                                      </p:cBhvr>
                                    </p:cmd>
                                  </p:childTnLst>
                                </p:cTn>
                              </p:par>
                            </p:childTnLst>
                          </p:cTn>
                        </p:par>
                      </p:childTnLst>
                    </p:cTn>
                  </p:par>
                </p:childTnLst>
              </p:cTn>
              <p:nextCondLst>
                <p:cond evt="onClick" delay="0">
                  <p:tgtEl>
                    <p:spTgt spid="5"/>
                  </p:tgtEl>
                </p:cond>
              </p:nextCondLst>
            </p:seq>
            <p:audio>
              <p:cMediaNode vol="80000">
                <p:cTn id="19" fill="remove"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4739" fill="hold"/>
                                        <p:tgtEl>
                                          <p:spTgt spid="6"/>
                                        </p:tgtEl>
                                      </p:cBhvr>
                                    </p:cmd>
                                  </p:childTnLst>
                                </p:cTn>
                              </p:par>
                            </p:childTnLst>
                          </p:cTn>
                        </p:par>
                      </p:childTnLst>
                    </p:cTn>
                  </p:par>
                </p:childTnLst>
              </p:cTn>
              <p:nextCondLst>
                <p:cond evt="onClick" delay="0">
                  <p:tgtEl>
                    <p:spTgt spid="6"/>
                  </p:tgtEl>
                </p:cond>
              </p:nextCondLst>
            </p:seq>
            <p:audio>
              <p:cMediaNode vol="80000">
                <p:cTn id="25" fill="remove"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146" name="Rectangle 1"/>
          <p:cNvSpPr>
            <a:spLocks noChangeArrowheads="1"/>
          </p:cNvSpPr>
          <p:nvPr/>
        </p:nvSpPr>
        <p:spPr bwMode="auto">
          <a:xfrm>
            <a:off x="643270" y="886935"/>
            <a:ext cx="754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400" b="1" dirty="0">
                <a:solidFill>
                  <a:schemeClr val="tx1"/>
                </a:solidFill>
                <a:latin typeface="Arial Narrow" panose="020B0606020202030204" pitchFamily="34" charset="0"/>
              </a:rPr>
              <a:t>French Immersion Program Entry Points</a:t>
            </a:r>
          </a:p>
        </p:txBody>
      </p:sp>
      <p:sp>
        <p:nvSpPr>
          <p:cNvPr id="6147" name="Rectangle 6"/>
          <p:cNvSpPr>
            <a:spLocks noChangeArrowheads="1"/>
          </p:cNvSpPr>
          <p:nvPr/>
        </p:nvSpPr>
        <p:spPr bwMode="auto">
          <a:xfrm>
            <a:off x="643270" y="2150209"/>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400" b="1" dirty="0">
                <a:solidFill>
                  <a:schemeClr val="tx1"/>
                </a:solidFill>
                <a:latin typeface="Arial Narrow" panose="020B0606020202030204" pitchFamily="34" charset="0"/>
              </a:rPr>
              <a:t>English Prime with Intensive French Program</a:t>
            </a:r>
          </a:p>
        </p:txBody>
      </p:sp>
      <p:sp>
        <p:nvSpPr>
          <p:cNvPr id="3" name="Rectangle 2"/>
          <p:cNvSpPr>
            <a:spLocks noChangeArrowheads="1"/>
          </p:cNvSpPr>
          <p:nvPr/>
        </p:nvSpPr>
        <p:spPr bwMode="auto">
          <a:xfrm>
            <a:off x="643270" y="1296509"/>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Grade 1 (Early Immersion) </a:t>
            </a:r>
          </a:p>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Grade 6 (Late Immersion)</a:t>
            </a:r>
          </a:p>
        </p:txBody>
      </p:sp>
      <p:sp>
        <p:nvSpPr>
          <p:cNvPr id="3078" name="Rectangle 3"/>
          <p:cNvSpPr>
            <a:spLocks noChangeArrowheads="1"/>
          </p:cNvSpPr>
          <p:nvPr/>
        </p:nvSpPr>
        <p:spPr bwMode="auto">
          <a:xfrm>
            <a:off x="643270" y="2559784"/>
            <a:ext cx="8229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K to Grade 3: French language and cultural learning experiences</a:t>
            </a:r>
          </a:p>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Grade 4: Pre-Intensive French</a:t>
            </a:r>
          </a:p>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Grade 5: Intensive French</a:t>
            </a:r>
          </a:p>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Grades 6 through 12: Post-Intensive French</a:t>
            </a:r>
          </a:p>
        </p:txBody>
      </p:sp>
      <p:sp>
        <p:nvSpPr>
          <p:cNvPr id="7" name="Rectangle 2"/>
          <p:cNvSpPr txBox="1">
            <a:spLocks noChangeArrowheads="1"/>
          </p:cNvSpPr>
          <p:nvPr/>
        </p:nvSpPr>
        <p:spPr bwMode="auto">
          <a:xfrm>
            <a:off x="381000" y="252413"/>
            <a:ext cx="8116888" cy="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French Second </a:t>
            </a:r>
            <a:r>
              <a:rPr lang="en-CA" altLang="en-US" dirty="0">
                <a:latin typeface="Arial Narrow" panose="020B0606020202030204" pitchFamily="34" charset="0"/>
              </a:rPr>
              <a:t>Language (FSL)</a:t>
            </a:r>
            <a:r>
              <a:rPr lang="fr-CA" altLang="en-US" dirty="0">
                <a:latin typeface="Arial Narrow" pitchFamily="34" charset="0"/>
              </a:rPr>
              <a:t> Programs</a:t>
            </a:r>
            <a:endParaRPr lang="en-US" altLang="en-US" kern="0" dirty="0">
              <a:latin typeface="Arial Narrow" panose="020B0606020202030204" pitchFamily="34" charset="0"/>
            </a:endParaRPr>
          </a:p>
        </p:txBody>
      </p:sp>
      <p:sp>
        <p:nvSpPr>
          <p:cNvPr id="2" name="TextBox 1"/>
          <p:cNvSpPr txBox="1"/>
          <p:nvPr/>
        </p:nvSpPr>
        <p:spPr>
          <a:xfrm>
            <a:off x="643269" y="5063821"/>
            <a:ext cx="7868317" cy="727379"/>
          </a:xfrm>
          <a:prstGeom prst="rect">
            <a:avLst/>
          </a:prstGeom>
          <a:noFill/>
        </p:spPr>
        <p:txBody>
          <a:bodyPr wrap="square" rtlCol="0">
            <a:spAutoFit/>
          </a:bodyPr>
          <a:lstStyle/>
          <a:p>
            <a:pPr lvl="1" eaLnBrk="1" hangingPunct="1">
              <a:defRPr/>
            </a:pPr>
            <a:r>
              <a:rPr lang="en-US" altLang="en-US" sz="2000" b="1" dirty="0">
                <a:cs typeface="Arial" panose="020B0604020202020204" pitchFamily="34" charset="0"/>
              </a:rPr>
              <a:t>Note: </a:t>
            </a:r>
            <a:r>
              <a:rPr lang="en-US" altLang="en-US" sz="2000" dirty="0">
                <a:cs typeface="Arial" panose="020B0604020202020204" pitchFamily="34" charset="0"/>
              </a:rPr>
              <a:t>There are eleven sites piloting a program for the early grades in rural schools with no access to French Immersion.</a:t>
            </a:r>
          </a:p>
        </p:txBody>
      </p:sp>
      <p:sp>
        <p:nvSpPr>
          <p:cNvPr id="8" name="Rectangle 6">
            <a:extLst>
              <a:ext uri="{FF2B5EF4-FFF2-40B4-BE49-F238E27FC236}">
                <a16:creationId xmlns:a16="http://schemas.microsoft.com/office/drawing/2014/main" id="{39C8CA52-242F-4F08-9188-9A0A201A820E}"/>
              </a:ext>
            </a:extLst>
          </p:cNvPr>
          <p:cNvSpPr>
            <a:spLocks noChangeArrowheads="1"/>
          </p:cNvSpPr>
          <p:nvPr/>
        </p:nvSpPr>
        <p:spPr bwMode="auto">
          <a:xfrm>
            <a:off x="645838" y="3951982"/>
            <a:ext cx="73551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eaLnBrk="1" hangingPunct="1">
              <a:spcBef>
                <a:spcPct val="0"/>
              </a:spcBef>
              <a:buFontTx/>
              <a:buNone/>
            </a:pPr>
            <a:r>
              <a:rPr lang="en-US" altLang="en-US" sz="2400" b="1" dirty="0">
                <a:solidFill>
                  <a:schemeClr val="tx1"/>
                </a:solidFill>
                <a:latin typeface="Arial Narrow" panose="020B0606020202030204" pitchFamily="34" charset="0"/>
              </a:rPr>
              <a:t>French Learning Opportunities for Rural Areas:</a:t>
            </a:r>
          </a:p>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Currently a pilot program in K-3</a:t>
            </a:r>
          </a:p>
          <a:p>
            <a:pPr lvl="1" eaLnBrk="1" hangingPunct="1">
              <a:spcBef>
                <a:spcPct val="0"/>
              </a:spcBef>
              <a:buFont typeface="Arial" panose="020B0604020202020204" pitchFamily="34" charset="0"/>
              <a:buChar char="•"/>
              <a:defRPr/>
            </a:pPr>
            <a:r>
              <a:rPr lang="en-US" altLang="en-US" sz="2000" dirty="0">
                <a:solidFill>
                  <a:schemeClr val="tx1"/>
                </a:solidFill>
                <a:cs typeface="Arial" panose="020B0604020202020204" pitchFamily="34" charset="0"/>
              </a:rPr>
              <a:t>Offered in rural areas without access to immersion.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6324" name="Rectangle 1"/>
          <p:cNvSpPr>
            <a:spLocks noChangeArrowheads="1"/>
          </p:cNvSpPr>
          <p:nvPr/>
        </p:nvSpPr>
        <p:spPr bwMode="auto">
          <a:xfrm>
            <a:off x="4495800" y="4019074"/>
            <a:ext cx="427311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None/>
            </a:pPr>
            <a:r>
              <a:rPr lang="en-US" altLang="en-US" sz="1800" dirty="0"/>
              <a:t>For more information, visit: </a:t>
            </a:r>
          </a:p>
          <a:p>
            <a:pPr algn="r">
              <a:spcBef>
                <a:spcPct val="0"/>
              </a:spcBef>
              <a:buNone/>
            </a:pPr>
            <a:endParaRPr lang="en-US" sz="1800" dirty="0"/>
          </a:p>
          <a:p>
            <a:pPr algn="r">
              <a:spcBef>
                <a:spcPct val="0"/>
              </a:spcBef>
              <a:buNone/>
            </a:pPr>
            <a:r>
              <a:rPr lang="en-US" sz="1800" dirty="0">
                <a:solidFill>
                  <a:srgbClr val="00549F"/>
                </a:solidFill>
                <a:hlinkClick r:id="rId4"/>
              </a:rPr>
              <a:t>Everyone at their best: </a:t>
            </a:r>
          </a:p>
          <a:p>
            <a:pPr algn="r">
              <a:spcBef>
                <a:spcPct val="0"/>
              </a:spcBef>
              <a:buNone/>
            </a:pPr>
            <a:r>
              <a:rPr lang="en-US" sz="1800" dirty="0">
                <a:solidFill>
                  <a:srgbClr val="00549F"/>
                </a:solidFill>
                <a:hlinkClick r:id="rId4"/>
              </a:rPr>
              <a:t>Learning French as a Second Language</a:t>
            </a:r>
            <a:endParaRPr lang="en-US" sz="1800" dirty="0">
              <a:solidFill>
                <a:srgbClr val="00549F"/>
              </a:solidFill>
            </a:endParaRPr>
          </a:p>
          <a:p>
            <a:pPr algn="r">
              <a:spcBef>
                <a:spcPct val="0"/>
              </a:spcBef>
              <a:buFontTx/>
              <a:buNone/>
            </a:pPr>
            <a:endParaRPr lang="en-CA" altLang="en-US" sz="1800" dirty="0">
              <a:solidFill>
                <a:srgbClr val="C00000"/>
              </a:solidFill>
            </a:endParaRPr>
          </a:p>
        </p:txBody>
      </p:sp>
      <p:sp>
        <p:nvSpPr>
          <p:cNvPr id="56325" name="TextBox 2"/>
          <p:cNvSpPr txBox="1">
            <a:spLocks noChangeArrowheads="1"/>
          </p:cNvSpPr>
          <p:nvPr/>
        </p:nvSpPr>
        <p:spPr bwMode="auto">
          <a:xfrm>
            <a:off x="4695701" y="838200"/>
            <a:ext cx="42640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CA" altLang="en-US" sz="4800" dirty="0">
                <a:solidFill>
                  <a:srgbClr val="00549F"/>
                </a:solidFill>
                <a:latin typeface="Arial Narrow" panose="020B0606020202030204" pitchFamily="34" charset="0"/>
              </a:rPr>
              <a:t>Everyone at their best!</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554"/>
          <a:stretch/>
        </p:blipFill>
        <p:spPr>
          <a:xfrm>
            <a:off x="-1" y="582546"/>
            <a:ext cx="1733069" cy="569290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390" y="1165261"/>
            <a:ext cx="2643503" cy="526190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4650" y="935977"/>
            <a:ext cx="2455759" cy="5720475"/>
          </a:xfrm>
          <a:prstGeom prst="rect">
            <a:avLst/>
          </a:prstGeom>
        </p:spPr>
      </p:pic>
      <p:pic>
        <p:nvPicPr>
          <p:cNvPr id="56327" name="Picture 1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3622" y="3706229"/>
            <a:ext cx="32813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762" y="971552"/>
            <a:ext cx="6626039" cy="964825"/>
          </a:xfrm>
        </p:spPr>
        <p:txBody>
          <a:bodyPr>
            <a:normAutofit/>
          </a:bodyPr>
          <a:lstStyle/>
          <a:p>
            <a:r>
              <a:rPr lang="en-US" b="1" dirty="0" smtClean="0"/>
              <a:t>ASD-S Contacts</a:t>
            </a:r>
            <a:endParaRPr lang="en-US" b="1" dirty="0"/>
          </a:p>
        </p:txBody>
      </p:sp>
      <p:sp>
        <p:nvSpPr>
          <p:cNvPr id="3" name="Content Placeholder 2"/>
          <p:cNvSpPr>
            <a:spLocks noGrp="1"/>
          </p:cNvSpPr>
          <p:nvPr>
            <p:ph idx="1"/>
          </p:nvPr>
        </p:nvSpPr>
        <p:spPr>
          <a:xfrm>
            <a:off x="917761" y="1674159"/>
            <a:ext cx="7083239" cy="3755091"/>
          </a:xfrm>
        </p:spPr>
        <p:txBody>
          <a:bodyPr>
            <a:normAutofit fontScale="77500" lnSpcReduction="20000"/>
          </a:bodyPr>
          <a:lstStyle/>
          <a:p>
            <a:endParaRPr lang="en-US" dirty="0" smtClean="0"/>
          </a:p>
          <a:p>
            <a:r>
              <a:rPr lang="en-US" dirty="0" smtClean="0"/>
              <a:t>Early Education of Childhood Development</a:t>
            </a:r>
          </a:p>
          <a:p>
            <a:pPr marL="0" indent="0">
              <a:buNone/>
            </a:pPr>
            <a:r>
              <a:rPr lang="en-CA" sz="1500" u="sng" dirty="0">
                <a:hlinkClick r:id="rId3"/>
              </a:rPr>
              <a:t>http://www2.gnb.ca/content/gnb/en/departments/education/k12/content/promos/learning_french_as_a_second_language.html</a:t>
            </a:r>
            <a:endParaRPr lang="en-CA" sz="1500" u="sng" dirty="0"/>
          </a:p>
          <a:p>
            <a:r>
              <a:rPr lang="en-CA" kern="1200" dirty="0" smtClean="0">
                <a:solidFill>
                  <a:schemeClr val="tx1"/>
                </a:solidFill>
              </a:rPr>
              <a:t>District personnel to assist</a:t>
            </a:r>
          </a:p>
          <a:p>
            <a:pPr marL="0" indent="0">
              <a:buNone/>
            </a:pPr>
            <a:r>
              <a:rPr lang="en-CA" kern="1200" dirty="0" smtClean="0">
                <a:solidFill>
                  <a:schemeClr val="tx1"/>
                </a:solidFill>
                <a:hlinkClick r:id="rId4"/>
              </a:rPr>
              <a:t>Jillian.garey@nbed.nb.ca</a:t>
            </a:r>
            <a:r>
              <a:rPr lang="en-CA" kern="1200" dirty="0" smtClean="0">
                <a:solidFill>
                  <a:schemeClr val="tx1"/>
                </a:solidFill>
              </a:rPr>
              <a:t> (Gr 9-12)</a:t>
            </a:r>
          </a:p>
          <a:p>
            <a:pPr marL="0" indent="0">
              <a:buNone/>
            </a:pPr>
            <a:r>
              <a:rPr lang="en-CA" kern="1200" dirty="0" smtClean="0">
                <a:solidFill>
                  <a:schemeClr val="tx1"/>
                </a:solidFill>
                <a:hlinkClick r:id="rId5"/>
              </a:rPr>
              <a:t>Martha.garey@nbed.nb.ca.ca</a:t>
            </a:r>
            <a:r>
              <a:rPr lang="en-CA" kern="1200" dirty="0" smtClean="0">
                <a:solidFill>
                  <a:schemeClr val="tx1"/>
                </a:solidFill>
              </a:rPr>
              <a:t> (Gr 3-8)</a:t>
            </a:r>
          </a:p>
          <a:p>
            <a:pPr marL="0" indent="0">
              <a:buNone/>
            </a:pPr>
            <a:r>
              <a:rPr lang="en-CA" kern="1200" dirty="0" smtClean="0">
                <a:solidFill>
                  <a:schemeClr val="tx1"/>
                </a:solidFill>
                <a:hlinkClick r:id="rId6"/>
              </a:rPr>
              <a:t>Jacqueline.turnbull@nbed.nb.ca</a:t>
            </a:r>
            <a:r>
              <a:rPr lang="en-CA" kern="1200" dirty="0" smtClean="0">
                <a:solidFill>
                  <a:schemeClr val="tx1"/>
                </a:solidFill>
              </a:rPr>
              <a:t> (Gr k-3)</a:t>
            </a:r>
          </a:p>
          <a:p>
            <a:pPr marL="0" indent="0">
              <a:buNone/>
            </a:pPr>
            <a:r>
              <a:rPr lang="en-CA" kern="1200" dirty="0" smtClean="0">
                <a:solidFill>
                  <a:schemeClr val="tx1"/>
                </a:solidFill>
                <a:hlinkClick r:id="rId7"/>
              </a:rPr>
              <a:t>Jennifer.keilty@nbed.nb.ca</a:t>
            </a:r>
            <a:r>
              <a:rPr lang="en-CA" kern="1200" dirty="0" smtClean="0">
                <a:solidFill>
                  <a:schemeClr val="tx1"/>
                </a:solidFill>
              </a:rPr>
              <a:t> (Gr 6-8 Math &amp; FSL projects)</a:t>
            </a:r>
          </a:p>
          <a:p>
            <a:pPr marL="0" indent="0">
              <a:buNone/>
            </a:pPr>
            <a:r>
              <a:rPr lang="en-CA" kern="1200" dirty="0" smtClean="0">
                <a:solidFill>
                  <a:schemeClr val="tx1"/>
                </a:solidFill>
              </a:rPr>
              <a:t>Look for registration forms coming home with your child next week </a:t>
            </a:r>
            <a:r>
              <a:rPr lang="en-CA" kern="1200" dirty="0" smtClean="0">
                <a:solidFill>
                  <a:schemeClr val="tx1"/>
                </a:solidFill>
                <a:sym typeface="Wingdings" panose="05000000000000000000" pitchFamily="2" charset="2"/>
              </a:rPr>
              <a:t></a:t>
            </a:r>
            <a:endParaRPr lang="en-CA" kern="1200" dirty="0" smtClean="0">
              <a:solidFill>
                <a:schemeClr val="tx1"/>
              </a:solidFill>
            </a:endParaRPr>
          </a:p>
          <a:p>
            <a:pPr marL="0" indent="0">
              <a:buNone/>
            </a:pPr>
            <a:endParaRPr lang="en-CA" kern="1200" dirty="0" smtClean="0">
              <a:solidFill>
                <a:schemeClr val="tx1"/>
              </a:solidFill>
            </a:endParaRPr>
          </a:p>
          <a:p>
            <a:pPr marL="0" indent="0">
              <a:buNone/>
            </a:pPr>
            <a:endParaRPr lang="en-CA" kern="1200" dirty="0">
              <a:solidFill>
                <a:schemeClr val="tx1"/>
              </a:solidFill>
            </a:endParaRPr>
          </a:p>
          <a:p>
            <a:endParaRPr lang="en-US"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4119" y="971552"/>
            <a:ext cx="2450726" cy="964824"/>
          </a:xfrm>
          <a:prstGeom prst="rect">
            <a:avLst/>
          </a:prstGeom>
        </p:spPr>
      </p:pic>
    </p:spTree>
    <p:extLst>
      <p:ext uri="{BB962C8B-B14F-4D97-AF65-F5344CB8AC3E}">
        <p14:creationId xmlns:p14="http://schemas.microsoft.com/office/powerpoint/2010/main" val="4131006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194"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dirty="0">
              <a:solidFill>
                <a:schemeClr val="tx1"/>
              </a:solidFill>
            </a:endParaRPr>
          </a:p>
        </p:txBody>
      </p:sp>
      <p:sp>
        <p:nvSpPr>
          <p:cNvPr id="3" name="Rectangle 2"/>
          <p:cNvSpPr>
            <a:spLocks noChangeArrowheads="1"/>
          </p:cNvSpPr>
          <p:nvPr/>
        </p:nvSpPr>
        <p:spPr bwMode="auto">
          <a:xfrm>
            <a:off x="682625" y="3247623"/>
            <a:ext cx="4041775"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lnSpc>
                <a:spcPct val="150000"/>
              </a:lnSpc>
              <a:spcBef>
                <a:spcPct val="0"/>
              </a:spcBef>
              <a:buFontTx/>
              <a:buNone/>
              <a:defRPr/>
            </a:pPr>
            <a:r>
              <a:rPr lang="en-CA" altLang="en-US" sz="2400" b="1" dirty="0">
                <a:solidFill>
                  <a:schemeClr val="tx1"/>
                </a:solidFill>
                <a:latin typeface="Arial Narrow" panose="020B0606020202030204" pitchFamily="34" charset="0"/>
              </a:rPr>
              <a:t>Hours of French instruction </a:t>
            </a:r>
          </a:p>
          <a:p>
            <a:pPr marL="0" indent="0">
              <a:spcBef>
                <a:spcPct val="0"/>
              </a:spcBef>
              <a:buFontTx/>
              <a:buNone/>
              <a:defRPr/>
            </a:pPr>
            <a:r>
              <a:rPr lang="en-CA" altLang="en-US" sz="2000" dirty="0">
                <a:solidFill>
                  <a:schemeClr val="tx1"/>
                </a:solidFill>
              </a:rPr>
              <a:t>Grades 1 and 2:</a:t>
            </a:r>
          </a:p>
          <a:p>
            <a:pPr marL="0" indent="0">
              <a:spcBef>
                <a:spcPct val="0"/>
              </a:spcBef>
              <a:buFontTx/>
              <a:buNone/>
              <a:defRPr/>
            </a:pPr>
            <a:r>
              <a:rPr lang="en-CA" altLang="en-US" sz="2000" dirty="0">
                <a:solidFill>
                  <a:schemeClr val="tx1"/>
                </a:solidFill>
              </a:rPr>
              <a:t>Grades 3 to 5:  			      </a:t>
            </a:r>
          </a:p>
          <a:p>
            <a:pPr marL="0" indent="0">
              <a:spcBef>
                <a:spcPct val="0"/>
              </a:spcBef>
              <a:buFontTx/>
              <a:buNone/>
              <a:defRPr/>
            </a:pPr>
            <a:r>
              <a:rPr lang="en-CA" altLang="en-US" sz="2000" dirty="0">
                <a:solidFill>
                  <a:schemeClr val="tx1"/>
                </a:solidFill>
              </a:rPr>
              <a:t>Grades 6 to 8:	      		       </a:t>
            </a:r>
          </a:p>
          <a:p>
            <a:pPr marL="0" indent="0">
              <a:spcBef>
                <a:spcPct val="0"/>
              </a:spcBef>
              <a:buFontTx/>
              <a:buNone/>
              <a:defRPr/>
            </a:pPr>
            <a:r>
              <a:rPr lang="en-CA" altLang="en-US" sz="2000" dirty="0">
                <a:solidFill>
                  <a:schemeClr val="tx1"/>
                </a:solidFill>
              </a:rPr>
              <a:t>Grades 9 and 10:	                    </a:t>
            </a:r>
          </a:p>
          <a:p>
            <a:pPr marL="0" indent="0">
              <a:spcBef>
                <a:spcPct val="0"/>
              </a:spcBef>
              <a:buFontTx/>
              <a:buNone/>
              <a:defRPr/>
            </a:pPr>
            <a:r>
              <a:rPr lang="en-CA" altLang="en-US" sz="2000" dirty="0">
                <a:solidFill>
                  <a:schemeClr val="tx1"/>
                </a:solidFill>
              </a:rPr>
              <a:t>Grades 11 and 12:</a:t>
            </a:r>
            <a:endParaRPr lang="en-CA" altLang="en-US" sz="2400" dirty="0">
              <a:solidFill>
                <a:schemeClr val="tx1"/>
              </a:solidFill>
            </a:endParaRPr>
          </a:p>
        </p:txBody>
      </p:sp>
      <p:sp>
        <p:nvSpPr>
          <p:cNvPr id="4100" name="Rectangle 9"/>
          <p:cNvSpPr>
            <a:spLocks noChangeArrowheads="1"/>
          </p:cNvSpPr>
          <p:nvPr/>
        </p:nvSpPr>
        <p:spPr bwMode="auto">
          <a:xfrm>
            <a:off x="682625" y="1573438"/>
            <a:ext cx="80470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pPr>
            <a:r>
              <a:rPr lang="en-US" altLang="en-US" sz="2000" dirty="0">
                <a:solidFill>
                  <a:schemeClr val="tx1"/>
                </a:solidFill>
              </a:rPr>
              <a:t>Most subjects are taught in French: Literacy, Social Studies, Math and Science</a:t>
            </a:r>
          </a:p>
          <a:p>
            <a:pPr>
              <a:spcBef>
                <a:spcPct val="0"/>
              </a:spcBef>
              <a:spcAft>
                <a:spcPts val="1200"/>
              </a:spcAft>
              <a:buFontTx/>
              <a:buNone/>
            </a:pPr>
            <a:r>
              <a:rPr lang="en-US" altLang="fr-FR" sz="2000" dirty="0">
                <a:solidFill>
                  <a:schemeClr val="tx1"/>
                </a:solidFill>
              </a:rPr>
              <a:t>Specialties (Art, Music, Physical Education, etc.) may be taught in French</a:t>
            </a:r>
          </a:p>
        </p:txBody>
      </p:sp>
      <p:sp>
        <p:nvSpPr>
          <p:cNvPr id="6"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French </a:t>
            </a:r>
            <a:r>
              <a:rPr lang="en-CA" altLang="en-US" dirty="0">
                <a:latin typeface="Arial Narrow" pitchFamily="34" charset="0"/>
              </a:rPr>
              <a:t>Immersion Overview</a:t>
            </a:r>
            <a:endParaRPr lang="en-US" altLang="en-US" kern="0" dirty="0">
              <a:latin typeface="Arial Narrow" panose="020B0606020202030204" pitchFamily="34" charset="0"/>
            </a:endParaRPr>
          </a:p>
        </p:txBody>
      </p:sp>
      <p:sp>
        <p:nvSpPr>
          <p:cNvPr id="8198" name="Rectangle 1"/>
          <p:cNvSpPr>
            <a:spLocks noChangeArrowheads="1"/>
          </p:cNvSpPr>
          <p:nvPr/>
        </p:nvSpPr>
        <p:spPr bwMode="auto">
          <a:xfrm>
            <a:off x="685800" y="1092142"/>
            <a:ext cx="754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r>
              <a:rPr lang="en-US" altLang="en-US" sz="2400" b="1" dirty="0">
                <a:solidFill>
                  <a:schemeClr val="tx1"/>
                </a:solidFill>
                <a:latin typeface="Arial Narrow" panose="020B0606020202030204" pitchFamily="34" charset="0"/>
              </a:rPr>
              <a:t>Subjects taught in French</a:t>
            </a:r>
          </a:p>
        </p:txBody>
      </p:sp>
      <p:sp>
        <p:nvSpPr>
          <p:cNvPr id="8" name="Rectangle 7"/>
          <p:cNvSpPr>
            <a:spLocks noChangeArrowheads="1"/>
          </p:cNvSpPr>
          <p:nvPr/>
        </p:nvSpPr>
        <p:spPr bwMode="auto">
          <a:xfrm>
            <a:off x="3962400" y="3810000"/>
            <a:ext cx="990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800">
                <a:solidFill>
                  <a:srgbClr val="464646"/>
                </a:solidFill>
                <a:latin typeface="Arial" pitchFamily="34" charset="0"/>
                <a:ea typeface="ヒラギノ角ゴ Pro W3" charset="-128"/>
              </a:defRPr>
            </a:lvl1pPr>
            <a:lvl2pPr marL="742950" indent="-285750">
              <a:spcBef>
                <a:spcPct val="20000"/>
              </a:spcBef>
              <a:buChar char="–"/>
              <a:defRPr sz="2400">
                <a:solidFill>
                  <a:srgbClr val="464646"/>
                </a:solidFill>
                <a:latin typeface="Arial" pitchFamily="34" charset="0"/>
                <a:ea typeface="ヒラギノ角ゴ Pro W3" charset="-128"/>
              </a:defRPr>
            </a:lvl2pPr>
            <a:lvl3pPr marL="1143000" indent="-228600">
              <a:spcBef>
                <a:spcPct val="20000"/>
              </a:spcBef>
              <a:buChar char="•"/>
              <a:defRPr sz="2400">
                <a:solidFill>
                  <a:srgbClr val="464646"/>
                </a:solidFill>
                <a:latin typeface="Arial" pitchFamily="34" charset="0"/>
                <a:ea typeface="ヒラギノ角ゴ Pro W3" charset="-128"/>
              </a:defRPr>
            </a:lvl3pPr>
            <a:lvl4pPr marL="1600200" indent="-228600">
              <a:spcBef>
                <a:spcPct val="20000"/>
              </a:spcBef>
              <a:buChar char="–"/>
              <a:defRPr sz="2000">
                <a:solidFill>
                  <a:srgbClr val="464646"/>
                </a:solidFill>
                <a:latin typeface="Arial" pitchFamily="34" charset="0"/>
                <a:ea typeface="ヒラギノ角ゴ Pro W3" charset="-128"/>
              </a:defRPr>
            </a:lvl4pPr>
            <a:lvl5pPr marL="2057400" indent="-228600">
              <a:spcBef>
                <a:spcPct val="20000"/>
              </a:spcBef>
              <a:buChar char="»"/>
              <a:defRPr sz="2000">
                <a:solidFill>
                  <a:srgbClr val="464646"/>
                </a:solidFill>
                <a:latin typeface="Arial"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itchFamily="34" charset="0"/>
                <a:ea typeface="ヒラギノ角ゴ Pro W3" charset="-128"/>
              </a:defRPr>
            </a:lvl9pPr>
          </a:lstStyle>
          <a:p>
            <a:pPr marL="0" indent="0">
              <a:spcBef>
                <a:spcPct val="0"/>
              </a:spcBef>
              <a:buFontTx/>
              <a:buNone/>
              <a:defRPr/>
            </a:pPr>
            <a:r>
              <a:rPr lang="en-CA" altLang="en-US" sz="2000" dirty="0">
                <a:solidFill>
                  <a:schemeClr val="tx1"/>
                </a:solidFill>
              </a:rPr>
              <a:t>90% </a:t>
            </a:r>
          </a:p>
          <a:p>
            <a:pPr marL="0" indent="0">
              <a:spcBef>
                <a:spcPct val="0"/>
              </a:spcBef>
              <a:buFontTx/>
              <a:buNone/>
              <a:defRPr/>
            </a:pPr>
            <a:r>
              <a:rPr lang="en-CA" altLang="en-US" sz="2000" dirty="0">
                <a:solidFill>
                  <a:schemeClr val="tx1"/>
                </a:solidFill>
              </a:rPr>
              <a:t>80%</a:t>
            </a:r>
          </a:p>
          <a:p>
            <a:pPr marL="0" indent="0">
              <a:spcBef>
                <a:spcPct val="0"/>
              </a:spcBef>
              <a:buFontTx/>
              <a:buNone/>
              <a:defRPr/>
            </a:pPr>
            <a:r>
              <a:rPr lang="en-CA" altLang="en-US" sz="2000" dirty="0">
                <a:solidFill>
                  <a:schemeClr val="tx1"/>
                </a:solidFill>
              </a:rPr>
              <a:t>70% </a:t>
            </a:r>
          </a:p>
          <a:p>
            <a:pPr marL="0" indent="0">
              <a:spcBef>
                <a:spcPct val="0"/>
              </a:spcBef>
              <a:buFontTx/>
              <a:buNone/>
              <a:defRPr/>
            </a:pPr>
            <a:r>
              <a:rPr lang="en-CA" altLang="en-US" sz="2000" dirty="0">
                <a:solidFill>
                  <a:schemeClr val="tx1"/>
                </a:solidFill>
              </a:rPr>
              <a:t>50% </a:t>
            </a:r>
          </a:p>
          <a:p>
            <a:pPr marL="0" indent="0">
              <a:spcBef>
                <a:spcPct val="0"/>
              </a:spcBef>
              <a:buFontTx/>
              <a:buNone/>
              <a:defRPr/>
            </a:pPr>
            <a:r>
              <a:rPr lang="en-CA" altLang="en-US" sz="2000" dirty="0">
                <a:solidFill>
                  <a:schemeClr val="tx1"/>
                </a:solidFill>
              </a:rPr>
              <a:t>25%</a:t>
            </a:r>
          </a:p>
        </p:txBody>
      </p:sp>
    </p:spTree>
    <p:extLst>
      <p:ext uri="{BB962C8B-B14F-4D97-AF65-F5344CB8AC3E}">
        <p14:creationId xmlns:p14="http://schemas.microsoft.com/office/powerpoint/2010/main" val="39765658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42" name="TextBox 1"/>
          <p:cNvSpPr txBox="1">
            <a:spLocks noChangeArrowheads="1"/>
          </p:cNvSpPr>
          <p:nvPr/>
        </p:nvSpPr>
        <p:spPr bwMode="auto">
          <a:xfrm>
            <a:off x="838200" y="17526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buFontTx/>
              <a:buNone/>
            </a:pPr>
            <a:endParaRPr lang="en-CA" altLang="en-US" sz="2400">
              <a:solidFill>
                <a:schemeClr val="tx1"/>
              </a:solidFill>
            </a:endParaRPr>
          </a:p>
        </p:txBody>
      </p:sp>
      <p:sp>
        <p:nvSpPr>
          <p:cNvPr id="4" name="Rectangle 3"/>
          <p:cNvSpPr>
            <a:spLocks noChangeArrowheads="1"/>
          </p:cNvSpPr>
          <p:nvPr/>
        </p:nvSpPr>
        <p:spPr bwMode="auto">
          <a:xfrm>
            <a:off x="685800" y="1295400"/>
            <a:ext cx="79248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pPr>
            <a:r>
              <a:rPr lang="en-CA" altLang="en-US" sz="2400" b="1" dirty="0">
                <a:solidFill>
                  <a:schemeClr val="tx1"/>
                </a:solidFill>
                <a:latin typeface="Arial Narrow" panose="020B0606020202030204" pitchFamily="34" charset="0"/>
              </a:rPr>
              <a:t>Language proficiency targets</a:t>
            </a:r>
          </a:p>
          <a:p>
            <a:pPr>
              <a:spcBef>
                <a:spcPct val="0"/>
              </a:spcBef>
              <a:spcAft>
                <a:spcPts val="1200"/>
              </a:spcAft>
              <a:buFontTx/>
              <a:buNone/>
            </a:pPr>
            <a:r>
              <a:rPr lang="en-CA" altLang="en-US" sz="2000" dirty="0">
                <a:solidFill>
                  <a:schemeClr val="tx1"/>
                </a:solidFill>
              </a:rPr>
              <a:t>Each program has its own language proficiency targets in the areas of reading, writing, and oral proficiency</a:t>
            </a:r>
          </a:p>
        </p:txBody>
      </p:sp>
      <p:sp>
        <p:nvSpPr>
          <p:cNvPr id="7" name="Rectangle 6"/>
          <p:cNvSpPr>
            <a:spLocks noChangeArrowheads="1"/>
          </p:cNvSpPr>
          <p:nvPr/>
        </p:nvSpPr>
        <p:spPr bwMode="auto">
          <a:xfrm>
            <a:off x="685801" y="2990850"/>
            <a:ext cx="8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pPr>
            <a:r>
              <a:rPr lang="en-US" altLang="en-US" sz="2400" b="1" dirty="0">
                <a:solidFill>
                  <a:schemeClr val="tx1"/>
                </a:solidFill>
                <a:latin typeface="Arial Narrow" panose="020B0606020202030204" pitchFamily="34" charset="0"/>
              </a:rPr>
              <a:t>Program availability</a:t>
            </a:r>
          </a:p>
          <a:p>
            <a:pPr>
              <a:spcBef>
                <a:spcPct val="0"/>
              </a:spcBef>
              <a:spcAft>
                <a:spcPts val="1200"/>
              </a:spcAft>
              <a:buFontTx/>
              <a:buNone/>
            </a:pPr>
            <a:r>
              <a:rPr lang="en-US" altLang="en-US" sz="2000" dirty="0">
                <a:solidFill>
                  <a:schemeClr val="tx1"/>
                </a:solidFill>
              </a:rPr>
              <a:t>Depends on such factors as student enrollment (see Policy 309)</a:t>
            </a:r>
            <a:endParaRPr lang="fr-CA" altLang="fr-FR" sz="2000" dirty="0">
              <a:solidFill>
                <a:schemeClr val="tx1"/>
              </a:solidFill>
            </a:endParaRPr>
          </a:p>
        </p:txBody>
      </p:sp>
      <p:sp>
        <p:nvSpPr>
          <p:cNvPr id="8" name="Rectangle 7"/>
          <p:cNvSpPr>
            <a:spLocks noChangeArrowheads="1"/>
          </p:cNvSpPr>
          <p:nvPr/>
        </p:nvSpPr>
        <p:spPr bwMode="auto">
          <a:xfrm>
            <a:off x="685800" y="4381500"/>
            <a:ext cx="55627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a:spcBef>
                <a:spcPct val="0"/>
              </a:spcBef>
              <a:spcAft>
                <a:spcPts val="1200"/>
              </a:spcAft>
              <a:buFontTx/>
              <a:buNone/>
            </a:pPr>
            <a:r>
              <a:rPr lang="en-US" altLang="en-US" sz="2400" b="1" dirty="0">
                <a:solidFill>
                  <a:schemeClr val="tx1"/>
                </a:solidFill>
                <a:latin typeface="Arial Narrow" panose="020B0606020202030204" pitchFamily="34" charset="0"/>
              </a:rPr>
              <a:t>French Immersion and Inclusion</a:t>
            </a:r>
          </a:p>
          <a:p>
            <a:pPr>
              <a:spcBef>
                <a:spcPct val="0"/>
              </a:spcBef>
              <a:spcAft>
                <a:spcPts val="1200"/>
              </a:spcAft>
              <a:buFontTx/>
              <a:buNone/>
            </a:pPr>
            <a:r>
              <a:rPr lang="en-US" altLang="en-US" sz="2000" dirty="0">
                <a:solidFill>
                  <a:schemeClr val="tx1"/>
                </a:solidFill>
              </a:rPr>
              <a:t>French Immersion is an option for </a:t>
            </a:r>
            <a:r>
              <a:rPr lang="en-US" altLang="en-US" sz="2000" b="1" u="sng" dirty="0">
                <a:solidFill>
                  <a:schemeClr val="tx1"/>
                </a:solidFill>
              </a:rPr>
              <a:t>all learners</a:t>
            </a:r>
            <a:endParaRPr lang="en-US" altLang="en-US" sz="2000" dirty="0">
              <a:solidFill>
                <a:schemeClr val="tx1"/>
              </a:solidFill>
            </a:endParaRPr>
          </a:p>
        </p:txBody>
      </p:sp>
      <p:sp>
        <p:nvSpPr>
          <p:cNvPr id="9"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French </a:t>
            </a:r>
            <a:r>
              <a:rPr lang="en-CA" altLang="en-US" dirty="0">
                <a:latin typeface="Arial Narrow" pitchFamily="34" charset="0"/>
              </a:rPr>
              <a:t>Immersion Overview</a:t>
            </a:r>
            <a:endParaRPr lang="en-US" altLang="en-US" kern="0"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ectangle 15"/>
          <p:cNvSpPr/>
          <p:nvPr/>
        </p:nvSpPr>
        <p:spPr bwMode="auto">
          <a:xfrm>
            <a:off x="0" y="-4648"/>
            <a:ext cx="8610600" cy="1152297"/>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pic>
        <p:nvPicPr>
          <p:cNvPr id="12293"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8" y="0"/>
            <a:ext cx="379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2414846" y="1219200"/>
            <a:ext cx="6248400" cy="4648200"/>
          </a:xfrm>
        </p:spPr>
        <p:txBody>
          <a:bodyPr/>
          <a:lstStyle/>
          <a:p>
            <a:pPr>
              <a:spcBef>
                <a:spcPts val="0"/>
              </a:spcBef>
              <a:spcAft>
                <a:spcPts val="1200"/>
              </a:spcAft>
              <a:defRPr/>
            </a:pPr>
            <a:r>
              <a:rPr lang="en-CA" sz="2000" kern="1200" dirty="0">
                <a:solidFill>
                  <a:schemeClr val="tx1"/>
                </a:solidFill>
              </a:rPr>
              <a:t>Grade 1 entry to FI was successfully introduced in September 2017 and will be the only early entry point in September 2019</a:t>
            </a:r>
          </a:p>
          <a:p>
            <a:pPr>
              <a:spcBef>
                <a:spcPts val="0"/>
              </a:spcBef>
              <a:spcAft>
                <a:spcPts val="1200"/>
              </a:spcAft>
              <a:defRPr/>
            </a:pPr>
            <a:r>
              <a:rPr lang="en-CA" sz="2000" kern="1200" dirty="0">
                <a:solidFill>
                  <a:schemeClr val="tx1"/>
                </a:solidFill>
              </a:rPr>
              <a:t>Program designed for early learners</a:t>
            </a:r>
            <a:endParaRPr lang="en-CA" altLang="en-US" sz="2000" kern="1200" dirty="0">
              <a:solidFill>
                <a:schemeClr val="tx1"/>
              </a:solidFill>
            </a:endParaRPr>
          </a:p>
          <a:p>
            <a:pPr>
              <a:spcBef>
                <a:spcPts val="0"/>
              </a:spcBef>
              <a:spcAft>
                <a:spcPts val="1200"/>
              </a:spcAft>
              <a:defRPr/>
            </a:pPr>
            <a:r>
              <a:rPr lang="en-CA" altLang="en-US" sz="2000" kern="1200" dirty="0">
                <a:solidFill>
                  <a:schemeClr val="tx1"/>
                </a:solidFill>
              </a:rPr>
              <a:t>Emphasis on oral language in all subjects, followed by learning to read and write in French from the beginning of the program</a:t>
            </a:r>
          </a:p>
          <a:p>
            <a:pPr>
              <a:spcBef>
                <a:spcPts val="0"/>
              </a:spcBef>
              <a:spcAft>
                <a:spcPts val="1200"/>
              </a:spcAft>
              <a:defRPr/>
            </a:pPr>
            <a:r>
              <a:rPr lang="en-US" sz="2000" kern="1200" dirty="0">
                <a:solidFill>
                  <a:schemeClr val="tx1"/>
                </a:solidFill>
              </a:rPr>
              <a:t>Language is modelled; teachers support students as they learn the new language at their own pace</a:t>
            </a:r>
          </a:p>
          <a:p>
            <a:pPr>
              <a:spcBef>
                <a:spcPts val="0"/>
              </a:spcBef>
              <a:spcAft>
                <a:spcPts val="1200"/>
              </a:spcAft>
              <a:defRPr/>
            </a:pPr>
            <a:r>
              <a:rPr lang="en-CA" sz="2000" kern="1200" dirty="0">
                <a:solidFill>
                  <a:schemeClr val="tx1"/>
                </a:solidFill>
              </a:rPr>
              <a:t>Based on most current research</a:t>
            </a:r>
          </a:p>
          <a:p>
            <a:pPr>
              <a:spcBef>
                <a:spcPts val="0"/>
              </a:spcBef>
              <a:spcAft>
                <a:spcPts val="1200"/>
              </a:spcAft>
              <a:defRPr/>
            </a:pPr>
            <a:r>
              <a:rPr lang="en-CA" sz="2000" kern="1200" dirty="0">
                <a:solidFill>
                  <a:schemeClr val="tx1"/>
                </a:solidFill>
              </a:rPr>
              <a:t>Grade 2 French Immersion was implemented in September 2018 </a:t>
            </a:r>
          </a:p>
          <a:p>
            <a:pPr>
              <a:spcBef>
                <a:spcPts val="0"/>
              </a:spcBef>
              <a:spcAft>
                <a:spcPts val="1200"/>
              </a:spcAft>
              <a:defRPr/>
            </a:pPr>
            <a:endParaRPr lang="en-CA" altLang="en-US" sz="2000" dirty="0">
              <a:solidFill>
                <a:schemeClr val="tx1"/>
              </a:solidFill>
            </a:endParaRPr>
          </a:p>
        </p:txBody>
      </p:sp>
      <p:sp>
        <p:nvSpPr>
          <p:cNvPr id="4"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Grade 1 </a:t>
            </a:r>
            <a:r>
              <a:rPr lang="fr-CA" altLang="en-US" b="0" dirty="0">
                <a:latin typeface="Arial Narrow" pitchFamily="34" charset="0"/>
              </a:rPr>
              <a:t>French </a:t>
            </a:r>
            <a:r>
              <a:rPr lang="en-CA" altLang="en-US" b="0" dirty="0">
                <a:latin typeface="Arial Narrow" pitchFamily="34" charset="0"/>
              </a:rPr>
              <a:t>Immersion</a:t>
            </a:r>
            <a:endParaRPr lang="en-US" altLang="en-US" b="0" kern="0" dirty="0">
              <a:latin typeface="Arial Narrow" panose="020B0606020202030204" pitchFamily="34" charset="0"/>
            </a:endParaRPr>
          </a:p>
        </p:txBody>
      </p:sp>
      <p:pic>
        <p:nvPicPr>
          <p:cNvPr id="12296" name="Picture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973138"/>
            <a:ext cx="2397125"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p:nvSpPr>
        <p:spPr bwMode="auto">
          <a:xfrm>
            <a:off x="0" y="-4648"/>
            <a:ext cx="8610600" cy="1152297"/>
          </a:xfrm>
          <a:prstGeom prst="rect">
            <a:avLst/>
          </a:prstGeom>
          <a:gradFill flip="none" rotWithShape="1">
            <a:gsLst>
              <a:gs pos="0">
                <a:srgbClr val="F3D88D">
                  <a:lumMod val="78000"/>
                  <a:lumOff val="22000"/>
                  <a:alpha val="57000"/>
                </a:srgbClr>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4"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Grade 1 </a:t>
            </a:r>
            <a:r>
              <a:rPr lang="fr-CA" altLang="en-US" b="0" dirty="0">
                <a:latin typeface="Arial Narrow" pitchFamily="34" charset="0"/>
              </a:rPr>
              <a:t>French Immersion Program </a:t>
            </a:r>
            <a:r>
              <a:rPr lang="fr-CA" altLang="en-US" b="0" dirty="0" err="1">
                <a:latin typeface="Arial Narrow" pitchFamily="34" charset="0"/>
              </a:rPr>
              <a:t>Overview</a:t>
            </a:r>
            <a:endParaRPr lang="en-US" altLang="en-US" b="0" kern="0" dirty="0">
              <a:latin typeface="Arial Narrow" panose="020B0606020202030204" pitchFamily="34" charset="0"/>
            </a:endParaRPr>
          </a:p>
        </p:txBody>
      </p:sp>
      <p:sp>
        <p:nvSpPr>
          <p:cNvPr id="14342" name="Content Placeholder 2"/>
          <p:cNvSpPr txBox="1">
            <a:spLocks/>
          </p:cNvSpPr>
          <p:nvPr/>
        </p:nvSpPr>
        <p:spPr bwMode="auto">
          <a:xfrm>
            <a:off x="2362200" y="1527464"/>
            <a:ext cx="6135688" cy="395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endParaRPr lang="en-CA" altLang="en-US" sz="2000" dirty="0">
              <a:solidFill>
                <a:schemeClr val="tx1"/>
              </a:solidFill>
            </a:endParaRPr>
          </a:p>
          <a:p>
            <a:pPr marL="342900" indent="-342900">
              <a:spcBef>
                <a:spcPct val="0"/>
              </a:spcBef>
              <a:spcAft>
                <a:spcPts val="1200"/>
              </a:spcAft>
            </a:pPr>
            <a:r>
              <a:rPr lang="en-CA" altLang="en-US" sz="2000" dirty="0">
                <a:solidFill>
                  <a:schemeClr val="tx1"/>
                </a:solidFill>
              </a:rPr>
              <a:t>90% of instruction is in French in Grades 1 and 2</a:t>
            </a:r>
          </a:p>
          <a:p>
            <a:pPr marL="342900" indent="-342900">
              <a:spcBef>
                <a:spcPct val="0"/>
              </a:spcBef>
              <a:spcAft>
                <a:spcPts val="1200"/>
              </a:spcAft>
            </a:pPr>
            <a:r>
              <a:rPr lang="en-CA" altLang="en-US" sz="2000" dirty="0">
                <a:solidFill>
                  <a:schemeClr val="tx1"/>
                </a:solidFill>
              </a:rPr>
              <a:t>80% of instruction is in French in Grades 3 to 5</a:t>
            </a:r>
          </a:p>
          <a:p>
            <a:pPr marL="342900" indent="-342900">
              <a:spcBef>
                <a:spcPct val="0"/>
              </a:spcBef>
              <a:spcAft>
                <a:spcPts val="1200"/>
              </a:spcAft>
            </a:pPr>
            <a:r>
              <a:rPr lang="en-CA" altLang="en-US" sz="2000" dirty="0">
                <a:solidFill>
                  <a:schemeClr val="tx1"/>
                </a:solidFill>
              </a:rPr>
              <a:t>English Language Arts introduced in Grade 3 </a:t>
            </a:r>
          </a:p>
          <a:p>
            <a:pPr marL="342900" indent="-342900">
              <a:spcBef>
                <a:spcPct val="0"/>
              </a:spcBef>
              <a:spcAft>
                <a:spcPts val="1200"/>
              </a:spcAft>
            </a:pPr>
            <a:r>
              <a:rPr lang="en-CA" altLang="en-US" sz="2000" dirty="0">
                <a:solidFill>
                  <a:schemeClr val="tx1"/>
                </a:solidFill>
              </a:rPr>
              <a:t>Curriculum will be updated to reflect the new entry point</a:t>
            </a:r>
          </a:p>
        </p:txBody>
      </p:sp>
      <p:pic>
        <p:nvPicPr>
          <p:cNvPr id="14343"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8" y="0"/>
            <a:ext cx="3794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p:cNvPicPr>
          <p:nvPr/>
        </p:nvPicPr>
        <p:blipFill rotWithShape="1">
          <a:blip r:embed="rId6">
            <a:extLst>
              <a:ext uri="{28A0092B-C50C-407E-A947-70E740481C1C}">
                <a14:useLocalDpi xmlns:a14="http://schemas.microsoft.com/office/drawing/2010/main" val="0"/>
              </a:ext>
            </a:extLst>
          </a:blip>
          <a:srcRect l="11020"/>
          <a:stretch/>
        </p:blipFill>
        <p:spPr bwMode="auto">
          <a:xfrm>
            <a:off x="-1" y="1320371"/>
            <a:ext cx="2651161" cy="553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latin typeface="Arial Narrow" panose="020B0606020202030204" pitchFamily="34" charset="0"/>
              </a:rPr>
              <a:t>Transition period</a:t>
            </a:r>
            <a:r>
              <a:rPr lang="en-US" altLang="en-US" dirty="0">
                <a:latin typeface="Arial Narrow" panose="020B0606020202030204" pitchFamily="34" charset="0"/>
              </a:rPr>
              <a:t/>
            </a:r>
            <a:br>
              <a:rPr lang="en-US" altLang="en-US" dirty="0">
                <a:latin typeface="Arial Narrow" panose="020B0606020202030204" pitchFamily="34" charset="0"/>
              </a:rPr>
            </a:br>
            <a:endParaRPr lang="en-CA" dirty="0"/>
          </a:p>
        </p:txBody>
      </p:sp>
      <p:sp>
        <p:nvSpPr>
          <p:cNvPr id="3" name="Content Placeholder 2"/>
          <p:cNvSpPr>
            <a:spLocks noGrp="1"/>
          </p:cNvSpPr>
          <p:nvPr>
            <p:ph idx="1"/>
          </p:nvPr>
        </p:nvSpPr>
        <p:spPr>
          <a:xfrm>
            <a:off x="1471017" y="1577978"/>
            <a:ext cx="6057900" cy="3543300"/>
          </a:xfrm>
        </p:spPr>
        <p:txBody>
          <a:bodyPr/>
          <a:lstStyle/>
          <a:p>
            <a:r>
              <a:rPr lang="en-US" sz="1800" dirty="0"/>
              <a:t>There is a transition period when learning a new language. Here are the different emotional steps that your child is likely to experience: </a:t>
            </a:r>
            <a:endParaRPr lang="en-CA" sz="1800" dirty="0"/>
          </a:p>
          <a:p>
            <a:endParaRPr lang="en-CA" dirty="0"/>
          </a:p>
        </p:txBody>
      </p:sp>
      <p:sp>
        <p:nvSpPr>
          <p:cNvPr id="5" name="Rectangle 4"/>
          <p:cNvSpPr/>
          <p:nvPr/>
        </p:nvSpPr>
        <p:spPr>
          <a:xfrm>
            <a:off x="628651" y="3795593"/>
            <a:ext cx="8145555" cy="1384995"/>
          </a:xfrm>
          <a:prstGeom prst="rect">
            <a:avLst/>
          </a:prstGeom>
        </p:spPr>
        <p:txBody>
          <a:bodyPr wrap="square">
            <a:spAutoFit/>
          </a:bodyPr>
          <a:lstStyle/>
          <a:p>
            <a:r>
              <a:rPr lang="en-US" sz="2100" dirty="0"/>
              <a:t>It is important to listen to your child and to remind them that it takes patience, and it is a normal process.  Maintaining a positive attitude is paramount.  After a period of about 3 months, you will see progress, growth, and less frustration.</a:t>
            </a:r>
            <a:endParaRPr lang="en-CA" sz="2100" dirty="0"/>
          </a:p>
        </p:txBody>
      </p:sp>
      <p:pic>
        <p:nvPicPr>
          <p:cNvPr id="6" name="Picture 5"/>
          <p:cNvPicPr/>
          <p:nvPr/>
        </p:nvPicPr>
        <p:blipFill>
          <a:blip r:embed="rId3"/>
          <a:stretch>
            <a:fillRect/>
          </a:stretch>
        </p:blipFill>
        <p:spPr>
          <a:xfrm>
            <a:off x="1672258" y="2400300"/>
            <a:ext cx="5414342" cy="1395293"/>
          </a:xfrm>
          <a:prstGeom prst="rect">
            <a:avLst/>
          </a:prstGeom>
        </p:spPr>
      </p:pic>
    </p:spTree>
    <p:extLst>
      <p:ext uri="{BB962C8B-B14F-4D97-AF65-F5344CB8AC3E}">
        <p14:creationId xmlns:p14="http://schemas.microsoft.com/office/powerpoint/2010/main" val="10444818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bwMode="auto">
          <a:xfrm>
            <a:off x="0" y="-4763"/>
            <a:ext cx="8610600" cy="1152526"/>
          </a:xfrm>
          <a:prstGeom prst="rect">
            <a:avLst/>
          </a:prstGeom>
          <a:gradFill flip="none" rotWithShape="1">
            <a:gsLst>
              <a:gs pos="0">
                <a:srgbClr val="AFD9C1"/>
              </a:gs>
              <a:gs pos="50000">
                <a:schemeClr val="bg1"/>
              </a:gs>
              <a:gs pos="100000">
                <a:schemeClr val="bg1"/>
              </a:gs>
            </a:gsLst>
            <a:lin ang="0" scaled="1"/>
            <a:tileRect/>
          </a:gradFill>
          <a:ln w="9525" cap="flat" cmpd="sng" algn="ctr">
            <a:noFill/>
            <a:prstDash val="solid"/>
            <a:round/>
            <a:headEnd type="none" w="med" len="med"/>
            <a:tailEnd type="none" w="med" len="med"/>
          </a:ln>
          <a:effectLst/>
        </p:spPr>
        <p:txBody>
          <a:bodyPr/>
          <a:lstStyle/>
          <a:p>
            <a:pPr>
              <a:defRPr/>
            </a:pPr>
            <a:endParaRPr lang="en-CA">
              <a:latin typeface="Arial" charset="0"/>
              <a:ea typeface="ヒラギノ角ゴ Pro W3" pitchFamily="48" charset="-128"/>
            </a:endParaRPr>
          </a:p>
        </p:txBody>
      </p:sp>
      <p:sp>
        <p:nvSpPr>
          <p:cNvPr id="6"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Grade 6 </a:t>
            </a:r>
            <a:r>
              <a:rPr lang="fr-CA" altLang="en-US" b="0" dirty="0" err="1">
                <a:latin typeface="Arial Narrow" pitchFamily="34" charset="0"/>
              </a:rPr>
              <a:t>Late</a:t>
            </a:r>
            <a:r>
              <a:rPr lang="fr-CA" altLang="en-US" dirty="0">
                <a:latin typeface="Arial Narrow" pitchFamily="34" charset="0"/>
              </a:rPr>
              <a:t> </a:t>
            </a:r>
            <a:r>
              <a:rPr lang="fr-CA" altLang="en-US" b="0" dirty="0">
                <a:latin typeface="Arial Narrow" pitchFamily="34" charset="0"/>
              </a:rPr>
              <a:t>French </a:t>
            </a:r>
            <a:r>
              <a:rPr lang="en-CA" altLang="en-US" b="0" dirty="0">
                <a:latin typeface="Arial Narrow" pitchFamily="34" charset="0"/>
              </a:rPr>
              <a:t>Immersion</a:t>
            </a:r>
            <a:endParaRPr lang="en-US" altLang="en-US" b="0" kern="0" dirty="0">
              <a:latin typeface="Arial Narrow" panose="020B0606020202030204" pitchFamily="34" charset="0"/>
            </a:endParaRPr>
          </a:p>
        </p:txBody>
      </p:sp>
      <p:sp>
        <p:nvSpPr>
          <p:cNvPr id="20484" name="Content Placeholder 2"/>
          <p:cNvSpPr txBox="1">
            <a:spLocks/>
          </p:cNvSpPr>
          <p:nvPr/>
        </p:nvSpPr>
        <p:spPr bwMode="auto">
          <a:xfrm>
            <a:off x="2971800" y="1241685"/>
            <a:ext cx="5715000" cy="470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rgbClr val="464646"/>
                </a:solidFill>
                <a:latin typeface="Arial" panose="020B0604020202020204" pitchFamily="34" charset="0"/>
                <a:ea typeface="ヒラギノ角ゴ Pro W3" charset="-128"/>
              </a:defRPr>
            </a:lvl1pPr>
            <a:lvl2pPr marL="742950" indent="-285750">
              <a:spcBef>
                <a:spcPct val="20000"/>
              </a:spcBef>
              <a:buChar char="–"/>
              <a:defRPr sz="2400">
                <a:solidFill>
                  <a:srgbClr val="464646"/>
                </a:solidFill>
                <a:latin typeface="Arial" panose="020B0604020202020204" pitchFamily="34" charset="0"/>
                <a:ea typeface="ヒラギノ角ゴ Pro W3" charset="-128"/>
              </a:defRPr>
            </a:lvl2pPr>
            <a:lvl3pPr marL="1143000" indent="-228600">
              <a:spcBef>
                <a:spcPct val="20000"/>
              </a:spcBef>
              <a:buChar char="•"/>
              <a:defRPr sz="2400">
                <a:solidFill>
                  <a:srgbClr val="464646"/>
                </a:solidFill>
                <a:latin typeface="Arial" panose="020B0604020202020204" pitchFamily="34" charset="0"/>
                <a:ea typeface="ヒラギノ角ゴ Pro W3" charset="-128"/>
              </a:defRPr>
            </a:lvl3pPr>
            <a:lvl4pPr marL="1600200" indent="-228600">
              <a:spcBef>
                <a:spcPct val="20000"/>
              </a:spcBef>
              <a:buChar char="–"/>
              <a:defRPr sz="2000">
                <a:solidFill>
                  <a:srgbClr val="464646"/>
                </a:solidFill>
                <a:latin typeface="Arial" panose="020B0604020202020204" pitchFamily="34" charset="0"/>
                <a:ea typeface="ヒラギノ角ゴ Pro W3" charset="-128"/>
              </a:defRPr>
            </a:lvl4pPr>
            <a:lvl5pPr marL="2057400" indent="-228600">
              <a:spcBef>
                <a:spcPct val="20000"/>
              </a:spcBef>
              <a:buChar char="»"/>
              <a:defRPr sz="2000">
                <a:solidFill>
                  <a:srgbClr val="46464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464646"/>
                </a:solidFill>
                <a:latin typeface="Arial" panose="020B0604020202020204" pitchFamily="34" charset="0"/>
                <a:ea typeface="ヒラギノ角ゴ Pro W3" charset="-128"/>
              </a:defRPr>
            </a:lvl9pPr>
          </a:lstStyle>
          <a:p>
            <a:pPr marL="342900" indent="-342900">
              <a:spcBef>
                <a:spcPct val="0"/>
              </a:spcBef>
              <a:spcAft>
                <a:spcPts val="1200"/>
              </a:spcAft>
            </a:pPr>
            <a:r>
              <a:rPr lang="en-CA" altLang="en-US" sz="2000" dirty="0">
                <a:solidFill>
                  <a:schemeClr val="tx1"/>
                </a:solidFill>
              </a:rPr>
              <a:t>French instruction: 70% Grades 6 through 8 </a:t>
            </a:r>
          </a:p>
          <a:p>
            <a:pPr marL="342900" indent="-342900">
              <a:spcBef>
                <a:spcPct val="0"/>
              </a:spcBef>
              <a:spcAft>
                <a:spcPts val="1200"/>
              </a:spcAft>
            </a:pPr>
            <a:r>
              <a:rPr lang="en-CA" altLang="en-US" sz="2000" dirty="0">
                <a:solidFill>
                  <a:schemeClr val="tx1"/>
                </a:solidFill>
              </a:rPr>
              <a:t>Literacy skills are developed through both French Immersion Language Arts and English Language Arts </a:t>
            </a:r>
          </a:p>
          <a:p>
            <a:pPr marL="342900" indent="-342900">
              <a:spcBef>
                <a:spcPct val="0"/>
              </a:spcBef>
              <a:spcAft>
                <a:spcPts val="1200"/>
              </a:spcAft>
            </a:pPr>
            <a:r>
              <a:rPr lang="en-CA" altLang="en-US" sz="2000" dirty="0">
                <a:solidFill>
                  <a:schemeClr val="tx1"/>
                </a:solidFill>
              </a:rPr>
              <a:t>There is an emphasis on oral language in all subjects, followed by learning to read and write in French from the beginning of the program</a:t>
            </a:r>
          </a:p>
          <a:p>
            <a:pPr marL="342900" indent="-342900">
              <a:spcBef>
                <a:spcPct val="0"/>
              </a:spcBef>
              <a:spcAft>
                <a:spcPts val="1200"/>
              </a:spcAft>
              <a:defRPr/>
            </a:pPr>
            <a:r>
              <a:rPr lang="en-US" sz="2000" dirty="0">
                <a:solidFill>
                  <a:schemeClr val="tx1"/>
                </a:solidFill>
              </a:rPr>
              <a:t>Language is modelled; teachers support students as they gradually learn new concepts in their second language </a:t>
            </a:r>
          </a:p>
          <a:p>
            <a:pPr marL="342900" indent="-342900">
              <a:spcBef>
                <a:spcPct val="0"/>
              </a:spcBef>
              <a:spcAft>
                <a:spcPts val="1200"/>
              </a:spcAft>
              <a:defRPr/>
            </a:pPr>
            <a:r>
              <a:rPr lang="en-CA" sz="2000" dirty="0">
                <a:solidFill>
                  <a:schemeClr val="tx1"/>
                </a:solidFill>
              </a:rPr>
              <a:t>The Late FI curriculum has been recently updated</a:t>
            </a:r>
            <a:endParaRPr lang="en-CA" altLang="en-US" sz="2000" dirty="0">
              <a:solidFill>
                <a:schemeClr val="tx1"/>
              </a:solidFill>
            </a:endParaRPr>
          </a:p>
        </p:txBody>
      </p:sp>
      <p:pic>
        <p:nvPicPr>
          <p:cNvPr id="20485"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900" y="935038"/>
            <a:ext cx="2954338"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175"/>
            <a:ext cx="381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530" name="Content Placeholder 2"/>
          <p:cNvSpPr>
            <a:spLocks noGrp="1"/>
          </p:cNvSpPr>
          <p:nvPr>
            <p:ph idx="1"/>
          </p:nvPr>
        </p:nvSpPr>
        <p:spPr>
          <a:xfrm>
            <a:off x="3048000" y="990600"/>
            <a:ext cx="5943600" cy="3429000"/>
          </a:xfrm>
        </p:spPr>
        <p:txBody>
          <a:bodyPr/>
          <a:lstStyle/>
          <a:p>
            <a:pPr marL="0" indent="-454025">
              <a:spcBef>
                <a:spcPct val="0"/>
              </a:spcBef>
              <a:spcAft>
                <a:spcPts val="1200"/>
              </a:spcAft>
              <a:buFontTx/>
              <a:buNone/>
            </a:pPr>
            <a:r>
              <a:rPr lang="en-CA" altLang="en-US" sz="2000" dirty="0">
                <a:solidFill>
                  <a:schemeClr val="tx1"/>
                </a:solidFill>
              </a:rPr>
              <a:t>French instruction: </a:t>
            </a:r>
          </a:p>
          <a:p>
            <a:pPr marL="742950" lvl="2" indent="-342900">
              <a:spcBef>
                <a:spcPct val="0"/>
              </a:spcBef>
              <a:spcAft>
                <a:spcPts val="1200"/>
              </a:spcAft>
            </a:pPr>
            <a:r>
              <a:rPr lang="en-CA" altLang="en-US" sz="2000" dirty="0">
                <a:solidFill>
                  <a:schemeClr val="tx1"/>
                </a:solidFill>
              </a:rPr>
              <a:t>50% </a:t>
            </a:r>
            <a:r>
              <a:rPr lang="en-CA" altLang="fr-FR" sz="2000" dirty="0">
                <a:solidFill>
                  <a:schemeClr val="tx1"/>
                </a:solidFill>
              </a:rPr>
              <a:t>in </a:t>
            </a:r>
            <a:r>
              <a:rPr lang="en-CA" altLang="en-US" sz="2000" dirty="0">
                <a:solidFill>
                  <a:schemeClr val="tx1"/>
                </a:solidFill>
              </a:rPr>
              <a:t>Grades 9 and 10 (10 courses total) </a:t>
            </a:r>
          </a:p>
          <a:p>
            <a:pPr marL="742950" lvl="2" indent="-342900">
              <a:spcBef>
                <a:spcPct val="0"/>
              </a:spcBef>
              <a:spcAft>
                <a:spcPts val="1200"/>
              </a:spcAft>
            </a:pPr>
            <a:r>
              <a:rPr lang="en-CA" altLang="fr-FR" sz="2000" dirty="0">
                <a:solidFill>
                  <a:schemeClr val="tx1"/>
                </a:solidFill>
              </a:rPr>
              <a:t>25% in Grades 11 and 12 </a:t>
            </a:r>
            <a:r>
              <a:rPr lang="en-CA" altLang="en-US" sz="2000" dirty="0">
                <a:solidFill>
                  <a:schemeClr val="tx1"/>
                </a:solidFill>
              </a:rPr>
              <a:t>(5 courses total) </a:t>
            </a:r>
          </a:p>
          <a:p>
            <a:pPr marL="0" lvl="1" indent="0">
              <a:spcBef>
                <a:spcPct val="0"/>
              </a:spcBef>
              <a:spcAft>
                <a:spcPts val="1200"/>
              </a:spcAft>
              <a:buFontTx/>
              <a:buNone/>
            </a:pPr>
            <a:r>
              <a:rPr lang="en-CA" altLang="fr-FR" sz="2000" dirty="0">
                <a:solidFill>
                  <a:schemeClr val="tx1"/>
                </a:solidFill>
              </a:rPr>
              <a:t>The following online courses are now offered: </a:t>
            </a:r>
            <a:endParaRPr lang="fr-CA" altLang="fr-FR" sz="2000" dirty="0">
              <a:solidFill>
                <a:schemeClr val="tx1"/>
              </a:solidFill>
            </a:endParaRPr>
          </a:p>
          <a:p>
            <a:pPr lvl="3">
              <a:spcBef>
                <a:spcPct val="0"/>
              </a:spcBef>
              <a:buFont typeface="Arial" panose="020B0604020202020204" pitchFamily="34" charset="0"/>
              <a:buChar char="•"/>
            </a:pPr>
            <a:r>
              <a:rPr lang="fr-CA" altLang="fr-FR" dirty="0">
                <a:solidFill>
                  <a:schemeClr val="tx1"/>
                </a:solidFill>
              </a:rPr>
              <a:t>FSL Law</a:t>
            </a:r>
          </a:p>
          <a:p>
            <a:pPr lvl="3">
              <a:spcBef>
                <a:spcPct val="0"/>
              </a:spcBef>
              <a:buFont typeface="Arial" panose="020B0604020202020204" pitchFamily="34" charset="0"/>
              <a:buChar char="•"/>
            </a:pPr>
            <a:r>
              <a:rPr lang="fr-CA" altLang="fr-FR" dirty="0">
                <a:solidFill>
                  <a:schemeClr val="tx1"/>
                </a:solidFill>
              </a:rPr>
              <a:t>FSL </a:t>
            </a:r>
            <a:r>
              <a:rPr lang="en-CA" altLang="fr-FR" dirty="0">
                <a:solidFill>
                  <a:schemeClr val="tx1"/>
                </a:solidFill>
              </a:rPr>
              <a:t>Environmental</a:t>
            </a:r>
            <a:r>
              <a:rPr lang="fr-CA" altLang="fr-FR" dirty="0">
                <a:solidFill>
                  <a:schemeClr val="tx1"/>
                </a:solidFill>
              </a:rPr>
              <a:t> Science</a:t>
            </a:r>
          </a:p>
          <a:p>
            <a:pPr lvl="3">
              <a:spcBef>
                <a:spcPct val="0"/>
              </a:spcBef>
              <a:buFont typeface="Arial" panose="020B0604020202020204" pitchFamily="34" charset="0"/>
              <a:buChar char="•"/>
            </a:pPr>
            <a:r>
              <a:rPr lang="fr-CA" altLang="fr-FR" dirty="0">
                <a:solidFill>
                  <a:schemeClr val="tx1"/>
                </a:solidFill>
              </a:rPr>
              <a:t>FSL </a:t>
            </a:r>
            <a:r>
              <a:rPr lang="en-CA" altLang="fr-FR" dirty="0">
                <a:solidFill>
                  <a:schemeClr val="tx1"/>
                </a:solidFill>
              </a:rPr>
              <a:t>Writing</a:t>
            </a:r>
          </a:p>
          <a:p>
            <a:pPr lvl="3">
              <a:spcBef>
                <a:spcPct val="0"/>
              </a:spcBef>
              <a:buFont typeface="Arial" panose="020B0604020202020204" pitchFamily="34" charset="0"/>
              <a:buChar char="•"/>
            </a:pPr>
            <a:r>
              <a:rPr lang="fr-CA" altLang="fr-FR" dirty="0">
                <a:solidFill>
                  <a:schemeClr val="tx1"/>
                </a:solidFill>
              </a:rPr>
              <a:t>FSL </a:t>
            </a:r>
            <a:r>
              <a:rPr lang="en-CA" altLang="fr-FR" dirty="0">
                <a:solidFill>
                  <a:schemeClr val="tx1"/>
                </a:solidFill>
              </a:rPr>
              <a:t>Tourism</a:t>
            </a:r>
          </a:p>
          <a:p>
            <a:pPr lvl="3">
              <a:spcBef>
                <a:spcPct val="0"/>
              </a:spcBef>
              <a:buFont typeface="Arial" panose="020B0604020202020204" pitchFamily="34" charset="0"/>
              <a:buChar char="•"/>
            </a:pPr>
            <a:r>
              <a:rPr lang="fr-CA" altLang="fr-FR" dirty="0">
                <a:solidFill>
                  <a:schemeClr val="tx1"/>
                </a:solidFill>
              </a:rPr>
              <a:t>FSL</a:t>
            </a:r>
            <a:r>
              <a:rPr lang="en-CA" altLang="fr-FR" dirty="0">
                <a:solidFill>
                  <a:schemeClr val="tx1"/>
                </a:solidFill>
              </a:rPr>
              <a:t> Co-op Education</a:t>
            </a:r>
          </a:p>
          <a:p>
            <a:pPr marL="1371600" lvl="3" indent="0">
              <a:spcBef>
                <a:spcPct val="0"/>
              </a:spcBef>
              <a:buNone/>
            </a:pPr>
            <a:endParaRPr lang="en-CA" altLang="fr-FR" dirty="0">
              <a:solidFill>
                <a:schemeClr val="tx1"/>
              </a:solidFill>
            </a:endParaRPr>
          </a:p>
        </p:txBody>
      </p:sp>
      <p:sp>
        <p:nvSpPr>
          <p:cNvPr id="5" name="Rectangle 2"/>
          <p:cNvSpPr txBox="1">
            <a:spLocks noChangeArrowheads="1"/>
          </p:cNvSpPr>
          <p:nvPr/>
        </p:nvSpPr>
        <p:spPr bwMode="auto">
          <a:xfrm>
            <a:off x="381000" y="252413"/>
            <a:ext cx="81168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rgbClr val="00549F"/>
                </a:solidFill>
                <a:latin typeface="+mj-lt"/>
                <a:ea typeface="+mj-ea"/>
                <a:cs typeface="+mj-cs"/>
              </a:defRPr>
            </a:lvl1pPr>
            <a:lvl2pPr algn="l" rtl="0" eaLnBrk="0" fontAlgn="base" hangingPunct="0">
              <a:spcBef>
                <a:spcPct val="0"/>
              </a:spcBef>
              <a:spcAft>
                <a:spcPct val="0"/>
              </a:spcAft>
              <a:defRPr sz="3600" b="1">
                <a:solidFill>
                  <a:srgbClr val="00549F"/>
                </a:solidFill>
                <a:latin typeface="Arial" charset="0"/>
                <a:ea typeface="ヒラギノ角ゴ Pro W3" pitchFamily="48" charset="-128"/>
              </a:defRPr>
            </a:lvl2pPr>
            <a:lvl3pPr algn="l" rtl="0" eaLnBrk="0" fontAlgn="base" hangingPunct="0">
              <a:spcBef>
                <a:spcPct val="0"/>
              </a:spcBef>
              <a:spcAft>
                <a:spcPct val="0"/>
              </a:spcAft>
              <a:defRPr sz="3600" b="1">
                <a:solidFill>
                  <a:srgbClr val="00549F"/>
                </a:solidFill>
                <a:latin typeface="Arial" charset="0"/>
                <a:ea typeface="ヒラギノ角ゴ Pro W3" pitchFamily="48" charset="-128"/>
              </a:defRPr>
            </a:lvl3pPr>
            <a:lvl4pPr algn="l" rtl="0" eaLnBrk="0" fontAlgn="base" hangingPunct="0">
              <a:spcBef>
                <a:spcPct val="0"/>
              </a:spcBef>
              <a:spcAft>
                <a:spcPct val="0"/>
              </a:spcAft>
              <a:defRPr sz="3600" b="1">
                <a:solidFill>
                  <a:srgbClr val="00549F"/>
                </a:solidFill>
                <a:latin typeface="Arial" charset="0"/>
                <a:ea typeface="ヒラギノ角ゴ Pro W3" pitchFamily="48" charset="-128"/>
              </a:defRPr>
            </a:lvl4pPr>
            <a:lvl5pPr algn="l" rtl="0" eaLnBrk="0" fontAlgn="base" hangingPunct="0">
              <a:spcBef>
                <a:spcPct val="0"/>
              </a:spcBef>
              <a:spcAft>
                <a:spcPct val="0"/>
              </a:spcAft>
              <a:defRPr sz="3600" b="1">
                <a:solidFill>
                  <a:srgbClr val="00549F"/>
                </a:solidFill>
                <a:latin typeface="Arial" charset="0"/>
                <a:ea typeface="ヒラギノ角ゴ Pro W3" pitchFamily="48" charset="-128"/>
              </a:defRPr>
            </a:lvl5pPr>
            <a:lvl6pPr marL="457200" algn="l" rtl="0" fontAlgn="base">
              <a:spcBef>
                <a:spcPct val="0"/>
              </a:spcBef>
              <a:spcAft>
                <a:spcPct val="0"/>
              </a:spcAft>
              <a:defRPr sz="3600" b="1">
                <a:solidFill>
                  <a:srgbClr val="00549F"/>
                </a:solidFill>
                <a:latin typeface="Arial" charset="0"/>
                <a:ea typeface="ヒラギノ角ゴ Pro W3" pitchFamily="48" charset="-128"/>
              </a:defRPr>
            </a:lvl6pPr>
            <a:lvl7pPr marL="914400" algn="l" rtl="0" fontAlgn="base">
              <a:spcBef>
                <a:spcPct val="0"/>
              </a:spcBef>
              <a:spcAft>
                <a:spcPct val="0"/>
              </a:spcAft>
              <a:defRPr sz="3600" b="1">
                <a:solidFill>
                  <a:srgbClr val="00549F"/>
                </a:solidFill>
                <a:latin typeface="Arial" charset="0"/>
                <a:ea typeface="ヒラギノ角ゴ Pro W3" pitchFamily="48" charset="-128"/>
              </a:defRPr>
            </a:lvl7pPr>
            <a:lvl8pPr marL="1371600" algn="l" rtl="0" fontAlgn="base">
              <a:spcBef>
                <a:spcPct val="0"/>
              </a:spcBef>
              <a:spcAft>
                <a:spcPct val="0"/>
              </a:spcAft>
              <a:defRPr sz="3600" b="1">
                <a:solidFill>
                  <a:srgbClr val="00549F"/>
                </a:solidFill>
                <a:latin typeface="Arial" charset="0"/>
                <a:ea typeface="ヒラギノ角ゴ Pro W3" pitchFamily="48" charset="-128"/>
              </a:defRPr>
            </a:lvl8pPr>
            <a:lvl9pPr marL="1828800" algn="l" rtl="0" fontAlgn="base">
              <a:spcBef>
                <a:spcPct val="0"/>
              </a:spcBef>
              <a:spcAft>
                <a:spcPct val="0"/>
              </a:spcAft>
              <a:defRPr sz="3600" b="1">
                <a:solidFill>
                  <a:srgbClr val="00549F"/>
                </a:solidFill>
                <a:latin typeface="Arial" charset="0"/>
                <a:ea typeface="ヒラギノ角ゴ Pro W3" pitchFamily="48" charset="-128"/>
              </a:defRPr>
            </a:lvl9pPr>
          </a:lstStyle>
          <a:p>
            <a:pPr eaLnBrk="1" hangingPunct="1">
              <a:defRPr/>
            </a:pPr>
            <a:r>
              <a:rPr lang="fr-CA" altLang="en-US" dirty="0">
                <a:latin typeface="Arial Narrow" pitchFamily="34" charset="0"/>
              </a:rPr>
              <a:t>High </a:t>
            </a:r>
            <a:r>
              <a:rPr lang="fr-CA" altLang="en-US" dirty="0" err="1">
                <a:latin typeface="Arial Narrow" pitchFamily="34" charset="0"/>
              </a:rPr>
              <a:t>School</a:t>
            </a:r>
            <a:r>
              <a:rPr lang="fr-CA" altLang="en-US" dirty="0">
                <a:latin typeface="Arial Narrow" pitchFamily="34" charset="0"/>
              </a:rPr>
              <a:t> French </a:t>
            </a:r>
            <a:r>
              <a:rPr lang="en-CA" altLang="en-US" dirty="0">
                <a:latin typeface="Arial Narrow" pitchFamily="34" charset="0"/>
              </a:rPr>
              <a:t>Immersion</a:t>
            </a:r>
            <a:endParaRPr lang="en-US" altLang="en-US" kern="0" dirty="0">
              <a:latin typeface="Arial Narrow" panose="020B0606020202030204" pitchFamily="34" charset="0"/>
            </a:endParaRPr>
          </a:p>
        </p:txBody>
      </p:sp>
      <p:pic>
        <p:nvPicPr>
          <p:cNvPr id="7" name="Picture 5"/>
          <p:cNvPicPr>
            <a:picLocks noChangeAspect="1"/>
          </p:cNvPicPr>
          <p:nvPr/>
        </p:nvPicPr>
        <p:blipFill rotWithShape="1">
          <a:blip r:embed="rId4">
            <a:extLst>
              <a:ext uri="{28A0092B-C50C-407E-A947-70E740481C1C}">
                <a14:useLocalDpi xmlns:a14="http://schemas.microsoft.com/office/drawing/2010/main" val="0"/>
              </a:ext>
            </a:extLst>
          </a:blip>
          <a:srcRect l="7113" b="2224"/>
          <a:stretch/>
        </p:blipFill>
        <p:spPr bwMode="auto">
          <a:xfrm>
            <a:off x="0" y="937246"/>
            <a:ext cx="2985052" cy="592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24200" y="4576971"/>
            <a:ext cx="5029200" cy="707886"/>
          </a:xfrm>
          <a:prstGeom prst="rect">
            <a:avLst/>
          </a:prstGeom>
          <a:noFill/>
        </p:spPr>
        <p:txBody>
          <a:bodyPr wrap="square" rtlCol="0">
            <a:spAutoFit/>
          </a:bodyPr>
          <a:lstStyle/>
          <a:p>
            <a:r>
              <a:rPr lang="en-CA" sz="2000" dirty="0"/>
              <a:t>These courses are open to Post Intensive French students in grades 11 and 12.</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CCED4CE6227542B5DEA4BBC7417BD3" ma:contentTypeVersion="7" ma:contentTypeDescription="Create a new document." ma:contentTypeScope="" ma:versionID="592cfeebbf557a0b7d8fed70704d4746">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5be30148e734855b4c586f1c38e8c45f"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1:EmailSender" minOccurs="0"/>
                <xsd:element ref="ns1:EmailTo" minOccurs="0"/>
                <xsd:element ref="ns1:EmailCc" minOccurs="0"/>
                <xsd:element ref="ns1:EmailFrom" minOccurs="0"/>
                <xsd:element ref="ns1:EmailSubject" minOccurs="0"/>
                <xsd:element ref="ns2:EmailHead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element name="EmailSender" ma:index="10" nillable="true" ma:displayName="E-Mail Sender" ma:hidden="true" ma:internalName="EmailSender">
      <xsd:simpleType>
        <xsd:restriction base="dms:Note">
          <xsd:maxLength value="255"/>
        </xsd:restriction>
      </xsd:simpleType>
    </xsd:element>
    <xsd:element name="EmailTo" ma:index="11" nillable="true" ma:displayName="E-Mail To" ma:hidden="true" ma:internalName="EmailTo">
      <xsd:simpleType>
        <xsd:restriction base="dms:Note">
          <xsd:maxLength value="255"/>
        </xsd:restriction>
      </xsd:simpleType>
    </xsd:element>
    <xsd:element name="EmailCc" ma:index="12" nillable="true" ma:displayName="E-Mail Cc" ma:hidden="true" ma:internalName="EmailCc">
      <xsd:simpleType>
        <xsd:restriction base="dms:Note">
          <xsd:maxLength value="255"/>
        </xsd:restriction>
      </xsd:simpleType>
    </xsd:element>
    <xsd:element name="EmailFrom" ma:index="13" nillable="true" ma:displayName="E-Mail From" ma:hidden="true" ma:internalName="EmailFrom">
      <xsd:simpleType>
        <xsd:restriction base="dms:Text"/>
      </xsd:simpleType>
    </xsd:element>
    <xsd:element name="EmailSubject" ma:index="14"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5" nillable="true" ma:displayName="E-Mail Headers" ma:hidden="true" ma:internalName="EmailHeader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Headers xmlns="http://schemas.microsoft.com/sharepoint/v4" xsi:nil="true"/>
    <EmailSender xmlns="http://schemas.microsoft.com/sharepoint/v3" xsi:nil="true"/>
    <EmailFrom xmlns="http://schemas.microsoft.com/sharepoint/v3" xsi:nil="true"/>
    <EmailSubject xmlns="http://schemas.microsoft.com/sharepoint/v3" xsi:nil="true"/>
    <PublishingExpirationDate xmlns="http://schemas.microsoft.com/sharepoint/v3" xsi:nil="true"/>
    <PublishingStartDate xmlns="http://schemas.microsoft.com/sharepoint/v3" xsi:nil="true"/>
    <EmailCc xmlns="http://schemas.microsoft.com/sharepoint/v3" xsi:nil="true"/>
  </documentManagement>
</p:properties>
</file>

<file path=customXml/itemProps1.xml><?xml version="1.0" encoding="utf-8"?>
<ds:datastoreItem xmlns:ds="http://schemas.openxmlformats.org/officeDocument/2006/customXml" ds:itemID="{31E369B3-64B4-4FBD-B119-A48D38B9DBAB}"/>
</file>

<file path=customXml/itemProps2.xml><?xml version="1.0" encoding="utf-8"?>
<ds:datastoreItem xmlns:ds="http://schemas.openxmlformats.org/officeDocument/2006/customXml" ds:itemID="{CE5DDFF1-7BA3-4BE5-90D0-E972F4393726}"/>
</file>

<file path=customXml/itemProps3.xml><?xml version="1.0" encoding="utf-8"?>
<ds:datastoreItem xmlns:ds="http://schemas.openxmlformats.org/officeDocument/2006/customXml" ds:itemID="{990DAA37-0EA3-4458-86C4-7908A994F9CF}"/>
</file>

<file path=docProps/app.xml><?xml version="1.0" encoding="utf-8"?>
<Properties xmlns="http://schemas.openxmlformats.org/officeDocument/2006/extended-properties" xmlns:vt="http://schemas.openxmlformats.org/officeDocument/2006/docPropsVTypes">
  <Template/>
  <TotalTime>7415</TotalTime>
  <Words>2842</Words>
  <Application>Microsoft Office PowerPoint</Application>
  <PresentationFormat>On-screen Show (4:3)</PresentationFormat>
  <Paragraphs>317</Paragraphs>
  <Slides>21</Slides>
  <Notes>21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Narrow</vt:lpstr>
      <vt:lpstr>Calibri</vt:lpstr>
      <vt:lpstr>Wingdings</vt:lpstr>
      <vt:lpstr>ヒラギノ角ゴ Pro W3</vt:lpstr>
      <vt:lpstr>Blank Presentation</vt:lpstr>
      <vt:lpstr>PowerPoint Presentation</vt:lpstr>
      <vt:lpstr>PowerPoint Presentation</vt:lpstr>
      <vt:lpstr>PowerPoint Presentation</vt:lpstr>
      <vt:lpstr>PowerPoint Presentation</vt:lpstr>
      <vt:lpstr>PowerPoint Presentation</vt:lpstr>
      <vt:lpstr>PowerPoint Presentation</vt:lpstr>
      <vt:lpstr>Transition period </vt:lpstr>
      <vt:lpstr>PowerPoint Presentation</vt:lpstr>
      <vt:lpstr>PowerPoint Presentation</vt:lpstr>
      <vt:lpstr>PowerPoint Presentation</vt:lpstr>
      <vt:lpstr>PowerPoint Presentation</vt:lpstr>
      <vt:lpstr>PowerPoint Presentation</vt:lpstr>
      <vt:lpstr>PowerPoint Presentation</vt:lpstr>
      <vt:lpstr>A Typical Day in the Intensive Block   </vt:lpstr>
      <vt:lpstr>PowerPoint Presentation</vt:lpstr>
      <vt:lpstr>PowerPoint Presentation</vt:lpstr>
      <vt:lpstr>PowerPoint Presentation</vt:lpstr>
      <vt:lpstr>PowerPoint Presentation</vt:lpstr>
      <vt:lpstr>PowerPoint Presentation</vt:lpstr>
      <vt:lpstr>PowerPoint Presentation</vt:lpstr>
      <vt:lpstr>ASD-S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Ruth (EECD/EDPE)</dc:creator>
  <cp:lastModifiedBy>Turnbull, Jacqueline (ASD-S)</cp:lastModifiedBy>
  <cp:revision>751</cp:revision>
  <cp:lastPrinted>2018-11-26T18:39:21Z</cp:lastPrinted>
  <dcterms:created xsi:type="dcterms:W3CDTF">2008-01-16T13:43:52Z</dcterms:created>
  <dcterms:modified xsi:type="dcterms:W3CDTF">2019-01-11T13:15:22Z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0x010100CBCCED4CE6227542B5DEA4BBC7417BD3</vt:lpwstr>
  </property>
</Properties>
</file>