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9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6/12/2019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6/12/2019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ecure1.nbed.nb.ca/sites/ASD-S/Communication/D%20Contract%20Form%202.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Susan.Moffatt@nbed.nb.ca" TargetMode="External"/><Relationship Id="rId2" Type="http://schemas.openxmlformats.org/officeDocument/2006/relationships/hyperlink" Target="mailto:Deanna.hallett@nbed.nb.ca"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moira.sherwood@nbed.nb.ca" TargetMode="External"/><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mailto:Maurice.Savoie@nbed.nb.ca" TargetMode="External"/><Relationship Id="rId4" Type="http://schemas.openxmlformats.org/officeDocument/2006/relationships/hyperlink" Target="mailto:Stephen.MacEachern@nbed.nb.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1604-C51A-4B41-B438-530962A5D074}"/>
              </a:ext>
            </a:extLst>
          </p:cNvPr>
          <p:cNvSpPr>
            <a:spLocks noGrp="1"/>
          </p:cNvSpPr>
          <p:nvPr>
            <p:ph type="ctrTitle"/>
          </p:nvPr>
        </p:nvSpPr>
        <p:spPr/>
        <p:txBody>
          <a:bodyPr/>
          <a:lstStyle/>
          <a:p>
            <a:r>
              <a:rPr lang="en-US" dirty="0"/>
              <a:t>D-Contract Positions</a:t>
            </a:r>
            <a:br>
              <a:rPr lang="en-US" dirty="0"/>
            </a:br>
            <a:endParaRPr lang="en-US" dirty="0"/>
          </a:p>
        </p:txBody>
      </p:sp>
      <p:sp>
        <p:nvSpPr>
          <p:cNvPr id="3" name="Subtitle 2">
            <a:extLst>
              <a:ext uri="{FF2B5EF4-FFF2-40B4-BE49-F238E27FC236}">
                <a16:creationId xmlns:a16="http://schemas.microsoft.com/office/drawing/2014/main" id="{4F5ED6C8-1B0F-41AB-B522-3DD3513C0E02}"/>
              </a:ext>
            </a:extLst>
          </p:cNvPr>
          <p:cNvSpPr>
            <a:spLocks noGrp="1"/>
          </p:cNvSpPr>
          <p:nvPr>
            <p:ph type="subTitle" idx="1"/>
          </p:nvPr>
        </p:nvSpPr>
        <p:spPr/>
        <p:txBody>
          <a:bodyPr/>
          <a:lstStyle/>
          <a:p>
            <a:r>
              <a:rPr lang="en-US" dirty="0"/>
              <a:t>Completing the new online form</a:t>
            </a:r>
          </a:p>
        </p:txBody>
      </p:sp>
      <p:sp>
        <p:nvSpPr>
          <p:cNvPr id="4" name="TextBox 3">
            <a:extLst>
              <a:ext uri="{FF2B5EF4-FFF2-40B4-BE49-F238E27FC236}">
                <a16:creationId xmlns:a16="http://schemas.microsoft.com/office/drawing/2014/main" id="{ECEF3710-E8E2-4E67-A7A6-1A962067AA64}"/>
              </a:ext>
            </a:extLst>
          </p:cNvPr>
          <p:cNvSpPr txBox="1"/>
          <p:nvPr/>
        </p:nvSpPr>
        <p:spPr>
          <a:xfrm>
            <a:off x="1154955" y="5638800"/>
            <a:ext cx="3017173" cy="369332"/>
          </a:xfrm>
          <a:prstGeom prst="rect">
            <a:avLst/>
          </a:prstGeom>
          <a:noFill/>
        </p:spPr>
        <p:txBody>
          <a:bodyPr wrap="none" rtlCol="0">
            <a:spAutoFit/>
          </a:bodyPr>
          <a:lstStyle/>
          <a:p>
            <a:r>
              <a:rPr lang="en-US" dirty="0"/>
              <a:t>Click </a:t>
            </a:r>
            <a:r>
              <a:rPr lang="en-US" dirty="0">
                <a:hlinkClick r:id="rId2"/>
              </a:rPr>
              <a:t>here</a:t>
            </a:r>
            <a:r>
              <a:rPr lang="en-US" dirty="0"/>
              <a:t> for .pdf version</a:t>
            </a:r>
          </a:p>
        </p:txBody>
      </p:sp>
    </p:spTree>
    <p:extLst>
      <p:ext uri="{BB962C8B-B14F-4D97-AF65-F5344CB8AC3E}">
        <p14:creationId xmlns:p14="http://schemas.microsoft.com/office/powerpoint/2010/main" val="275483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COMPLETE</a:t>
            </a:r>
          </a:p>
        </p:txBody>
      </p:sp>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3903393" cy="3788355"/>
          </a:xfrm>
        </p:spPr>
        <p:txBody>
          <a:bodyPr>
            <a:normAutofit/>
          </a:bodyPr>
          <a:lstStyle/>
          <a:p>
            <a:r>
              <a:rPr lang="en-US" dirty="0"/>
              <a:t>Your application will then be sent to ASD-S Human Resources.</a:t>
            </a:r>
          </a:p>
          <a:p>
            <a:r>
              <a:rPr lang="en-US" dirty="0"/>
              <a:t>You will be directed to a confirmation page.</a:t>
            </a:r>
          </a:p>
          <a:p>
            <a:endParaRPr lang="en-US" dirty="0"/>
          </a:p>
          <a:p>
            <a:endParaRPr lang="en-US" dirty="0"/>
          </a:p>
        </p:txBody>
      </p:sp>
      <p:pic>
        <p:nvPicPr>
          <p:cNvPr id="5" name="Picture 4">
            <a:extLst>
              <a:ext uri="{FF2B5EF4-FFF2-40B4-BE49-F238E27FC236}">
                <a16:creationId xmlns:a16="http://schemas.microsoft.com/office/drawing/2014/main" id="{CE7B1BD5-84A5-4591-85F8-1A06CA9CDCA4}"/>
              </a:ext>
            </a:extLst>
          </p:cNvPr>
          <p:cNvPicPr>
            <a:picLocks noChangeAspect="1"/>
          </p:cNvPicPr>
          <p:nvPr/>
        </p:nvPicPr>
        <p:blipFill>
          <a:blip r:embed="rId2"/>
          <a:stretch>
            <a:fillRect/>
          </a:stretch>
        </p:blipFill>
        <p:spPr>
          <a:xfrm>
            <a:off x="4992963" y="1848264"/>
            <a:ext cx="6791325" cy="2419350"/>
          </a:xfrm>
          <a:prstGeom prst="rect">
            <a:avLst/>
          </a:prstGeom>
        </p:spPr>
      </p:pic>
    </p:spTree>
    <p:extLst>
      <p:ext uri="{BB962C8B-B14F-4D97-AF65-F5344CB8AC3E}">
        <p14:creationId xmlns:p14="http://schemas.microsoft.com/office/powerpoint/2010/main" val="1685502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QUESTIONS</a:t>
            </a:r>
          </a:p>
        </p:txBody>
      </p:sp>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6" y="2546184"/>
            <a:ext cx="4194941" cy="3788355"/>
          </a:xfrm>
        </p:spPr>
        <p:txBody>
          <a:bodyPr>
            <a:normAutofit/>
          </a:bodyPr>
          <a:lstStyle/>
          <a:p>
            <a:r>
              <a:rPr lang="en-US" dirty="0"/>
              <a:t>If you have any questions about your application please contact </a:t>
            </a:r>
          </a:p>
          <a:p>
            <a:endParaRPr lang="en-US" dirty="0"/>
          </a:p>
          <a:p>
            <a:r>
              <a:rPr lang="en-US" dirty="0"/>
              <a:t>Human Resource Officer Deanna Hallett at:</a:t>
            </a:r>
          </a:p>
          <a:p>
            <a:r>
              <a:rPr lang="en-US" u="sng" dirty="0">
                <a:hlinkClick r:id="rId2"/>
              </a:rPr>
              <a:t>Deanna.hallett@nbed.nb.ca</a:t>
            </a:r>
            <a:r>
              <a:rPr lang="en-US" dirty="0"/>
              <a:t>  or</a:t>
            </a:r>
          </a:p>
          <a:p>
            <a:endParaRPr lang="en-US" dirty="0"/>
          </a:p>
          <a:p>
            <a:r>
              <a:rPr lang="en-US" dirty="0"/>
              <a:t>Director of Human Resources Susan Moffatt at:</a:t>
            </a:r>
          </a:p>
          <a:p>
            <a:r>
              <a:rPr lang="en-US" dirty="0">
                <a:hlinkClick r:id="rId3"/>
              </a:rPr>
              <a:t>Susan.Moffatt@nbed.nb.ca</a:t>
            </a:r>
            <a:r>
              <a:rPr lang="en-US" dirty="0"/>
              <a:t> </a:t>
            </a:r>
          </a:p>
        </p:txBody>
      </p:sp>
      <p:sp>
        <p:nvSpPr>
          <p:cNvPr id="3" name="Action Button: Help 2">
            <a:hlinkClick r:id="" action="ppaction://noaction" highlightClick="1"/>
            <a:extLst>
              <a:ext uri="{FF2B5EF4-FFF2-40B4-BE49-F238E27FC236}">
                <a16:creationId xmlns:a16="http://schemas.microsoft.com/office/drawing/2014/main" id="{8BE6B5F3-E005-480E-8582-3FD92116213F}"/>
              </a:ext>
            </a:extLst>
          </p:cNvPr>
          <p:cNvSpPr/>
          <p:nvPr/>
        </p:nvSpPr>
        <p:spPr>
          <a:xfrm>
            <a:off x="7673008" y="2524539"/>
            <a:ext cx="1987827" cy="1861931"/>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5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F53F-C3C1-4B14-ABF5-E2FF6F9DA0BF}"/>
              </a:ext>
            </a:extLst>
          </p:cNvPr>
          <p:cNvSpPr>
            <a:spLocks noGrp="1"/>
          </p:cNvSpPr>
          <p:nvPr>
            <p:ph type="title"/>
          </p:nvPr>
        </p:nvSpPr>
        <p:spPr>
          <a:xfrm>
            <a:off x="969424" y="833121"/>
            <a:ext cx="3401064" cy="1447800"/>
          </a:xfrm>
        </p:spPr>
        <p:txBody>
          <a:bodyPr/>
          <a:lstStyle/>
          <a:p>
            <a:r>
              <a:rPr lang="en-US" dirty="0"/>
              <a:t>STEP 1</a:t>
            </a:r>
          </a:p>
        </p:txBody>
      </p:sp>
      <p:sp>
        <p:nvSpPr>
          <p:cNvPr id="4" name="Text Placeholder 3">
            <a:extLst>
              <a:ext uri="{FF2B5EF4-FFF2-40B4-BE49-F238E27FC236}">
                <a16:creationId xmlns:a16="http://schemas.microsoft.com/office/drawing/2014/main" id="{FE444403-2707-4B8A-A507-2CD6FFF28420}"/>
              </a:ext>
            </a:extLst>
          </p:cNvPr>
          <p:cNvSpPr>
            <a:spLocks noGrp="1"/>
          </p:cNvSpPr>
          <p:nvPr>
            <p:ph type="body" sz="half" idx="2"/>
          </p:nvPr>
        </p:nvSpPr>
        <p:spPr>
          <a:xfrm>
            <a:off x="969424" y="2548177"/>
            <a:ext cx="3401063" cy="2895599"/>
          </a:xfrm>
        </p:spPr>
        <p:txBody>
          <a:bodyPr/>
          <a:lstStyle/>
          <a:p>
            <a:r>
              <a:rPr lang="en-US" dirty="0"/>
              <a:t>When the D-Contract position list is finalized, D-Recall Contract teachers will receive an email from Human Resources with a link to the online form. </a:t>
            </a:r>
          </a:p>
          <a:p>
            <a:r>
              <a:rPr lang="en-US" dirty="0"/>
              <a:t>The form is housed on the ONE site, therefore make sure you are logged into the ONE site when you are accessing the link.</a:t>
            </a:r>
          </a:p>
        </p:txBody>
      </p:sp>
      <p:pic>
        <p:nvPicPr>
          <p:cNvPr id="1028" name="Picture 4" descr="LocalImage.png">
            <a:extLst>
              <a:ext uri="{FF2B5EF4-FFF2-40B4-BE49-F238E27FC236}">
                <a16:creationId xmlns:a16="http://schemas.microsoft.com/office/drawing/2014/main" id="{854A1409-7849-4F50-B677-88F86695D4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5823" y="2023824"/>
            <a:ext cx="4953691" cy="341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8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STEP 2</a:t>
            </a:r>
          </a:p>
        </p:txBody>
      </p:sp>
      <p:pic>
        <p:nvPicPr>
          <p:cNvPr id="5" name="Content Placeholder 4">
            <a:extLst>
              <a:ext uri="{FF2B5EF4-FFF2-40B4-BE49-F238E27FC236}">
                <a16:creationId xmlns:a16="http://schemas.microsoft.com/office/drawing/2014/main" id="{663F6AF5-4F09-43A8-A7D9-69441B24C2F8}"/>
              </a:ext>
            </a:extLst>
          </p:cNvPr>
          <p:cNvPicPr>
            <a:picLocks noGrp="1" noChangeAspect="1"/>
          </p:cNvPicPr>
          <p:nvPr>
            <p:ph idx="1"/>
          </p:nvPr>
        </p:nvPicPr>
        <p:blipFill>
          <a:blip r:embed="rId2"/>
          <a:stretch>
            <a:fillRect/>
          </a:stretch>
        </p:blipFill>
        <p:spPr>
          <a:xfrm>
            <a:off x="5600652" y="1713448"/>
            <a:ext cx="5195888" cy="3431103"/>
          </a:xfrm>
          <a:prstGeom prst="rect">
            <a:avLst/>
          </a:prstGeom>
        </p:spPr>
      </p:pic>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3401063" cy="2895599"/>
          </a:xfrm>
        </p:spPr>
        <p:txBody>
          <a:bodyPr/>
          <a:lstStyle/>
          <a:p>
            <a:r>
              <a:rPr lang="en-US" dirty="0"/>
              <a:t>Complete the required personal information in the first section of the form. </a:t>
            </a:r>
          </a:p>
          <a:p>
            <a:pPr marL="285750" indent="-285750">
              <a:buFont typeface="Arial" panose="020B0604020202020204" pitchFamily="34" charset="0"/>
              <a:buChar char="•"/>
            </a:pPr>
            <a:r>
              <a:rPr lang="en-US" dirty="0"/>
              <a:t>Your current school is the school in which your most recent position is in.</a:t>
            </a:r>
          </a:p>
          <a:p>
            <a:pPr marL="285750" indent="-285750">
              <a:buFont typeface="Arial" panose="020B0604020202020204" pitchFamily="34" charset="0"/>
              <a:buChar char="•"/>
            </a:pPr>
            <a:r>
              <a:rPr lang="en-US" dirty="0"/>
              <a:t>The Ed Centre will auto-populate.</a:t>
            </a:r>
          </a:p>
          <a:p>
            <a:pPr marL="285750" indent="-285750">
              <a:buFont typeface="Arial" panose="020B0604020202020204" pitchFamily="34" charset="0"/>
              <a:buChar char="•"/>
            </a:pPr>
            <a:r>
              <a:rPr lang="en-US" dirty="0"/>
              <a:t>If you do not have a French teaching level, leave it blank.</a:t>
            </a:r>
          </a:p>
          <a:p>
            <a:pPr marL="285750" indent="-285750">
              <a:buFont typeface="Arial" panose="020B0604020202020204" pitchFamily="34" charset="0"/>
              <a:buChar char="•"/>
            </a:pPr>
            <a:endParaRPr lang="en-US" dirty="0"/>
          </a:p>
        </p:txBody>
      </p:sp>
      <p:sp>
        <p:nvSpPr>
          <p:cNvPr id="15" name="Arrow: Left 14">
            <a:extLst>
              <a:ext uri="{FF2B5EF4-FFF2-40B4-BE49-F238E27FC236}">
                <a16:creationId xmlns:a16="http://schemas.microsoft.com/office/drawing/2014/main" id="{7BCAB6F6-F09A-4525-9B7E-7AF582C7F8FF}"/>
              </a:ext>
            </a:extLst>
          </p:cNvPr>
          <p:cNvSpPr/>
          <p:nvPr/>
        </p:nvSpPr>
        <p:spPr>
          <a:xfrm rot="10800000">
            <a:off x="4721310" y="3065582"/>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2CEA8B39-338F-458F-8AD2-D1DAB6F6A369}"/>
              </a:ext>
            </a:extLst>
          </p:cNvPr>
          <p:cNvSpPr/>
          <p:nvPr/>
        </p:nvSpPr>
        <p:spPr>
          <a:xfrm>
            <a:off x="10873652" y="3247292"/>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9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2" nodeType="clickEffect">
                                  <p:stCondLst>
                                    <p:cond delay="0"/>
                                  </p:stCondLst>
                                  <p:childTnLst>
                                    <p:animMotion origin="layout" path="M 0.00104 0.02847 L 0.00104 0.0287 " pathEditMode="relative" rAng="0" ptsTypes="AA">
                                      <p:cBhvr>
                                        <p:cTn id="13" dur="2000" fill="hold"/>
                                        <p:tgtEl>
                                          <p:spTgt spid="15"/>
                                        </p:tgtEl>
                                        <p:attrNameLst>
                                          <p:attrName>ppt_x</p:attrName>
                                          <p:attrName>ppt_y</p:attrName>
                                        </p:attrNameLst>
                                      </p:cBhvr>
                                      <p:rCtr x="0" y="0"/>
                                    </p:animMotion>
                                  </p:childTnLst>
                                </p:cTn>
                              </p:par>
                              <p:par>
                                <p:cTn id="14" presetID="1"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STEP 3</a:t>
            </a:r>
          </a:p>
        </p:txBody>
      </p:sp>
      <p:pic>
        <p:nvPicPr>
          <p:cNvPr id="5" name="Content Placeholder 4">
            <a:extLst>
              <a:ext uri="{FF2B5EF4-FFF2-40B4-BE49-F238E27FC236}">
                <a16:creationId xmlns:a16="http://schemas.microsoft.com/office/drawing/2014/main" id="{663F6AF5-4F09-43A8-A7D9-69441B24C2F8}"/>
              </a:ext>
            </a:extLst>
          </p:cNvPr>
          <p:cNvPicPr>
            <a:picLocks noGrp="1" noChangeAspect="1"/>
          </p:cNvPicPr>
          <p:nvPr>
            <p:ph idx="1"/>
          </p:nvPr>
        </p:nvPicPr>
        <p:blipFill>
          <a:blip r:embed="rId2"/>
          <a:stretch>
            <a:fillRect/>
          </a:stretch>
        </p:blipFill>
        <p:spPr>
          <a:xfrm>
            <a:off x="5600652" y="1713448"/>
            <a:ext cx="5195888" cy="3431103"/>
          </a:xfrm>
          <a:prstGeom prst="rect">
            <a:avLst/>
          </a:prstGeom>
        </p:spPr>
      </p:pic>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4088923" cy="594581"/>
          </a:xfrm>
        </p:spPr>
        <p:txBody>
          <a:bodyPr>
            <a:normAutofit/>
          </a:bodyPr>
          <a:lstStyle/>
          <a:p>
            <a:r>
              <a:rPr lang="en-US" dirty="0"/>
              <a:t>Attach your resume and any supporting documents. </a:t>
            </a:r>
          </a:p>
        </p:txBody>
      </p:sp>
      <p:sp>
        <p:nvSpPr>
          <p:cNvPr id="3" name="TextBox 2">
            <a:extLst>
              <a:ext uri="{FF2B5EF4-FFF2-40B4-BE49-F238E27FC236}">
                <a16:creationId xmlns:a16="http://schemas.microsoft.com/office/drawing/2014/main" id="{AF22B059-684F-42F3-9813-EF21DB06AC67}"/>
              </a:ext>
            </a:extLst>
          </p:cNvPr>
          <p:cNvSpPr txBox="1"/>
          <p:nvPr/>
        </p:nvSpPr>
        <p:spPr>
          <a:xfrm>
            <a:off x="973407" y="3150704"/>
            <a:ext cx="4353968" cy="1169551"/>
          </a:xfrm>
          <a:prstGeom prst="rect">
            <a:avLst/>
          </a:prstGeom>
          <a:noFill/>
        </p:spPr>
        <p:txBody>
          <a:bodyPr wrap="square" rtlCol="0">
            <a:spAutoFit/>
          </a:bodyPr>
          <a:lstStyle/>
          <a:p>
            <a:r>
              <a:rPr lang="en-US" sz="1400" dirty="0">
                <a:solidFill>
                  <a:prstClr val="white"/>
                </a:solidFill>
                <a:ea typeface="+mj-ea"/>
                <a:cs typeface="+mj-cs"/>
              </a:rPr>
              <a:t>You may upload one attachment only. Therefore, you must combine all of your documentation into one file. This might include resume, teaching certificate, transcripts, </a:t>
            </a:r>
          </a:p>
          <a:p>
            <a:r>
              <a:rPr lang="en-US" sz="1400" dirty="0">
                <a:solidFill>
                  <a:prstClr val="white"/>
                </a:solidFill>
                <a:ea typeface="+mj-ea"/>
                <a:cs typeface="+mj-cs"/>
              </a:rPr>
              <a:t>cover letter, etc. </a:t>
            </a:r>
            <a:endParaRPr lang="en-US" dirty="0"/>
          </a:p>
        </p:txBody>
      </p:sp>
      <p:sp>
        <p:nvSpPr>
          <p:cNvPr id="6" name="TextBox 5">
            <a:extLst>
              <a:ext uri="{FF2B5EF4-FFF2-40B4-BE49-F238E27FC236}">
                <a16:creationId xmlns:a16="http://schemas.microsoft.com/office/drawing/2014/main" id="{FD9CA3EE-A1C8-42EB-85EF-AE63CCE5F04C}"/>
              </a:ext>
            </a:extLst>
          </p:cNvPr>
          <p:cNvSpPr txBox="1"/>
          <p:nvPr/>
        </p:nvSpPr>
        <p:spPr>
          <a:xfrm>
            <a:off x="973406" y="4426226"/>
            <a:ext cx="4353968" cy="1600438"/>
          </a:xfrm>
          <a:prstGeom prst="rect">
            <a:avLst/>
          </a:prstGeom>
          <a:noFill/>
        </p:spPr>
        <p:txBody>
          <a:bodyPr wrap="square" rtlCol="0">
            <a:spAutoFit/>
          </a:bodyPr>
          <a:lstStyle/>
          <a:p>
            <a:r>
              <a:rPr lang="en-US" sz="1400" dirty="0">
                <a:solidFill>
                  <a:prstClr val="white"/>
                </a:solidFill>
              </a:rPr>
              <a:t>If you are unsure how to combine documents into one file, you may reach out to Technology Subject Area Coordinator Moira Sherwood (</a:t>
            </a:r>
            <a:r>
              <a:rPr lang="en-US" sz="1400" dirty="0">
                <a:solidFill>
                  <a:prstClr val="white"/>
                </a:solidFill>
                <a:hlinkClick r:id="rId3"/>
              </a:rPr>
              <a:t>moira.sherwood@nbed.nb.ca</a:t>
            </a:r>
            <a:r>
              <a:rPr lang="en-US" sz="1400" dirty="0">
                <a:solidFill>
                  <a:prstClr val="white"/>
                </a:solidFill>
              </a:rPr>
              <a:t>), or Technology mentors, Stephen MacEachern (</a:t>
            </a:r>
            <a:r>
              <a:rPr lang="en-US" sz="1400" dirty="0">
                <a:solidFill>
                  <a:prstClr val="white"/>
                </a:solidFill>
                <a:hlinkClick r:id="rId4"/>
              </a:rPr>
              <a:t>Stephen.MacEachern@nbed.nb.ca</a:t>
            </a:r>
            <a:r>
              <a:rPr lang="en-US" sz="1400" dirty="0">
                <a:solidFill>
                  <a:prstClr val="white"/>
                </a:solidFill>
              </a:rPr>
              <a:t>) or Maurice Savoie (</a:t>
            </a:r>
            <a:r>
              <a:rPr lang="en-US" sz="1400" dirty="0">
                <a:solidFill>
                  <a:prstClr val="white"/>
                </a:solidFill>
                <a:hlinkClick r:id="rId5"/>
              </a:rPr>
              <a:t>Maurice.Savoie@nbed.nb.ca</a:t>
            </a:r>
            <a:r>
              <a:rPr lang="en-US" sz="1400" dirty="0">
                <a:solidFill>
                  <a:prstClr val="white"/>
                </a:solidFill>
              </a:rPr>
              <a:t>).</a:t>
            </a:r>
            <a:endParaRPr lang="en-US" dirty="0"/>
          </a:p>
        </p:txBody>
      </p:sp>
      <p:sp>
        <p:nvSpPr>
          <p:cNvPr id="7" name="Arrow: Left 6">
            <a:extLst>
              <a:ext uri="{FF2B5EF4-FFF2-40B4-BE49-F238E27FC236}">
                <a16:creationId xmlns:a16="http://schemas.microsoft.com/office/drawing/2014/main" id="{A2BAEE5D-8793-45CE-BE2F-AB58E73E4584}"/>
              </a:ext>
            </a:extLst>
          </p:cNvPr>
          <p:cNvSpPr/>
          <p:nvPr/>
        </p:nvSpPr>
        <p:spPr>
          <a:xfrm rot="3496373">
            <a:off x="8770137" y="4244517"/>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265ADA-A271-4F57-A2C7-64079C921EDB}"/>
              </a:ext>
            </a:extLst>
          </p:cNvPr>
          <p:cNvSpPr txBox="1"/>
          <p:nvPr/>
        </p:nvSpPr>
        <p:spPr>
          <a:xfrm>
            <a:off x="7495960" y="5299265"/>
            <a:ext cx="4081567" cy="307777"/>
          </a:xfrm>
          <a:prstGeom prst="rect">
            <a:avLst/>
          </a:prstGeom>
          <a:noFill/>
        </p:spPr>
        <p:txBody>
          <a:bodyPr wrap="none" rtlCol="0">
            <a:spAutoFit/>
          </a:bodyPr>
          <a:lstStyle/>
          <a:p>
            <a:r>
              <a:rPr lang="en-US" sz="1400" dirty="0"/>
              <a:t>Be sure to title your attachment [</a:t>
            </a:r>
            <a:r>
              <a:rPr lang="en-US" sz="1400" dirty="0">
                <a:solidFill>
                  <a:srgbClr val="92D050"/>
                </a:solidFill>
              </a:rPr>
              <a:t>Name Year</a:t>
            </a:r>
            <a:r>
              <a:rPr lang="en-US" sz="1400" dirty="0"/>
              <a:t>]</a:t>
            </a:r>
          </a:p>
        </p:txBody>
      </p:sp>
      <p:sp>
        <p:nvSpPr>
          <p:cNvPr id="9" name="Arrow: Left 8">
            <a:extLst>
              <a:ext uri="{FF2B5EF4-FFF2-40B4-BE49-F238E27FC236}">
                <a16:creationId xmlns:a16="http://schemas.microsoft.com/office/drawing/2014/main" id="{4DF83C46-B02C-4E09-8E5C-5D69B77A05DC}"/>
              </a:ext>
            </a:extLst>
          </p:cNvPr>
          <p:cNvSpPr/>
          <p:nvPr/>
        </p:nvSpPr>
        <p:spPr>
          <a:xfrm rot="10800000">
            <a:off x="4753928" y="3807787"/>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4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56" presetClass="path" presetSubtype="0" accel="50000" decel="50000" fill="hold" grpId="0" nodeType="withEffect">
                                  <p:stCondLst>
                                    <p:cond delay="0"/>
                                  </p:stCondLst>
                                  <p:childTnLst>
                                    <p:animMotion origin="layout" path="M 0.04037 0.10486 L 1.875E-6 -3.7037E-7 " pathEditMode="relative" rAng="0" ptsTypes="AA">
                                      <p:cBhvr>
                                        <p:cTn id="19" dur="1400" fill="hold"/>
                                        <p:tgtEl>
                                          <p:spTgt spid="7"/>
                                        </p:tgtEl>
                                        <p:attrNameLst>
                                          <p:attrName>ppt_x</p:attrName>
                                          <p:attrName>ppt_y</p:attrName>
                                        </p:attrNameLst>
                                      </p:cBhvr>
                                      <p:rCtr x="-2187" y="-5255"/>
                                    </p:animMotion>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7" grpId="1" animBg="1"/>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STEP 4</a:t>
            </a:r>
          </a:p>
        </p:txBody>
      </p:sp>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3903393" cy="3788355"/>
          </a:xfrm>
        </p:spPr>
        <p:txBody>
          <a:bodyPr>
            <a:normAutofit/>
          </a:bodyPr>
          <a:lstStyle/>
          <a:p>
            <a:r>
              <a:rPr lang="en-US" dirty="0"/>
              <a:t>Select which Ed Centre you would like to see the job postings in.</a:t>
            </a:r>
          </a:p>
          <a:p>
            <a:r>
              <a:rPr lang="en-US" dirty="0"/>
              <a:t>You may select one, two, or all three Ed Centres.</a:t>
            </a:r>
          </a:p>
          <a:p>
            <a:r>
              <a:rPr lang="en-US" dirty="0"/>
              <a:t>Click ‘Proceed’ for the list of positions in the specified Ed Centres.  </a:t>
            </a:r>
          </a:p>
        </p:txBody>
      </p:sp>
      <p:pic>
        <p:nvPicPr>
          <p:cNvPr id="8" name="Picture 7">
            <a:extLst>
              <a:ext uri="{FF2B5EF4-FFF2-40B4-BE49-F238E27FC236}">
                <a16:creationId xmlns:a16="http://schemas.microsoft.com/office/drawing/2014/main" id="{FA67C15C-D626-4527-82EF-0C1776EBD7C0}"/>
              </a:ext>
            </a:extLst>
          </p:cNvPr>
          <p:cNvPicPr>
            <a:picLocks noChangeAspect="1"/>
          </p:cNvPicPr>
          <p:nvPr/>
        </p:nvPicPr>
        <p:blipFill>
          <a:blip r:embed="rId2"/>
          <a:stretch>
            <a:fillRect/>
          </a:stretch>
        </p:blipFill>
        <p:spPr>
          <a:xfrm>
            <a:off x="5587735" y="1710134"/>
            <a:ext cx="5210072" cy="3437731"/>
          </a:xfrm>
          <a:prstGeom prst="rect">
            <a:avLst/>
          </a:prstGeom>
        </p:spPr>
      </p:pic>
      <p:sp>
        <p:nvSpPr>
          <p:cNvPr id="9" name="Arrow: Left 8">
            <a:extLst>
              <a:ext uri="{FF2B5EF4-FFF2-40B4-BE49-F238E27FC236}">
                <a16:creationId xmlns:a16="http://schemas.microsoft.com/office/drawing/2014/main" id="{9C8A48AA-1122-4680-93C3-404D8FC4177E}"/>
              </a:ext>
            </a:extLst>
          </p:cNvPr>
          <p:cNvSpPr/>
          <p:nvPr/>
        </p:nvSpPr>
        <p:spPr>
          <a:xfrm rot="2070740">
            <a:off x="8942415" y="5177598"/>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50EB788B-30BE-466A-9ED3-85F7106D61D8}"/>
              </a:ext>
            </a:extLst>
          </p:cNvPr>
          <p:cNvSpPr/>
          <p:nvPr/>
        </p:nvSpPr>
        <p:spPr>
          <a:xfrm rot="2070740">
            <a:off x="6058838" y="4883382"/>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37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63" presetClass="path" presetSubtype="0" accel="50000" decel="50000" fill="hold" grpId="0" nodeType="withEffect">
                                  <p:stCondLst>
                                    <p:cond delay="0"/>
                                  </p:stCondLst>
                                  <p:childTnLst>
                                    <p:animMotion origin="layout" path="M 2.29167E-6 4.07407E-6 L 0.09414 -0.01204 " pathEditMode="relative" rAng="0" ptsTypes="AA">
                                      <p:cBhvr>
                                        <p:cTn id="8" dur="2000" fill="hold"/>
                                        <p:tgtEl>
                                          <p:spTgt spid="10"/>
                                        </p:tgtEl>
                                        <p:attrNameLst>
                                          <p:attrName>ppt_x</p:attrName>
                                          <p:attrName>ppt_y</p:attrName>
                                        </p:attrNameLst>
                                      </p:cBhvr>
                                      <p:rCtr x="4701" y="-60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STEP 5</a:t>
            </a:r>
          </a:p>
        </p:txBody>
      </p:sp>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3903393" cy="3788355"/>
          </a:xfrm>
        </p:spPr>
        <p:txBody>
          <a:bodyPr>
            <a:normAutofit/>
          </a:bodyPr>
          <a:lstStyle/>
          <a:p>
            <a:r>
              <a:rPr lang="en-US" dirty="0"/>
              <a:t>You will be brought next to a list of schools in the Ed Centre you selected.</a:t>
            </a:r>
          </a:p>
          <a:p>
            <a:r>
              <a:rPr lang="en-US" dirty="0"/>
              <a:t>If you selected more than one Ed Centre, they will appear on subsequent pages.</a:t>
            </a:r>
          </a:p>
          <a:p>
            <a:r>
              <a:rPr lang="en-US" dirty="0"/>
              <a:t>Select the schools for which you would like to see the advertised positions. You may choose any and as many schools as you wish. To select all schools in the Ed Centre, click “Select All.”</a:t>
            </a:r>
          </a:p>
        </p:txBody>
      </p:sp>
      <p:sp>
        <p:nvSpPr>
          <p:cNvPr id="9" name="Arrow: Left 8">
            <a:extLst>
              <a:ext uri="{FF2B5EF4-FFF2-40B4-BE49-F238E27FC236}">
                <a16:creationId xmlns:a16="http://schemas.microsoft.com/office/drawing/2014/main" id="{9C8A48AA-1122-4680-93C3-404D8FC4177E}"/>
              </a:ext>
            </a:extLst>
          </p:cNvPr>
          <p:cNvSpPr/>
          <p:nvPr/>
        </p:nvSpPr>
        <p:spPr>
          <a:xfrm rot="2070740">
            <a:off x="8942415" y="5177598"/>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7E68FC-0934-46E3-9AEB-1ABB99C559DC}"/>
              </a:ext>
            </a:extLst>
          </p:cNvPr>
          <p:cNvPicPr>
            <a:picLocks noChangeAspect="1"/>
          </p:cNvPicPr>
          <p:nvPr/>
        </p:nvPicPr>
        <p:blipFill>
          <a:blip r:embed="rId2"/>
          <a:stretch>
            <a:fillRect/>
          </a:stretch>
        </p:blipFill>
        <p:spPr>
          <a:xfrm>
            <a:off x="5058396" y="1407880"/>
            <a:ext cx="6448425" cy="4695825"/>
          </a:xfrm>
          <a:prstGeom prst="rect">
            <a:avLst/>
          </a:prstGeom>
        </p:spPr>
      </p:pic>
      <p:sp>
        <p:nvSpPr>
          <p:cNvPr id="7" name="Arrow: Left 6">
            <a:extLst>
              <a:ext uri="{FF2B5EF4-FFF2-40B4-BE49-F238E27FC236}">
                <a16:creationId xmlns:a16="http://schemas.microsoft.com/office/drawing/2014/main" id="{17D7E1E3-4E75-4459-A448-51F6E6469BBB}"/>
              </a:ext>
            </a:extLst>
          </p:cNvPr>
          <p:cNvSpPr/>
          <p:nvPr/>
        </p:nvSpPr>
        <p:spPr>
          <a:xfrm rot="2070740">
            <a:off x="7119012" y="3041331"/>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3EB6428-D441-406A-B905-3C0E12D68915}"/>
              </a:ext>
            </a:extLst>
          </p:cNvPr>
          <p:cNvSpPr/>
          <p:nvPr/>
        </p:nvSpPr>
        <p:spPr>
          <a:xfrm>
            <a:off x="11287301" y="4094878"/>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4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3" presetClass="path" presetSubtype="0" accel="50000" decel="50000" fill="hold" grpId="0" nodeType="withEffect">
                                  <p:stCondLst>
                                    <p:cond delay="0"/>
                                  </p:stCondLst>
                                  <p:childTnLst>
                                    <p:animMotion origin="layout" path="M 3.125E-6 2.59259E-6 L 0.18515 -0.00417 " pathEditMode="relative" rAng="0" ptsTypes="AA">
                                      <p:cBhvr>
                                        <p:cTn id="8" dur="2000" fill="hold"/>
                                        <p:tgtEl>
                                          <p:spTgt spid="7"/>
                                        </p:tgtEl>
                                        <p:attrNameLst>
                                          <p:attrName>ppt_x</p:attrName>
                                          <p:attrName>ppt_y</p:attrName>
                                        </p:attrNameLst>
                                      </p:cBhvr>
                                      <p:rCtr x="9258" y="-20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42" presetClass="path" presetSubtype="0" accel="50000" decel="50000" fill="hold" grpId="1" nodeType="withEffect">
                                  <p:stCondLst>
                                    <p:cond delay="0"/>
                                  </p:stCondLst>
                                  <p:childTnLst>
                                    <p:animMotion origin="layout" path="M 0.00573 -0.02199 L 0.00964 0.19491 " pathEditMode="relative" rAng="0" ptsTypes="AA">
                                      <p:cBhvr>
                                        <p:cTn id="19" dur="2000" fill="hold"/>
                                        <p:tgtEl>
                                          <p:spTgt spid="10"/>
                                        </p:tgtEl>
                                        <p:attrNameLst>
                                          <p:attrName>ppt_x</p:attrName>
                                          <p:attrName>ppt_y</p:attrName>
                                        </p:attrNameLst>
                                      </p:cBhvr>
                                      <p:rCtr x="195"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7" grpId="1" animBg="1"/>
      <p:bldP spid="7" grpId="3"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STEP 6</a:t>
            </a:r>
          </a:p>
        </p:txBody>
      </p:sp>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3903393" cy="3788355"/>
          </a:xfrm>
        </p:spPr>
        <p:txBody>
          <a:bodyPr>
            <a:normAutofit/>
          </a:bodyPr>
          <a:lstStyle/>
          <a:p>
            <a:r>
              <a:rPr lang="en-US" dirty="0"/>
              <a:t>The job postings for the school you selected will appear at the bottom of the form. </a:t>
            </a:r>
          </a:p>
          <a:p>
            <a:r>
              <a:rPr lang="en-US" dirty="0"/>
              <a:t>In this example, only two schools were selected and both can be seen below.</a:t>
            </a:r>
          </a:p>
          <a:p>
            <a:r>
              <a:rPr lang="en-US" dirty="0"/>
              <a:t>If you select a school and there are no positions listed, as in this example, this means that school has no advertised positions.</a:t>
            </a:r>
          </a:p>
        </p:txBody>
      </p:sp>
      <p:pic>
        <p:nvPicPr>
          <p:cNvPr id="8" name="Picture 7" descr="A screenshot of a cell phone&#10;&#10;Description automatically generated">
            <a:extLst>
              <a:ext uri="{FF2B5EF4-FFF2-40B4-BE49-F238E27FC236}">
                <a16:creationId xmlns:a16="http://schemas.microsoft.com/office/drawing/2014/main" id="{F8D80D31-F3AB-4479-AF1C-21EEA5A3B8C4}"/>
              </a:ext>
            </a:extLst>
          </p:cNvPr>
          <p:cNvPicPr>
            <a:picLocks noChangeAspect="1"/>
          </p:cNvPicPr>
          <p:nvPr/>
        </p:nvPicPr>
        <p:blipFill>
          <a:blip r:embed="rId2"/>
          <a:stretch>
            <a:fillRect/>
          </a:stretch>
        </p:blipFill>
        <p:spPr>
          <a:xfrm>
            <a:off x="5136445" y="585390"/>
            <a:ext cx="6268325" cy="5687219"/>
          </a:xfrm>
          <a:prstGeom prst="rect">
            <a:avLst/>
          </a:prstGeom>
        </p:spPr>
      </p:pic>
      <p:sp>
        <p:nvSpPr>
          <p:cNvPr id="10" name="TextBox 9">
            <a:extLst>
              <a:ext uri="{FF2B5EF4-FFF2-40B4-BE49-F238E27FC236}">
                <a16:creationId xmlns:a16="http://schemas.microsoft.com/office/drawing/2014/main" id="{283E9572-0824-4903-8F2C-212FFEDD5161}"/>
              </a:ext>
            </a:extLst>
          </p:cNvPr>
          <p:cNvSpPr txBox="1"/>
          <p:nvPr/>
        </p:nvSpPr>
        <p:spPr>
          <a:xfrm rot="20059861">
            <a:off x="10182468" y="5156733"/>
            <a:ext cx="1349813" cy="369332"/>
          </a:xfrm>
          <a:prstGeom prst="rect">
            <a:avLst/>
          </a:prstGeom>
          <a:noFill/>
          <a:ln>
            <a:solidFill>
              <a:schemeClr val="tx1">
                <a:lumMod val="50000"/>
              </a:schemeClr>
            </a:solidFill>
          </a:ln>
        </p:spPr>
        <p:txBody>
          <a:bodyPr wrap="square" rtlCol="0">
            <a:spAutoFit/>
          </a:bodyPr>
          <a:lstStyle/>
          <a:p>
            <a:pPr algn="ctr"/>
            <a:r>
              <a:rPr lang="en-US" dirty="0">
                <a:solidFill>
                  <a:schemeClr val="tx1">
                    <a:lumMod val="65000"/>
                  </a:schemeClr>
                </a:solidFill>
                <a:latin typeface="Stencil" panose="040409050D0802020404" pitchFamily="82" charset="0"/>
              </a:rPr>
              <a:t>EXAMPLE</a:t>
            </a:r>
          </a:p>
        </p:txBody>
      </p:sp>
    </p:spTree>
    <p:extLst>
      <p:ext uri="{BB962C8B-B14F-4D97-AF65-F5344CB8AC3E}">
        <p14:creationId xmlns:p14="http://schemas.microsoft.com/office/powerpoint/2010/main" val="171141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STEP 7</a:t>
            </a:r>
          </a:p>
        </p:txBody>
      </p:sp>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3903393" cy="3788355"/>
          </a:xfrm>
        </p:spPr>
        <p:txBody>
          <a:bodyPr>
            <a:normAutofit/>
          </a:bodyPr>
          <a:lstStyle/>
          <a:p>
            <a:r>
              <a:rPr lang="en-US" dirty="0"/>
              <a:t>Check the box next to the position(s) you wish to apply for, if any.</a:t>
            </a:r>
          </a:p>
          <a:p>
            <a:r>
              <a:rPr lang="en-US" dirty="0"/>
              <a:t>Click ‘Next Ed Centre Postings’ to move onto the next group of schools.</a:t>
            </a:r>
          </a:p>
          <a:p>
            <a:r>
              <a:rPr lang="en-US" dirty="0"/>
              <a:t>If you only selected to see postings in one Ed Centre, click the Finished-Submit button.</a:t>
            </a:r>
          </a:p>
        </p:txBody>
      </p:sp>
      <p:pic>
        <p:nvPicPr>
          <p:cNvPr id="8" name="Picture 7" descr="A screenshot of a cell phone&#10;&#10;Description automatically generated">
            <a:extLst>
              <a:ext uri="{FF2B5EF4-FFF2-40B4-BE49-F238E27FC236}">
                <a16:creationId xmlns:a16="http://schemas.microsoft.com/office/drawing/2014/main" id="{F8D80D31-F3AB-4479-AF1C-21EEA5A3B8C4}"/>
              </a:ext>
            </a:extLst>
          </p:cNvPr>
          <p:cNvPicPr>
            <a:picLocks noChangeAspect="1"/>
          </p:cNvPicPr>
          <p:nvPr/>
        </p:nvPicPr>
        <p:blipFill>
          <a:blip r:embed="rId2"/>
          <a:stretch>
            <a:fillRect/>
          </a:stretch>
        </p:blipFill>
        <p:spPr>
          <a:xfrm>
            <a:off x="5136445" y="585390"/>
            <a:ext cx="6268325" cy="5687219"/>
          </a:xfrm>
          <a:prstGeom prst="rect">
            <a:avLst/>
          </a:prstGeom>
        </p:spPr>
      </p:pic>
      <p:sp>
        <p:nvSpPr>
          <p:cNvPr id="10" name="TextBox 9">
            <a:extLst>
              <a:ext uri="{FF2B5EF4-FFF2-40B4-BE49-F238E27FC236}">
                <a16:creationId xmlns:a16="http://schemas.microsoft.com/office/drawing/2014/main" id="{283E9572-0824-4903-8F2C-212FFEDD5161}"/>
              </a:ext>
            </a:extLst>
          </p:cNvPr>
          <p:cNvSpPr txBox="1"/>
          <p:nvPr/>
        </p:nvSpPr>
        <p:spPr>
          <a:xfrm rot="20059861">
            <a:off x="10182468" y="5156733"/>
            <a:ext cx="1349813" cy="369332"/>
          </a:xfrm>
          <a:prstGeom prst="rect">
            <a:avLst/>
          </a:prstGeom>
          <a:noFill/>
          <a:ln>
            <a:solidFill>
              <a:schemeClr val="tx1">
                <a:lumMod val="50000"/>
              </a:schemeClr>
            </a:solidFill>
          </a:ln>
        </p:spPr>
        <p:txBody>
          <a:bodyPr wrap="square" rtlCol="0">
            <a:spAutoFit/>
          </a:bodyPr>
          <a:lstStyle/>
          <a:p>
            <a:pPr algn="ctr"/>
            <a:r>
              <a:rPr lang="en-US" dirty="0">
                <a:solidFill>
                  <a:schemeClr val="tx1">
                    <a:lumMod val="65000"/>
                  </a:schemeClr>
                </a:solidFill>
                <a:latin typeface="Stencil" panose="040409050D0802020404" pitchFamily="82" charset="0"/>
              </a:rPr>
              <a:t>EXAMPLE</a:t>
            </a:r>
          </a:p>
        </p:txBody>
      </p:sp>
      <p:sp>
        <p:nvSpPr>
          <p:cNvPr id="6" name="Arrow: Left 5">
            <a:extLst>
              <a:ext uri="{FF2B5EF4-FFF2-40B4-BE49-F238E27FC236}">
                <a16:creationId xmlns:a16="http://schemas.microsoft.com/office/drawing/2014/main" id="{04A04C95-043E-4E7F-9344-C73C858F4B27}"/>
              </a:ext>
            </a:extLst>
          </p:cNvPr>
          <p:cNvSpPr/>
          <p:nvPr/>
        </p:nvSpPr>
        <p:spPr>
          <a:xfrm rot="2070740">
            <a:off x="5261410" y="5159690"/>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4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125E-6 -3.7037E-6 L 0.0569 -0.15069 " pathEditMode="relative" rAng="0" ptsTypes="AA">
                                      <p:cBhvr>
                                        <p:cTn id="6" dur="2000" fill="hold"/>
                                        <p:tgtEl>
                                          <p:spTgt spid="6"/>
                                        </p:tgtEl>
                                        <p:attrNameLst>
                                          <p:attrName>ppt_x</p:attrName>
                                          <p:attrName>ppt_y</p:attrName>
                                        </p:attrNameLst>
                                      </p:cBhvr>
                                      <p:rCtr x="2839" y="-7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79F8-0841-45FE-89EB-C6643709CF44}"/>
              </a:ext>
            </a:extLst>
          </p:cNvPr>
          <p:cNvSpPr>
            <a:spLocks noGrp="1"/>
          </p:cNvSpPr>
          <p:nvPr>
            <p:ph type="title"/>
          </p:nvPr>
        </p:nvSpPr>
        <p:spPr>
          <a:xfrm>
            <a:off x="973406" y="833121"/>
            <a:ext cx="3401064" cy="1447800"/>
          </a:xfrm>
        </p:spPr>
        <p:txBody>
          <a:bodyPr/>
          <a:lstStyle/>
          <a:p>
            <a:r>
              <a:rPr lang="en-US" dirty="0"/>
              <a:t>STEP 8</a:t>
            </a:r>
          </a:p>
        </p:txBody>
      </p:sp>
      <p:sp>
        <p:nvSpPr>
          <p:cNvPr id="4" name="Text Placeholder 3">
            <a:extLst>
              <a:ext uri="{FF2B5EF4-FFF2-40B4-BE49-F238E27FC236}">
                <a16:creationId xmlns:a16="http://schemas.microsoft.com/office/drawing/2014/main" id="{E0CE6B4B-60CB-403E-9287-83448106856E}"/>
              </a:ext>
            </a:extLst>
          </p:cNvPr>
          <p:cNvSpPr>
            <a:spLocks noGrp="1"/>
          </p:cNvSpPr>
          <p:nvPr>
            <p:ph type="body" sz="half" idx="2"/>
          </p:nvPr>
        </p:nvSpPr>
        <p:spPr>
          <a:xfrm>
            <a:off x="973407" y="2546184"/>
            <a:ext cx="3903393" cy="3788355"/>
          </a:xfrm>
        </p:spPr>
        <p:txBody>
          <a:bodyPr>
            <a:normAutofit/>
          </a:bodyPr>
          <a:lstStyle/>
          <a:p>
            <a:r>
              <a:rPr lang="en-US" dirty="0"/>
              <a:t>Repeat Steps 5, 6, and 7 to narrow down schools and click desired job positions. </a:t>
            </a:r>
          </a:p>
          <a:p>
            <a:r>
              <a:rPr lang="en-US" dirty="0"/>
              <a:t>When you are finished checking off all the jobs you wish to apply for, click ‘Finished-Submit.’</a:t>
            </a:r>
          </a:p>
        </p:txBody>
      </p:sp>
      <p:pic>
        <p:nvPicPr>
          <p:cNvPr id="3" name="Picture 2">
            <a:extLst>
              <a:ext uri="{FF2B5EF4-FFF2-40B4-BE49-F238E27FC236}">
                <a16:creationId xmlns:a16="http://schemas.microsoft.com/office/drawing/2014/main" id="{8D976D63-8D11-40C8-BFE9-50DDAF5F2ABF}"/>
              </a:ext>
            </a:extLst>
          </p:cNvPr>
          <p:cNvPicPr>
            <a:picLocks noChangeAspect="1"/>
          </p:cNvPicPr>
          <p:nvPr/>
        </p:nvPicPr>
        <p:blipFill>
          <a:blip r:embed="rId2"/>
          <a:stretch>
            <a:fillRect/>
          </a:stretch>
        </p:blipFill>
        <p:spPr>
          <a:xfrm>
            <a:off x="5229051" y="1323975"/>
            <a:ext cx="6372225" cy="4210050"/>
          </a:xfrm>
          <a:prstGeom prst="rect">
            <a:avLst/>
          </a:prstGeom>
        </p:spPr>
      </p:pic>
      <p:sp>
        <p:nvSpPr>
          <p:cNvPr id="9" name="Arrow: Left 8">
            <a:extLst>
              <a:ext uri="{FF2B5EF4-FFF2-40B4-BE49-F238E27FC236}">
                <a16:creationId xmlns:a16="http://schemas.microsoft.com/office/drawing/2014/main" id="{9A5489AB-595F-4110-8BE2-4B1BCCF4E312}"/>
              </a:ext>
            </a:extLst>
          </p:cNvPr>
          <p:cNvSpPr/>
          <p:nvPr/>
        </p:nvSpPr>
        <p:spPr>
          <a:xfrm rot="2070740">
            <a:off x="6480613" y="5490994"/>
            <a:ext cx="802230" cy="363417"/>
          </a:xfrm>
          <a:prstGeom prst="leftArrow">
            <a:avLst>
              <a:gd name="adj1" fmla="val 50000"/>
              <a:gd name="adj2" fmla="val 53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B686D16DA0140B722B62EC5AAC407" ma:contentTypeVersion="0" ma:contentTypeDescription="Create a new document." ma:contentTypeScope="" ma:versionID="c7f28e7b9d881ba17c8591d145054df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9FBE90-DA8C-4C87-A287-2F957281F4B1}"/>
</file>

<file path=customXml/itemProps2.xml><?xml version="1.0" encoding="utf-8"?>
<ds:datastoreItem xmlns:ds="http://schemas.openxmlformats.org/officeDocument/2006/customXml" ds:itemID="{334ECE9B-9B78-4025-BAE0-E6C709DD332A}"/>
</file>

<file path=customXml/itemProps3.xml><?xml version="1.0" encoding="utf-8"?>
<ds:datastoreItem xmlns:ds="http://schemas.openxmlformats.org/officeDocument/2006/customXml" ds:itemID="{AA4303E4-4C48-4F66-B95C-AE470F0D1164}"/>
</file>

<file path=docProps/app.xml><?xml version="1.0" encoding="utf-8"?>
<Properties xmlns="http://schemas.openxmlformats.org/officeDocument/2006/extended-properties" xmlns:vt="http://schemas.openxmlformats.org/officeDocument/2006/docPropsVTypes">
  <Template>Ion</Template>
  <TotalTime>313</TotalTime>
  <Words>578</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Stencil</vt:lpstr>
      <vt:lpstr>Wingdings 3</vt:lpstr>
      <vt:lpstr>Ion</vt:lpstr>
      <vt:lpstr>D-Contract Positions </vt:lpstr>
      <vt:lpstr>STEP 1</vt:lpstr>
      <vt:lpstr>STEP 2</vt:lpstr>
      <vt:lpstr>STEP 3</vt:lpstr>
      <vt:lpstr>STEP 4</vt:lpstr>
      <vt:lpstr>STEP 5</vt:lpstr>
      <vt:lpstr>STEP 6</vt:lpstr>
      <vt:lpstr>STEP 7</vt:lpstr>
      <vt:lpstr>STEP 8</vt:lpstr>
      <vt:lpstr>COMPLETE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D-Contract Positions </dc:title>
  <dc:creator>Hanlon, Jessica (ASD-S)</dc:creator>
  <cp:lastModifiedBy>Hanlon, Jessica (ASD-S)</cp:lastModifiedBy>
  <cp:revision>22</cp:revision>
  <dcterms:created xsi:type="dcterms:W3CDTF">2019-06-11T15:42:28Z</dcterms:created>
  <dcterms:modified xsi:type="dcterms:W3CDTF">2019-06-12T20:41:10Z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0x010100CB1B686D16DA0140B722B62EC5AAC407</vt:lpwstr>
  </property>
</Properties>
</file>