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16.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2" r:id="rId2"/>
  </p:sldMasterIdLst>
  <p:notesMasterIdLst>
    <p:notesMasterId r:id="rId21"/>
  </p:notesMasterIdLst>
  <p:handoutMasterIdLst>
    <p:handoutMasterId r:id="rId22"/>
  </p:handoutMasterIdLst>
  <p:sldIdLst>
    <p:sldId id="257" r:id="rId3"/>
    <p:sldId id="258" r:id="rId4"/>
    <p:sldId id="259" r:id="rId5"/>
    <p:sldId id="260" r:id="rId6"/>
    <p:sldId id="261" r:id="rId7"/>
    <p:sldId id="262" r:id="rId8"/>
    <p:sldId id="263" r:id="rId9"/>
    <p:sldId id="264" r:id="rId10"/>
    <p:sldId id="265" r:id="rId11"/>
    <p:sldId id="266" r:id="rId12"/>
    <p:sldId id="267" r:id="rId13"/>
    <p:sldId id="269" r:id="rId14"/>
    <p:sldId id="271" r:id="rId15"/>
    <p:sldId id="273" r:id="rId16"/>
    <p:sldId id="268" r:id="rId17"/>
    <p:sldId id="275" r:id="rId18"/>
    <p:sldId id="274" r:id="rId19"/>
    <p:sldId id="276" r:id="rId20"/>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1908" autoAdjust="0"/>
  </p:normalViewPr>
  <p:slideViewPr>
    <p:cSldViewPr showGuides="1">
      <p:cViewPr varScale="1">
        <p:scale>
          <a:sx n="67" d="100"/>
          <a:sy n="67" d="100"/>
        </p:scale>
        <p:origin x="654" y="72"/>
      </p:cViewPr>
      <p:guideLst>
        <p:guide orient="horz" pos="2160"/>
        <p:guide orient="horz" pos="945"/>
        <p:guide orient="horz" pos="3888"/>
        <p:guide orient="horz" pos="192"/>
        <p:guide orient="horz" pos="1072"/>
        <p:guide pos="3839"/>
        <p:guide pos="704"/>
        <p:guide pos="7102"/>
      </p:guideLst>
    </p:cSldViewPr>
  </p:slideViewPr>
  <p:outlineViewPr>
    <p:cViewPr>
      <p:scale>
        <a:sx n="33" d="100"/>
        <a:sy n="33" d="100"/>
      </p:scale>
      <p:origin x="0" y="-2886"/>
    </p:cViewPr>
  </p:outlineViewPr>
  <p:notesTextViewPr>
    <p:cViewPr>
      <p:scale>
        <a:sx n="3" d="2"/>
        <a:sy n="3" d="2"/>
      </p:scale>
      <p:origin x="0" y="0"/>
    </p:cViewPr>
  </p:notesTextViewPr>
  <p:notesViewPr>
    <p:cSldViewPr>
      <p:cViewPr varScale="1">
        <p:scale>
          <a:sx n="79" d="100"/>
          <a:sy n="79" d="100"/>
        </p:scale>
        <p:origin x="16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4/22/2020</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4/22/2020</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1</a:t>
            </a:fld>
            <a:endParaRPr lang="en-US"/>
          </a:p>
        </p:txBody>
      </p:sp>
    </p:spTree>
    <p:extLst>
      <p:ext uri="{BB962C8B-B14F-4D97-AF65-F5344CB8AC3E}">
        <p14:creationId xmlns:p14="http://schemas.microsoft.com/office/powerpoint/2010/main" val="160770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96F01-7154-41E0-B48B-A6921757531A}" type="slidenum">
              <a:rPr lang="en-US" smtClean="0"/>
              <a:pPr/>
              <a:t>2</a:t>
            </a:fld>
            <a:endParaRPr lang="en-US"/>
          </a:p>
        </p:txBody>
      </p:sp>
    </p:spTree>
    <p:extLst>
      <p:ext uri="{BB962C8B-B14F-4D97-AF65-F5344CB8AC3E}">
        <p14:creationId xmlns:p14="http://schemas.microsoft.com/office/powerpoint/2010/main" val="1284804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smtClean="0"/>
              <a:t>Bring</a:t>
            </a:r>
            <a:r>
              <a:rPr lang="fr-FR" baseline="0" dirty="0" smtClean="0"/>
              <a:t> the document </a:t>
            </a:r>
            <a:r>
              <a:rPr lang="fr-FR" baseline="0" dirty="0" err="1" smtClean="0"/>
              <a:t>that</a:t>
            </a:r>
            <a:r>
              <a:rPr lang="fr-FR" baseline="0" dirty="0" smtClean="0"/>
              <a:t> has </a:t>
            </a:r>
            <a:r>
              <a:rPr lang="fr-FR" baseline="0" dirty="0" err="1" smtClean="0"/>
              <a:t>some</a:t>
            </a:r>
            <a:r>
              <a:rPr lang="fr-FR" baseline="0" dirty="0" smtClean="0"/>
              <a:t> of the new PSE Math </a:t>
            </a:r>
            <a:r>
              <a:rPr lang="fr-FR" baseline="0" dirty="0" err="1" smtClean="0"/>
              <a:t>requirements</a:t>
            </a:r>
            <a:endParaRPr lang="fr-FR"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6</a:t>
            </a:fld>
            <a:endParaRPr lang="en-US"/>
          </a:p>
        </p:txBody>
      </p:sp>
    </p:spTree>
    <p:extLst>
      <p:ext uri="{BB962C8B-B14F-4D97-AF65-F5344CB8AC3E}">
        <p14:creationId xmlns:p14="http://schemas.microsoft.com/office/powerpoint/2010/main" val="205534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0" y="0"/>
            <a:ext cx="12190572" cy="6858000"/>
            <a:chOff x="0" y="0"/>
            <a:chExt cx="12190572" cy="6858000"/>
          </a:xfrm>
        </p:grpSpPr>
        <p:sp>
          <p:nvSpPr>
            <p:cNvPr id="13" name="Rectangle 12"/>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nvGrpSpPr>
            <p:cNvPr id="12" name="Group 11"/>
            <p:cNvGrpSpPr/>
            <p:nvPr/>
          </p:nvGrpSpPr>
          <p:grpSpPr>
            <a:xfrm>
              <a:off x="0" y="0"/>
              <a:ext cx="4742741" cy="6858000"/>
              <a:chOff x="0" y="0"/>
              <a:chExt cx="4742741" cy="685800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10" name="Rectangle 9"/>
              <p:cNvSpPr/>
              <p:nvPr/>
            </p:nvSpPr>
            <p:spPr>
              <a:xfrm>
                <a:off x="4605581"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Date Placeholder 4"/>
          <p:cNvSpPr>
            <a:spLocks noGrp="1"/>
          </p:cNvSpPr>
          <p:nvPr>
            <p:ph type="dt" sz="half" idx="10"/>
          </p:nvPr>
        </p:nvSpPr>
        <p:spPr/>
        <p:txBody>
          <a:bodyPr/>
          <a:lstStyle/>
          <a:p>
            <a:fld id="{5706A09E-12D5-4B1D-B8BB-C300B1DDD423}" type="datetime1">
              <a:rPr lang="en-US" smtClean="0"/>
              <a:t>4/22/2020</a:t>
            </a:fld>
            <a:endParaRPr lang="en-US"/>
          </a:p>
        </p:txBody>
      </p:sp>
      <p:sp>
        <p:nvSpPr>
          <p:cNvPr id="7" name="Footer Placeholder 6"/>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EB37DED6-D4C7-42EE-AB49-D2E39E64FDE4}" type="slidenum">
              <a:rPr lang="en-US" smtClean="0"/>
              <a:pPr/>
              <a:t>‹#›</a:t>
            </a:fld>
            <a:endParaRPr lang="en-US"/>
          </a:p>
        </p:txBody>
      </p:sp>
      <p:sp>
        <p:nvSpPr>
          <p:cNvPr id="3" name="Subtitle 2"/>
          <p:cNvSpPr>
            <a:spLocks noGrp="1"/>
          </p:cNvSpPr>
          <p:nvPr>
            <p:ph type="subTitle" idx="1"/>
          </p:nvPr>
        </p:nvSpPr>
        <p:spPr>
          <a:xfrm>
            <a:off x="4879346" y="4927600"/>
            <a:ext cx="7008574" cy="1244600"/>
          </a:xfrm>
        </p:spPr>
        <p:txBody>
          <a:bodyPr>
            <a:normAutofit/>
          </a:bodyPr>
          <a:lstStyle>
            <a:lvl1pPr marL="0" indent="0" algn="l">
              <a:spcBef>
                <a:spcPts val="0"/>
              </a:spcBef>
              <a:buNone/>
              <a:defRPr sz="2800" b="0" cap="none" spc="0">
                <a:ln w="0"/>
                <a:solidFill>
                  <a:schemeClr val="accent2"/>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dirty="0"/>
          </a:p>
        </p:txBody>
      </p:sp>
      <p:sp>
        <p:nvSpPr>
          <p:cNvPr id="2" name="Title 1"/>
          <p:cNvSpPr>
            <a:spLocks noGrp="1"/>
          </p:cNvSpPr>
          <p:nvPr>
            <p:ph type="ctrTitle"/>
          </p:nvPr>
        </p:nvSpPr>
        <p:spPr>
          <a:xfrm>
            <a:off x="4879346" y="1498601"/>
            <a:ext cx="7008574" cy="3298825"/>
          </a:xfrm>
        </p:spPr>
        <p:txBody>
          <a:bodyPr>
            <a:normAutofit/>
          </a:bodyPr>
          <a:lstStyle>
            <a:lvl1pPr algn="l">
              <a:lnSpc>
                <a:spcPct val="90000"/>
              </a:lnSpc>
              <a:defRPr sz="5400" b="0" cap="none" spc="0" baseline="0">
                <a:ln w="0"/>
                <a:solidFill>
                  <a:schemeClr val="tx2"/>
                </a:solidFill>
                <a:effectLst/>
              </a:defRPr>
            </a:lvl1pPr>
          </a:lstStyle>
          <a:p>
            <a:r>
              <a:rPr lang="en-US" smtClean="0"/>
              <a:t>Click to edit Master title style</a:t>
            </a:r>
            <a:endParaRPr dirty="0"/>
          </a:p>
        </p:txBody>
      </p:sp>
    </p:spTree>
    <p:extLst>
      <p:ext uri="{BB962C8B-B14F-4D97-AF65-F5344CB8AC3E}">
        <p14:creationId xmlns:p14="http://schemas.microsoft.com/office/powerpoint/2010/main" val="3322012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91CA53D-4C84-40AA-983E-A1E818A7FEFC}" type="datetime1">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181761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8E2FCEE-AE66-4EAB-9C04-97F8A56A6354}" type="datetime1">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372369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5A9377B-053C-438C-8A98-92C419A6701C}" type="datetime1">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0BA0E-20D0-4E7C-B286-26C960A6788F}" type="slidenum">
              <a:rPr lang="en-US" smtClean="0"/>
              <a:t>‹#›</a:t>
            </a:fld>
            <a:endParaRPr lang="en-US"/>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286535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1620" y="0"/>
            <a:ext cx="12188952" cy="6858000"/>
            <a:chOff x="1620" y="0"/>
            <a:chExt cx="12188952" cy="6858000"/>
          </a:xfrm>
        </p:grpSpPr>
        <p:sp>
          <p:nvSpPr>
            <p:cNvPr id="4" name="Rectangle 3"/>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18" y="0"/>
              <a:ext cx="4591594" cy="6858000"/>
            </a:xfrm>
            <a:prstGeom prst="rect">
              <a:avLst/>
            </a:prstGeom>
          </p:spPr>
        </p:pic>
        <p:sp>
          <p:nvSpPr>
            <p:cNvPr id="11" name="Rectangle 10"/>
            <p:cNvSpPr/>
            <p:nvPr/>
          </p:nvSpPr>
          <p:spPr>
            <a:xfrm>
              <a:off x="7481252"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schemeClr val="tx2"/>
                </a:solidFill>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18" y="0"/>
            <a:ext cx="4591594" cy="6858000"/>
          </a:xfrm>
          <a:prstGeom prst="rect">
            <a:avLst/>
          </a:prstGeom>
        </p:spPr>
      </p:pic>
      <p:sp>
        <p:nvSpPr>
          <p:cNvPr id="2" name="Date Placeholder 1"/>
          <p:cNvSpPr>
            <a:spLocks noGrp="1"/>
          </p:cNvSpPr>
          <p:nvPr>
            <p:ph type="dt" sz="half" idx="10"/>
          </p:nvPr>
        </p:nvSpPr>
        <p:spPr/>
        <p:txBody>
          <a:bodyPr/>
          <a:lstStyle/>
          <a:p>
            <a:fld id="{B07CEF46-0123-4A75-9835-49DC49D53DE2}" type="datetime1">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37DED6-D4C7-42EE-AB49-D2E39E64FDE4}" type="slidenum">
              <a:rPr lang="en-US" smtClean="0"/>
              <a:pPr/>
              <a:t>‹#›</a:t>
            </a:fld>
            <a:endParaRPr lang="en-US"/>
          </a:p>
        </p:txBody>
      </p:sp>
      <p:sp>
        <p:nvSpPr>
          <p:cNvPr id="8" name="Subtitle 2"/>
          <p:cNvSpPr>
            <a:spLocks noGrp="1"/>
          </p:cNvSpPr>
          <p:nvPr>
            <p:ph type="subTitle" idx="1"/>
          </p:nvPr>
        </p:nvSpPr>
        <p:spPr>
          <a:xfrm>
            <a:off x="237149" y="4927600"/>
            <a:ext cx="7008574" cy="1244600"/>
          </a:xfrm>
        </p:spPr>
        <p:txBody>
          <a:bodyPr>
            <a:normAutofit/>
          </a:bodyPr>
          <a:lstStyle>
            <a:lvl1pPr marL="0" indent="0" algn="l">
              <a:spcBef>
                <a:spcPts val="0"/>
              </a:spcBef>
              <a:buNone/>
              <a:defRPr sz="2800" b="0" cap="none" spc="0">
                <a:ln w="0"/>
                <a:solidFill>
                  <a:schemeClr val="accent2"/>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dirty="0"/>
          </a:p>
        </p:txBody>
      </p:sp>
      <p:sp>
        <p:nvSpPr>
          <p:cNvPr id="7" name="Title 1"/>
          <p:cNvSpPr>
            <a:spLocks noGrp="1"/>
          </p:cNvSpPr>
          <p:nvPr>
            <p:ph type="ctrTitle"/>
          </p:nvPr>
        </p:nvSpPr>
        <p:spPr>
          <a:xfrm>
            <a:off x="237149" y="1498601"/>
            <a:ext cx="7008574" cy="3298825"/>
          </a:xfrm>
        </p:spPr>
        <p:txBody>
          <a:bodyPr>
            <a:normAutofit/>
          </a:bodyPr>
          <a:lstStyle>
            <a:lvl1pPr algn="l">
              <a:lnSpc>
                <a:spcPct val="90000"/>
              </a:lnSpc>
              <a:defRPr sz="5400" b="0" cap="none" spc="0" baseline="0">
                <a:ln w="0"/>
                <a:solidFill>
                  <a:schemeClr val="tx2"/>
                </a:solidFill>
                <a:effectLst/>
              </a:defRPr>
            </a:lvl1pPr>
          </a:lstStyle>
          <a:p>
            <a:r>
              <a:rPr lang="en-US" smtClean="0"/>
              <a:t>Click to edit Master title style</a:t>
            </a:r>
            <a:endParaRPr dirty="0"/>
          </a:p>
        </p:txBody>
      </p:sp>
    </p:spTree>
    <p:extLst>
      <p:ext uri="{BB962C8B-B14F-4D97-AF65-F5344CB8AC3E}">
        <p14:creationId xmlns:p14="http://schemas.microsoft.com/office/powerpoint/2010/main" val="30525827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62A6378D-18AE-47D1-B10A-42F623B40082}" type="datetime1">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02504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21F6AE8-D704-41F6-B16A-5547B5672AC1}" type="datetime1">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92007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8AB9538-6F63-4C0B-916D-ED3F4E0A1B28}" type="datetime1">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3048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F15BF-7116-4A9E-8022-5A2DC937F971}" type="datetime1">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1950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455612" y="1701800"/>
            <a:ext cx="3351927" cy="2844800"/>
          </a:xfrm>
        </p:spPr>
        <p:txBody>
          <a:bodyPr anchor="b">
            <a:normAutofit/>
          </a:bodyPr>
          <a:lstStyle>
            <a:lvl1pPr algn="l">
              <a:defRPr sz="2000" b="1">
                <a:effectLst/>
              </a:defRPr>
            </a:lvl1pPr>
          </a:lstStyle>
          <a:p>
            <a:r>
              <a:rPr lang="en-US" smtClean="0"/>
              <a:t>Click to edit Master title style</a:t>
            </a:r>
            <a:endParaRPr dirty="0"/>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5612"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B8DC91-5A3B-40CE-8C1D-279A8EF6E008}" type="datetime1">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78911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effectLst/>
              </a:defRPr>
            </a:lvl1pPr>
          </a:lstStyle>
          <a:p>
            <a:r>
              <a:rPr lang="en-US" smtClean="0"/>
              <a:t>Click to edit Master title style</a:t>
            </a:r>
            <a:endParaRPr/>
          </a:p>
        </p:txBody>
      </p:sp>
      <p:sp>
        <p:nvSpPr>
          <p:cNvPr id="3" name="Picture Placeholder 2"/>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B7C20A-B94A-4E20-B4B2-88A7825AE904}" type="datetime1">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352137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620" y="0"/>
            <a:ext cx="12188952" cy="6858000"/>
            <a:chOff x="1620" y="0"/>
            <a:chExt cx="12188952" cy="6858000"/>
          </a:xfrm>
        </p:grpSpPr>
        <p:sp>
          <p:nvSpPr>
            <p:cNvPr id="10" name="Rectangle 9"/>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8" name="Rectangle 7"/>
            <p:cNvSpPr/>
            <p:nvPr/>
          </p:nvSpPr>
          <p:spPr>
            <a:xfrm>
              <a:off x="304721" y="0"/>
              <a:ext cx="11579384" cy="685800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schemeClr>
                </a:solidFill>
              </a:defRPr>
            </a:lvl1pPr>
          </a:lstStyle>
          <a:p>
            <a:fld id="{859468AF-EFCF-4AAD-ACF4-3BA83EC4AF4E}" type="datetime1">
              <a:rPr lang="en-US" smtClean="0"/>
              <a:t>4/22/2020</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schemeClr>
                </a:solidFill>
              </a:defRPr>
            </a:lvl1pPr>
          </a:lstStyle>
          <a:p>
            <a:fld id="{EB37DED6-D4C7-42EE-AB49-D2E39E64FDE4}" type="slidenum">
              <a:rPr lang="en-US" smtClean="0"/>
              <a:pPr/>
              <a:t>‹#›</a:t>
            </a:fld>
            <a:endParaRPr lang="en-US"/>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smtClean="0"/>
              <a:t>Click to edit Master title style</a:t>
            </a:r>
            <a:endParaRPr dirty="0"/>
          </a:p>
        </p:txBody>
      </p:sp>
    </p:spTree>
    <p:extLst>
      <p:ext uri="{BB962C8B-B14F-4D97-AF65-F5344CB8AC3E}">
        <p14:creationId xmlns:p14="http://schemas.microsoft.com/office/powerpoint/2010/main" val="206018772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1218987" rtl="0" eaLnBrk="1" latinLnBrk="0" hangingPunct="1">
        <a:lnSpc>
          <a:spcPct val="85000"/>
        </a:lnSpc>
        <a:spcBef>
          <a:spcPct val="0"/>
        </a:spcBef>
        <a:buNone/>
        <a:tabLst/>
        <a:defRPr sz="4400" b="0" kern="1200" cap="none" baseline="0">
          <a:solidFill>
            <a:schemeClr val="accent2"/>
          </a:solidFill>
          <a:effectLst/>
          <a:latin typeface="+mj-lt"/>
          <a:ea typeface="+mj-ea"/>
          <a:cs typeface="+mj-cs"/>
        </a:defRPr>
      </a:lvl1pPr>
    </p:titleStyle>
    <p:bodyStyle>
      <a:lvl1pPr marL="304747" indent="-304747" algn="l" defTabSz="1218987" rtl="0" eaLnBrk="1" latinLnBrk="0" hangingPunct="1">
        <a:lnSpc>
          <a:spcPct val="95000"/>
        </a:lnSpc>
        <a:spcBef>
          <a:spcPts val="1866"/>
        </a:spcBef>
        <a:buClr>
          <a:schemeClr val="accent6">
            <a:lumMod val="75000"/>
          </a:schemeClr>
        </a:buClr>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Clr>
          <a:schemeClr val="accent6">
            <a:lumMod val="75000"/>
          </a:schemeClr>
        </a:buClr>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Clr>
          <a:schemeClr val="accent6">
            <a:lumMod val="75000"/>
          </a:schemeClr>
        </a:buClr>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Clr>
          <a:schemeClr val="accent6">
            <a:lumMod val="75000"/>
          </a:schemeClr>
        </a:buClr>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Clr>
          <a:schemeClr val="accent6">
            <a:lumMod val="75000"/>
          </a:schemeClr>
        </a:buClr>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Clr>
          <a:schemeClr val="accent6">
            <a:lumMod val="75000"/>
          </a:schemeClr>
        </a:buClr>
        <a:buSzPct val="90000"/>
        <a:buFont typeface="Century Gothic" pitchFamily="34" charset="0"/>
        <a:buChar char="–"/>
        <a:defRPr sz="1800" kern="1200">
          <a:solidFill>
            <a:schemeClr val="tx2">
              <a:lumMod val="50000"/>
            </a:schemeClr>
          </a:solidFill>
          <a:latin typeface="+mn-lt"/>
          <a:ea typeface="+mn-ea"/>
          <a:cs typeface="+mn-cs"/>
        </a:defRPr>
      </a:lvl6pPr>
      <a:lvl7pPr marL="2864619" indent="-304747" algn="l" defTabSz="1218987" rtl="0" eaLnBrk="1" latinLnBrk="0" hangingPunct="1">
        <a:lnSpc>
          <a:spcPct val="95000"/>
        </a:lnSpc>
        <a:spcBef>
          <a:spcPts val="1066"/>
        </a:spcBef>
        <a:buClr>
          <a:schemeClr val="accent6">
            <a:lumMod val="75000"/>
          </a:schemeClr>
        </a:buClr>
        <a:buSzPct val="90000"/>
        <a:buFont typeface="Century Gothic" pitchFamily="34" charset="0"/>
        <a:buChar char="–"/>
        <a:defRPr sz="1800" kern="1200">
          <a:solidFill>
            <a:schemeClr val="tx2">
              <a:lumMod val="50000"/>
            </a:schemeClr>
          </a:solidFill>
          <a:latin typeface="+mn-lt"/>
          <a:ea typeface="+mn-ea"/>
          <a:cs typeface="+mn-cs"/>
        </a:defRPr>
      </a:lvl7pPr>
      <a:lvl8pPr marL="3291264" indent="-304747" algn="l" defTabSz="1218987" rtl="0" eaLnBrk="1" latinLnBrk="0" hangingPunct="1">
        <a:lnSpc>
          <a:spcPct val="95000"/>
        </a:lnSpc>
        <a:spcBef>
          <a:spcPts val="1066"/>
        </a:spcBef>
        <a:buClr>
          <a:schemeClr val="accent6">
            <a:lumMod val="75000"/>
          </a:schemeClr>
        </a:buClr>
        <a:buSzPct val="90000"/>
        <a:buFont typeface="Century Gothic" pitchFamily="34" charset="0"/>
        <a:buChar char="–"/>
        <a:defRPr sz="1800" kern="1200">
          <a:solidFill>
            <a:schemeClr val="tx2">
              <a:lumMod val="50000"/>
            </a:schemeClr>
          </a:solidFill>
          <a:latin typeface="+mn-lt"/>
          <a:ea typeface="+mn-ea"/>
          <a:cs typeface="+mn-cs"/>
        </a:defRPr>
      </a:lvl8pPr>
      <a:lvl9pPr marL="3778859" indent="-304747" algn="l" defTabSz="1218987" rtl="0" eaLnBrk="1" latinLnBrk="0" hangingPunct="1">
        <a:lnSpc>
          <a:spcPct val="95000"/>
        </a:lnSpc>
        <a:spcBef>
          <a:spcPts val="1066"/>
        </a:spcBef>
        <a:buClr>
          <a:schemeClr val="accent6">
            <a:lumMod val="75000"/>
          </a:schemeClr>
        </a:buClr>
        <a:buSzPct val="90000"/>
        <a:buFont typeface="Century Gothic" pitchFamily="34" charset="0"/>
        <a:buChar char="–"/>
        <a:defRPr sz="1800" kern="1200">
          <a:solidFill>
            <a:schemeClr val="tx2">
              <a:lumMod val="50000"/>
            </a:schemeClr>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hyperlink" Target="../Accessing%20Student%20Request%20Pages%20for%20Course%20Selection.docx"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normAutofit lnSpcReduction="10000"/>
          </a:bodyPr>
          <a:lstStyle/>
          <a:p>
            <a:pPr algn="ctr"/>
            <a:r>
              <a:rPr lang="en-US" b="1" dirty="0">
                <a:latin typeface="Cambria" pitchFamily="18" charset="0"/>
              </a:rPr>
              <a:t>A critical step toward the pursuit of </a:t>
            </a:r>
            <a:endParaRPr lang="en-US" b="1" dirty="0" smtClean="0">
              <a:latin typeface="Cambria" pitchFamily="18" charset="0"/>
            </a:endParaRPr>
          </a:p>
          <a:p>
            <a:pPr algn="ctr"/>
            <a:r>
              <a:rPr lang="en-US" b="1" dirty="0" smtClean="0">
                <a:latin typeface="Cambria" pitchFamily="18" charset="0"/>
              </a:rPr>
              <a:t>post-secondary </a:t>
            </a:r>
            <a:r>
              <a:rPr lang="en-US" b="1" dirty="0">
                <a:latin typeface="Cambria" pitchFamily="18" charset="0"/>
              </a:rPr>
              <a:t>education and career opportunities</a:t>
            </a:r>
          </a:p>
        </p:txBody>
      </p:sp>
      <p:sp>
        <p:nvSpPr>
          <p:cNvPr id="2" name="Title 1"/>
          <p:cNvSpPr>
            <a:spLocks noGrp="1"/>
          </p:cNvSpPr>
          <p:nvPr>
            <p:ph type="ctrTitle"/>
          </p:nvPr>
        </p:nvSpPr>
        <p:spPr/>
        <p:txBody>
          <a:bodyPr>
            <a:normAutofit/>
          </a:bodyPr>
          <a:lstStyle/>
          <a:p>
            <a:pPr algn="ctr"/>
            <a:r>
              <a:rPr lang="en-US" b="1" dirty="0" smtClean="0">
                <a:solidFill>
                  <a:schemeClr val="tx1"/>
                </a:solidFill>
                <a:latin typeface="Cambria" pitchFamily="18" charset="0"/>
              </a:rPr>
              <a:t>St. Stephen </a:t>
            </a:r>
            <a:br>
              <a:rPr lang="en-US" b="1" dirty="0" smtClean="0">
                <a:solidFill>
                  <a:schemeClr val="tx1"/>
                </a:solidFill>
                <a:latin typeface="Cambria" pitchFamily="18" charset="0"/>
              </a:rPr>
            </a:br>
            <a:r>
              <a:rPr lang="en-US" b="1" dirty="0" smtClean="0">
                <a:solidFill>
                  <a:schemeClr val="tx1"/>
                </a:solidFill>
                <a:latin typeface="Cambria" pitchFamily="18" charset="0"/>
              </a:rPr>
              <a:t>High School</a:t>
            </a:r>
            <a:br>
              <a:rPr lang="en-US" b="1" dirty="0" smtClean="0">
                <a:solidFill>
                  <a:schemeClr val="tx1"/>
                </a:solidFill>
                <a:latin typeface="Cambria" pitchFamily="18" charset="0"/>
              </a:rPr>
            </a:br>
            <a:r>
              <a:rPr lang="en-US" b="1" dirty="0" smtClean="0">
                <a:solidFill>
                  <a:schemeClr val="tx1"/>
                </a:solidFill>
                <a:latin typeface="Cambria" pitchFamily="18" charset="0"/>
              </a:rPr>
              <a:t>Grade 10 Course Selection Process</a:t>
            </a:r>
            <a:endParaRPr lang="en-US" b="1" dirty="0">
              <a:solidFill>
                <a:schemeClr val="tx1"/>
              </a:solidFill>
              <a:latin typeface="Cambria"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16898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7012" y="1981200"/>
            <a:ext cx="7008574" cy="4114800"/>
          </a:xfrm>
        </p:spPr>
        <p:txBody>
          <a:bodyPr>
            <a:normAutofit lnSpcReduction="10000"/>
          </a:bodyPr>
          <a:lstStyle/>
          <a:p>
            <a:r>
              <a:rPr lang="en-CA" dirty="0" smtClean="0">
                <a:solidFill>
                  <a:schemeClr val="tx1"/>
                </a:solidFill>
                <a:latin typeface="Cambria" pitchFamily="18" charset="0"/>
              </a:rPr>
              <a:t>If you are in jeopardy of failing any of your grade 10 classes or was not successful in one of your classes 1st semester, you MUST repeat that course.</a:t>
            </a:r>
          </a:p>
          <a:p>
            <a:endParaRPr lang="en-CA" dirty="0" smtClean="0">
              <a:solidFill>
                <a:schemeClr val="tx1"/>
              </a:solidFill>
              <a:latin typeface="Cambria" pitchFamily="18" charset="0"/>
            </a:endParaRPr>
          </a:p>
          <a:p>
            <a:r>
              <a:rPr lang="en-CA" dirty="0" smtClean="0">
                <a:solidFill>
                  <a:schemeClr val="tx1"/>
                </a:solidFill>
                <a:latin typeface="Cambria" pitchFamily="18" charset="0"/>
              </a:rPr>
              <a:t>This will put you behind in counting credits.</a:t>
            </a:r>
          </a:p>
          <a:p>
            <a:r>
              <a:rPr lang="en-CA" dirty="0" smtClean="0">
                <a:solidFill>
                  <a:schemeClr val="tx1"/>
                </a:solidFill>
                <a:latin typeface="Cambria" pitchFamily="18" charset="0"/>
              </a:rPr>
              <a:t>You can still graduate on time, as long as you can be successful in your grade 11 and 12 courses.  You may be unsuccessful in three courses.  Remember you need 17 credits to graduate.</a:t>
            </a:r>
            <a:endParaRPr lang="en-CA" dirty="0">
              <a:solidFill>
                <a:schemeClr val="tx1"/>
              </a:solidFill>
              <a:latin typeface="Cambria" pitchFamily="18" charset="0"/>
            </a:endParaRPr>
          </a:p>
        </p:txBody>
      </p:sp>
      <p:sp>
        <p:nvSpPr>
          <p:cNvPr id="3" name="Title 2"/>
          <p:cNvSpPr>
            <a:spLocks noGrp="1"/>
          </p:cNvSpPr>
          <p:nvPr>
            <p:ph type="ctrTitle"/>
          </p:nvPr>
        </p:nvSpPr>
        <p:spPr>
          <a:xfrm>
            <a:off x="227012" y="1143001"/>
            <a:ext cx="7008574" cy="838200"/>
          </a:xfrm>
        </p:spPr>
        <p:txBody>
          <a:bodyPr>
            <a:normAutofit fontScale="90000"/>
          </a:bodyPr>
          <a:lstStyle/>
          <a:p>
            <a:pPr algn="ctr"/>
            <a:r>
              <a:rPr lang="en-CA" b="1" dirty="0" smtClean="0">
                <a:latin typeface="Cambria" pitchFamily="18" charset="0"/>
              </a:rPr>
              <a:t>What if I am failing?</a:t>
            </a:r>
            <a:endParaRPr lang="en-CA" b="1" dirty="0">
              <a:latin typeface="Cambria"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46512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3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9876" y="2403340"/>
            <a:ext cx="7008574" cy="3540260"/>
          </a:xfrm>
        </p:spPr>
        <p:txBody>
          <a:bodyPr>
            <a:normAutofit fontScale="92500" lnSpcReduction="10000"/>
          </a:bodyPr>
          <a:lstStyle/>
          <a:p>
            <a:r>
              <a:rPr lang="en-CA" dirty="0" smtClean="0">
                <a:solidFill>
                  <a:schemeClr val="tx1"/>
                </a:solidFill>
                <a:latin typeface="Cambria" pitchFamily="18" charset="0"/>
              </a:rPr>
              <a:t>From experience, we know that…</a:t>
            </a:r>
          </a:p>
          <a:p>
            <a:endParaRPr lang="en-CA" dirty="0" smtClean="0">
              <a:solidFill>
                <a:schemeClr val="tx1"/>
              </a:solidFill>
              <a:latin typeface="Cambria" pitchFamily="18" charset="0"/>
            </a:endParaRPr>
          </a:p>
          <a:p>
            <a:pPr marL="457200" indent="-457200">
              <a:buFont typeface="Arial" pitchFamily="34" charset="0"/>
              <a:buChar char="•"/>
            </a:pPr>
            <a:r>
              <a:rPr lang="en-CA" dirty="0" smtClean="0">
                <a:solidFill>
                  <a:schemeClr val="tx1"/>
                </a:solidFill>
                <a:latin typeface="Cambria" pitchFamily="18" charset="0"/>
              </a:rPr>
              <a:t>If you do not know what level to choose, you should speak to your subject teacher.</a:t>
            </a:r>
          </a:p>
          <a:p>
            <a:pPr marL="457200" indent="-457200">
              <a:buFont typeface="Arial" pitchFamily="34" charset="0"/>
              <a:buChar char="•"/>
            </a:pPr>
            <a:r>
              <a:rPr lang="en-CA" dirty="0" smtClean="0">
                <a:solidFill>
                  <a:schemeClr val="tx1"/>
                </a:solidFill>
                <a:latin typeface="Cambria" pitchFamily="18" charset="0"/>
              </a:rPr>
              <a:t>You should always discuss it with your parents/guardians.</a:t>
            </a:r>
          </a:p>
          <a:p>
            <a:pPr marL="457200" indent="-457200">
              <a:buFont typeface="Arial" pitchFamily="34" charset="0"/>
              <a:buChar char="•"/>
            </a:pPr>
            <a:r>
              <a:rPr lang="en-CA" dirty="0" smtClean="0">
                <a:solidFill>
                  <a:schemeClr val="tx1"/>
                </a:solidFill>
                <a:latin typeface="Cambria" pitchFamily="18" charset="0"/>
              </a:rPr>
              <a:t>You can always take time to discuss it with your counsellor.</a:t>
            </a:r>
          </a:p>
          <a:p>
            <a:pPr marL="457200" indent="-457200">
              <a:buFont typeface="Arial" pitchFamily="34" charset="0"/>
              <a:buChar char="•"/>
            </a:pPr>
            <a:r>
              <a:rPr lang="en-CA" dirty="0" smtClean="0">
                <a:solidFill>
                  <a:schemeClr val="tx1"/>
                </a:solidFill>
                <a:latin typeface="Cambria" pitchFamily="18" charset="0"/>
              </a:rPr>
              <a:t>Level 0 courses are open to all level students.</a:t>
            </a:r>
          </a:p>
          <a:p>
            <a:pPr marL="457200" indent="-457200">
              <a:buFont typeface="Arial" pitchFamily="34" charset="0"/>
              <a:buChar char="•"/>
            </a:pPr>
            <a:endParaRPr lang="fr-FR" dirty="0" smtClean="0"/>
          </a:p>
        </p:txBody>
      </p:sp>
      <p:sp>
        <p:nvSpPr>
          <p:cNvPr id="3" name="Title 2"/>
          <p:cNvSpPr>
            <a:spLocks noGrp="1"/>
          </p:cNvSpPr>
          <p:nvPr>
            <p:ph type="ctrTitle"/>
          </p:nvPr>
        </p:nvSpPr>
        <p:spPr>
          <a:xfrm>
            <a:off x="227012" y="1295400"/>
            <a:ext cx="7008574" cy="1066800"/>
          </a:xfrm>
        </p:spPr>
        <p:txBody>
          <a:bodyPr/>
          <a:lstStyle/>
          <a:p>
            <a:pPr algn="ctr"/>
            <a:r>
              <a:rPr lang="en-CA" b="1" dirty="0" smtClean="0">
                <a:solidFill>
                  <a:schemeClr val="tx1"/>
                </a:solidFill>
                <a:latin typeface="Cambria" pitchFamily="18" charset="0"/>
              </a:rPr>
              <a:t>Course Levels</a:t>
            </a:r>
            <a:r>
              <a:rPr lang="fr-FR" b="1" dirty="0" smtClean="0">
                <a:solidFill>
                  <a:schemeClr val="tx1"/>
                </a:solidFill>
                <a:latin typeface="Cambria" pitchFamily="18" charset="0"/>
              </a:rPr>
              <a:t>?</a:t>
            </a:r>
            <a:endParaRPr lang="fr-FR" b="1" dirty="0">
              <a:solidFill>
                <a:schemeClr val="tx1"/>
              </a:solidFill>
              <a:latin typeface="Cambria" pitchFamily="18"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307445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7012" y="2133600"/>
            <a:ext cx="7008574" cy="4038600"/>
          </a:xfrm>
        </p:spPr>
        <p:txBody>
          <a:bodyPr>
            <a:normAutofit fontScale="77500" lnSpcReduction="20000"/>
          </a:bodyPr>
          <a:lstStyle/>
          <a:p>
            <a:pPr algn="just"/>
            <a:r>
              <a:rPr lang="en-CA" dirty="0" smtClean="0">
                <a:solidFill>
                  <a:schemeClr val="tx1"/>
                </a:solidFill>
                <a:latin typeface="Cambria" pitchFamily="18" charset="0"/>
              </a:rPr>
              <a:t>If you are French Immersion student, you will need to choose 2 or 3 courses for your grade 11 year.</a:t>
            </a:r>
          </a:p>
          <a:p>
            <a:pPr algn="just"/>
            <a:endParaRPr lang="en-CA" dirty="0" smtClean="0">
              <a:solidFill>
                <a:schemeClr val="tx1"/>
              </a:solidFill>
              <a:latin typeface="Cambria" pitchFamily="18" charset="0"/>
            </a:endParaRPr>
          </a:p>
          <a:p>
            <a:pPr marL="457200" indent="-457200" algn="just">
              <a:buFont typeface="Arial" pitchFamily="34" charset="0"/>
              <a:buChar char="•"/>
            </a:pPr>
            <a:r>
              <a:rPr lang="en-CA" dirty="0" smtClean="0">
                <a:solidFill>
                  <a:schemeClr val="tx1"/>
                </a:solidFill>
                <a:latin typeface="Cambria" pitchFamily="18" charset="0"/>
              </a:rPr>
              <a:t>FI Language Arts 110</a:t>
            </a:r>
          </a:p>
          <a:p>
            <a:pPr marL="457200" indent="-457200" algn="just">
              <a:buFont typeface="Arial" pitchFamily="34" charset="0"/>
              <a:buChar char="•"/>
            </a:pPr>
            <a:r>
              <a:rPr lang="en-CA" dirty="0" smtClean="0">
                <a:solidFill>
                  <a:schemeClr val="tx1"/>
                </a:solidFill>
                <a:latin typeface="Cambria" pitchFamily="18" charset="0"/>
              </a:rPr>
              <a:t>FI Modern History 112</a:t>
            </a:r>
          </a:p>
          <a:p>
            <a:pPr marL="457200" indent="-457200" algn="just">
              <a:buFont typeface="Arial" pitchFamily="34" charset="0"/>
              <a:buChar char="•"/>
            </a:pPr>
            <a:endParaRPr lang="en-CA" dirty="0">
              <a:solidFill>
                <a:schemeClr val="tx1"/>
              </a:solidFill>
              <a:latin typeface="Cambria" pitchFamily="18" charset="0"/>
            </a:endParaRPr>
          </a:p>
          <a:p>
            <a:pPr marL="457200" indent="-457200" algn="just">
              <a:buFont typeface="Arial" pitchFamily="34" charset="0"/>
              <a:buChar char="•"/>
            </a:pPr>
            <a:r>
              <a:rPr lang="en-CA" dirty="0" smtClean="0">
                <a:solidFill>
                  <a:schemeClr val="tx1"/>
                </a:solidFill>
                <a:latin typeface="Cambria" pitchFamily="18" charset="0"/>
              </a:rPr>
              <a:t>The FI Modern History covers your graduation requirement.</a:t>
            </a:r>
          </a:p>
          <a:p>
            <a:pPr marL="457200" indent="-457200" algn="just">
              <a:buFont typeface="Arial" pitchFamily="34" charset="0"/>
              <a:buChar char="•"/>
            </a:pPr>
            <a:r>
              <a:rPr lang="en-CA" dirty="0" smtClean="0">
                <a:solidFill>
                  <a:schemeClr val="tx1"/>
                </a:solidFill>
                <a:latin typeface="Cambria" pitchFamily="18" charset="0"/>
              </a:rPr>
              <a:t>FI students are to complete 5 FI courses in their grade 11 and 12 year</a:t>
            </a:r>
            <a:r>
              <a:rPr lang="en-CA" dirty="0">
                <a:solidFill>
                  <a:schemeClr val="tx1"/>
                </a:solidFill>
                <a:latin typeface="Cambria" pitchFamily="18" charset="0"/>
              </a:rPr>
              <a:t> </a:t>
            </a:r>
            <a:r>
              <a:rPr lang="en-CA" dirty="0" smtClean="0">
                <a:solidFill>
                  <a:schemeClr val="tx1"/>
                </a:solidFill>
                <a:latin typeface="Cambria" pitchFamily="18" charset="0"/>
              </a:rPr>
              <a:t>to receive the FI Certificate.  </a:t>
            </a:r>
          </a:p>
          <a:p>
            <a:pPr marL="457200" indent="-457200" algn="just">
              <a:buFont typeface="Arial" pitchFamily="34" charset="0"/>
              <a:buChar char="•"/>
            </a:pPr>
            <a:r>
              <a:rPr lang="en-CA" dirty="0" smtClean="0">
                <a:solidFill>
                  <a:schemeClr val="tx1"/>
                </a:solidFill>
                <a:latin typeface="Cambria" pitchFamily="18" charset="0"/>
              </a:rPr>
              <a:t>In order to take the proficiency test, FI students must have one FI course each semester each grade.  </a:t>
            </a:r>
          </a:p>
          <a:p>
            <a:pPr marL="457200" indent="-457200" algn="just">
              <a:buFont typeface="Arial" pitchFamily="34" charset="0"/>
              <a:buChar char="•"/>
            </a:pPr>
            <a:r>
              <a:rPr lang="en-CA" dirty="0" smtClean="0">
                <a:solidFill>
                  <a:schemeClr val="tx1"/>
                </a:solidFill>
                <a:latin typeface="Cambria" pitchFamily="18" charset="0"/>
              </a:rPr>
              <a:t>FI Co-op – The online FI Co-op, all online work is in French, but the Co-op part may be in English.  </a:t>
            </a:r>
          </a:p>
          <a:p>
            <a:endParaRPr lang="fr-FR" dirty="0"/>
          </a:p>
        </p:txBody>
      </p:sp>
      <p:sp>
        <p:nvSpPr>
          <p:cNvPr id="3" name="Title 2"/>
          <p:cNvSpPr>
            <a:spLocks noGrp="1"/>
          </p:cNvSpPr>
          <p:nvPr>
            <p:ph type="ctrTitle"/>
          </p:nvPr>
        </p:nvSpPr>
        <p:spPr>
          <a:xfrm>
            <a:off x="227012" y="1295401"/>
            <a:ext cx="7008574" cy="762000"/>
          </a:xfrm>
        </p:spPr>
        <p:txBody>
          <a:bodyPr>
            <a:normAutofit fontScale="90000"/>
          </a:bodyPr>
          <a:lstStyle/>
          <a:p>
            <a:pPr algn="ctr"/>
            <a:r>
              <a:rPr lang="fr-FR" b="1" dirty="0" smtClean="0">
                <a:latin typeface="Cambria" pitchFamily="18" charset="0"/>
              </a:rPr>
              <a:t>French Immersion</a:t>
            </a:r>
            <a:endParaRPr lang="fr-FR" b="1" dirty="0">
              <a:latin typeface="Cambria"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274423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7012" y="1828800"/>
            <a:ext cx="7008574" cy="4267200"/>
          </a:xfrm>
        </p:spPr>
        <p:txBody>
          <a:bodyPr>
            <a:normAutofit fontScale="92500"/>
          </a:bodyPr>
          <a:lstStyle/>
          <a:p>
            <a:pPr marL="457200" indent="-457200">
              <a:buFont typeface="Arial" pitchFamily="34" charset="0"/>
              <a:buChar char="•"/>
            </a:pPr>
            <a:r>
              <a:rPr lang="en-CA" dirty="0" smtClean="0">
                <a:solidFill>
                  <a:schemeClr val="tx1"/>
                </a:solidFill>
                <a:latin typeface="Cambria" pitchFamily="18" charset="0"/>
              </a:rPr>
              <a:t>A 2 credit grade 11 course, traditionally offered in the afternoons of 2</a:t>
            </a:r>
            <a:r>
              <a:rPr lang="en-CA" baseline="30000" dirty="0" smtClean="0">
                <a:solidFill>
                  <a:schemeClr val="tx1"/>
                </a:solidFill>
                <a:latin typeface="Cambria" pitchFamily="18" charset="0"/>
              </a:rPr>
              <a:t>nd</a:t>
            </a:r>
            <a:r>
              <a:rPr lang="en-CA" dirty="0" smtClean="0">
                <a:solidFill>
                  <a:schemeClr val="tx1"/>
                </a:solidFill>
                <a:latin typeface="Cambria" pitchFamily="18" charset="0"/>
              </a:rPr>
              <a:t> semester.</a:t>
            </a:r>
          </a:p>
          <a:p>
            <a:pPr marL="457200" indent="-457200">
              <a:buFont typeface="Arial" pitchFamily="34" charset="0"/>
              <a:buChar char="•"/>
            </a:pPr>
            <a:r>
              <a:rPr lang="en-CA" dirty="0" smtClean="0">
                <a:solidFill>
                  <a:schemeClr val="tx1"/>
                </a:solidFill>
                <a:latin typeface="Cambria" pitchFamily="18" charset="0"/>
              </a:rPr>
              <a:t>Provides our students with the opportunity to have hands-on work experience in a career or field of work they are interested in pursuing.</a:t>
            </a:r>
            <a:endParaRPr lang="en-CA" dirty="0">
              <a:solidFill>
                <a:schemeClr val="tx1"/>
              </a:solidFill>
              <a:latin typeface="Cambria" pitchFamily="18" charset="0"/>
            </a:endParaRPr>
          </a:p>
          <a:p>
            <a:pPr marL="457200" indent="-457200">
              <a:buFont typeface="Arial" pitchFamily="34" charset="0"/>
              <a:buChar char="•"/>
            </a:pPr>
            <a:r>
              <a:rPr lang="en-CA" dirty="0" smtClean="0">
                <a:solidFill>
                  <a:schemeClr val="tx1"/>
                </a:solidFill>
                <a:latin typeface="Cambria" pitchFamily="18" charset="0"/>
              </a:rPr>
              <a:t>If you are interested in taking this course, you  need to make sure it does not conflict with any pre-requisite courses for PSE.</a:t>
            </a:r>
          </a:p>
          <a:p>
            <a:pPr marL="457200" indent="-457200">
              <a:buFont typeface="Arial" pitchFamily="34" charset="0"/>
              <a:buChar char="•"/>
            </a:pPr>
            <a:r>
              <a:rPr lang="en-CA" dirty="0" smtClean="0">
                <a:solidFill>
                  <a:schemeClr val="tx1"/>
                </a:solidFill>
                <a:latin typeface="Cambria" pitchFamily="18" charset="0"/>
              </a:rPr>
              <a:t>You can take it in grade 12 if you cannot fit it in for grade 11.</a:t>
            </a:r>
          </a:p>
          <a:p>
            <a:pPr marL="457200" indent="-457200">
              <a:buFont typeface="Arial" pitchFamily="34" charset="0"/>
              <a:buChar char="•"/>
            </a:pPr>
            <a:endParaRPr lang="en-CA" dirty="0">
              <a:solidFill>
                <a:schemeClr val="tx1"/>
              </a:solidFill>
              <a:latin typeface="Cambria" pitchFamily="18" charset="0"/>
            </a:endParaRPr>
          </a:p>
        </p:txBody>
      </p:sp>
      <p:sp>
        <p:nvSpPr>
          <p:cNvPr id="3" name="Title 2"/>
          <p:cNvSpPr>
            <a:spLocks noGrp="1"/>
          </p:cNvSpPr>
          <p:nvPr>
            <p:ph type="ctrTitle"/>
          </p:nvPr>
        </p:nvSpPr>
        <p:spPr>
          <a:xfrm>
            <a:off x="227012" y="762001"/>
            <a:ext cx="7008574" cy="838200"/>
          </a:xfrm>
        </p:spPr>
        <p:txBody>
          <a:bodyPr>
            <a:normAutofit fontScale="90000"/>
          </a:bodyPr>
          <a:lstStyle/>
          <a:p>
            <a:pPr algn="ctr"/>
            <a:r>
              <a:rPr lang="en-CA" b="1" dirty="0" smtClean="0">
                <a:latin typeface="Cambria" pitchFamily="18" charset="0"/>
              </a:rPr>
              <a:t>Career Explorations</a:t>
            </a:r>
            <a:endParaRPr lang="en-CA" b="1" dirty="0">
              <a:latin typeface="Cambria"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384969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7012" y="2209800"/>
            <a:ext cx="7008574" cy="3962400"/>
          </a:xfrm>
        </p:spPr>
        <p:txBody>
          <a:bodyPr>
            <a:normAutofit fontScale="77500" lnSpcReduction="20000"/>
          </a:bodyPr>
          <a:lstStyle/>
          <a:p>
            <a:endParaRPr lang="en-US" dirty="0">
              <a:solidFill>
                <a:schemeClr val="tx1"/>
              </a:solidFill>
              <a:latin typeface="Cambria" pitchFamily="18" charset="0"/>
            </a:endParaRPr>
          </a:p>
          <a:p>
            <a:r>
              <a:rPr lang="en-US" dirty="0">
                <a:solidFill>
                  <a:schemeClr val="tx1"/>
                </a:solidFill>
                <a:latin typeface="Cambria" pitchFamily="18" charset="0"/>
              </a:rPr>
              <a:t>We only recommend these courses if we do not offer </a:t>
            </a:r>
            <a:r>
              <a:rPr lang="en-US" dirty="0" smtClean="0">
                <a:solidFill>
                  <a:schemeClr val="tx1"/>
                </a:solidFill>
                <a:latin typeface="Cambria" pitchFamily="18" charset="0"/>
              </a:rPr>
              <a:t>a particular course that you would like to take </a:t>
            </a:r>
            <a:r>
              <a:rPr lang="en-US" dirty="0">
                <a:solidFill>
                  <a:schemeClr val="tx1"/>
                </a:solidFill>
                <a:latin typeface="Cambria" pitchFamily="18" charset="0"/>
              </a:rPr>
              <a:t>or if there is not another option in your schedule</a:t>
            </a:r>
            <a:r>
              <a:rPr lang="en-US" dirty="0" smtClean="0">
                <a:solidFill>
                  <a:schemeClr val="tx1"/>
                </a:solidFill>
                <a:latin typeface="Cambria" pitchFamily="18" charset="0"/>
              </a:rPr>
              <a:t>.</a:t>
            </a:r>
          </a:p>
          <a:p>
            <a:r>
              <a:rPr lang="en-US" dirty="0" smtClean="0">
                <a:solidFill>
                  <a:schemeClr val="tx1"/>
                </a:solidFill>
                <a:latin typeface="Cambria" pitchFamily="18" charset="0"/>
              </a:rPr>
              <a:t>When deciding, consider the fact that there is no teacher teaching in front of you and keeping  you on track for assignments and projects. </a:t>
            </a:r>
          </a:p>
          <a:p>
            <a:r>
              <a:rPr lang="en-US" dirty="0" smtClean="0">
                <a:solidFill>
                  <a:schemeClr val="tx1"/>
                </a:solidFill>
                <a:latin typeface="Cambria" pitchFamily="18" charset="0"/>
              </a:rPr>
              <a:t>A due date is a due date.</a:t>
            </a:r>
          </a:p>
          <a:p>
            <a:r>
              <a:rPr lang="en-US" dirty="0" smtClean="0">
                <a:solidFill>
                  <a:schemeClr val="tx1"/>
                </a:solidFill>
                <a:latin typeface="Cambria" pitchFamily="18" charset="0"/>
              </a:rPr>
              <a:t>You need to be a disciplined student to keep on top of the work and at times work on the course at home.  Your work ethic will be key.</a:t>
            </a:r>
          </a:p>
          <a:p>
            <a:r>
              <a:rPr lang="en-US" dirty="0">
                <a:solidFill>
                  <a:schemeClr val="tx1"/>
                </a:solidFill>
                <a:latin typeface="Cambria" pitchFamily="18" charset="0"/>
              </a:rPr>
              <a:t>If you are unsuccessful, the mark will stay on your transcript. </a:t>
            </a:r>
            <a:r>
              <a:rPr lang="en-US" dirty="0" smtClean="0">
                <a:solidFill>
                  <a:schemeClr val="tx1"/>
                </a:solidFill>
                <a:latin typeface="Cambria" pitchFamily="18" charset="0"/>
              </a:rPr>
              <a:t>If you are interested in doing an online course, you will need to come and speak with guidance or administration.</a:t>
            </a:r>
            <a:endParaRPr lang="en-US" dirty="0">
              <a:solidFill>
                <a:schemeClr val="tx1"/>
              </a:solidFill>
              <a:latin typeface="Cambria" pitchFamily="18" charset="0"/>
            </a:endParaRPr>
          </a:p>
          <a:p>
            <a:endParaRPr lang="en-CA" dirty="0" smtClean="0">
              <a:solidFill>
                <a:schemeClr val="tx1"/>
              </a:solidFill>
              <a:latin typeface="Cambria" pitchFamily="18" charset="0"/>
            </a:endParaRPr>
          </a:p>
        </p:txBody>
      </p:sp>
      <p:sp>
        <p:nvSpPr>
          <p:cNvPr id="3" name="Title 2"/>
          <p:cNvSpPr>
            <a:spLocks noGrp="1"/>
          </p:cNvSpPr>
          <p:nvPr>
            <p:ph type="ctrTitle"/>
          </p:nvPr>
        </p:nvSpPr>
        <p:spPr>
          <a:xfrm>
            <a:off x="303212" y="1295401"/>
            <a:ext cx="7008574" cy="838200"/>
          </a:xfrm>
        </p:spPr>
        <p:txBody>
          <a:bodyPr>
            <a:normAutofit fontScale="90000"/>
          </a:bodyPr>
          <a:lstStyle/>
          <a:p>
            <a:pPr algn="ctr"/>
            <a:r>
              <a:rPr lang="en-CA" b="1" dirty="0">
                <a:latin typeface="Cambria" pitchFamily="18" charset="0"/>
              </a:rPr>
              <a:t>Online Courses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203016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7012" y="2209800"/>
            <a:ext cx="7008574" cy="3962400"/>
          </a:xfrm>
        </p:spPr>
        <p:txBody>
          <a:bodyPr>
            <a:noAutofit/>
          </a:bodyPr>
          <a:lstStyle/>
          <a:p>
            <a:pPr marL="457200" indent="-457200">
              <a:buFont typeface="Arial" pitchFamily="34" charset="0"/>
              <a:buChar char="•"/>
            </a:pPr>
            <a:r>
              <a:rPr lang="en-CA" sz="1500" dirty="0" smtClean="0">
                <a:solidFill>
                  <a:schemeClr val="tx1"/>
                </a:solidFill>
                <a:latin typeface="Cambria" pitchFamily="18" charset="0"/>
              </a:rPr>
              <a:t>You will be entering your courses online in PowerSchool. The next slide will go over the process. </a:t>
            </a:r>
          </a:p>
          <a:p>
            <a:pPr marL="457200" indent="-457200">
              <a:buFont typeface="Arial" pitchFamily="34" charset="0"/>
              <a:buChar char="•"/>
            </a:pPr>
            <a:r>
              <a:rPr lang="en-CA" sz="1500" dirty="0" smtClean="0">
                <a:solidFill>
                  <a:schemeClr val="tx1"/>
                </a:solidFill>
                <a:latin typeface="Cambria" pitchFamily="18" charset="0"/>
              </a:rPr>
              <a:t>Remember, grade 11 English is 2 credits and a full year course, so you will be choosing nine courses in total. </a:t>
            </a:r>
          </a:p>
          <a:p>
            <a:pPr marL="457200" indent="-457200">
              <a:buFont typeface="Arial" pitchFamily="34" charset="0"/>
              <a:buChar char="•"/>
            </a:pPr>
            <a:r>
              <a:rPr lang="en-CA" sz="1500" dirty="0" smtClean="0">
                <a:solidFill>
                  <a:schemeClr val="tx1"/>
                </a:solidFill>
                <a:latin typeface="Cambria" pitchFamily="18" charset="0"/>
              </a:rPr>
              <a:t>Make sure you are remembering to get your core graduation courses.  You can take 5 out of the 6.  </a:t>
            </a:r>
          </a:p>
          <a:p>
            <a:pPr marL="457200" indent="-457200">
              <a:buFont typeface="Arial" pitchFamily="34" charset="0"/>
              <a:buChar char="•"/>
            </a:pPr>
            <a:r>
              <a:rPr lang="en-CA" sz="1500" dirty="0" smtClean="0">
                <a:solidFill>
                  <a:schemeClr val="tx1"/>
                </a:solidFill>
                <a:latin typeface="Cambria" pitchFamily="18" charset="0"/>
              </a:rPr>
              <a:t>Make sure you have 2 alternate courses chosen as well.  This is in case a course is full.</a:t>
            </a:r>
          </a:p>
          <a:p>
            <a:pPr marL="457200" indent="-457200">
              <a:buFont typeface="Arial" pitchFamily="34" charset="0"/>
              <a:buChar char="•"/>
            </a:pPr>
            <a:r>
              <a:rPr lang="en-CA" sz="1500" dirty="0" smtClean="0">
                <a:solidFill>
                  <a:schemeClr val="tx1"/>
                </a:solidFill>
                <a:latin typeface="Cambria" pitchFamily="18" charset="0"/>
              </a:rPr>
              <a:t>Think about your Math Pathways and Post-Secondary Options.  You want to be setting yourself up for what you are interested in pursuing after high school.  </a:t>
            </a:r>
          </a:p>
          <a:p>
            <a:pPr marL="457200" indent="-457200">
              <a:buFont typeface="Arial" pitchFamily="34" charset="0"/>
              <a:buChar char="•"/>
            </a:pPr>
            <a:r>
              <a:rPr lang="en-CA" sz="1500" dirty="0" smtClean="0">
                <a:solidFill>
                  <a:schemeClr val="tx1"/>
                </a:solidFill>
                <a:latin typeface="Cambria" pitchFamily="18" charset="0"/>
              </a:rPr>
              <a:t>Your choices should include:  English 11, your math or math courses depending on your chosen math pathway, a science course or more depending on your direction, a modern history course, a life-role course and if you are enrolled in the FI program, two FI courses or three.  The rest of your schedule is filled with elective courses you would like to take.  So, nine courses in total with 2 alternate courses chosen.  You will get your academic courses, the ones you may not are particular elective courses. For example, Culinary Tech is a popular one.  The maximum number for that class is 15.  You may not get it in your grade 11 year, but you will in your grade 12 year.</a:t>
            </a:r>
          </a:p>
        </p:txBody>
      </p:sp>
      <p:sp>
        <p:nvSpPr>
          <p:cNvPr id="3" name="Title 2"/>
          <p:cNvSpPr>
            <a:spLocks noGrp="1"/>
          </p:cNvSpPr>
          <p:nvPr>
            <p:ph type="ctrTitle"/>
          </p:nvPr>
        </p:nvSpPr>
        <p:spPr>
          <a:xfrm>
            <a:off x="303212" y="1295401"/>
            <a:ext cx="7008574" cy="838200"/>
          </a:xfrm>
        </p:spPr>
        <p:txBody>
          <a:bodyPr>
            <a:normAutofit fontScale="90000"/>
          </a:bodyPr>
          <a:lstStyle/>
          <a:p>
            <a:pPr algn="ctr"/>
            <a:r>
              <a:rPr lang="en-CA" b="1" dirty="0" smtClean="0">
                <a:latin typeface="Cambria" pitchFamily="18" charset="0"/>
              </a:rPr>
              <a:t>Picking Your Courses</a:t>
            </a:r>
            <a:endParaRPr lang="en-CA" b="1" dirty="0">
              <a:latin typeface="Cambria"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80379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37149" y="2057400"/>
            <a:ext cx="7008574" cy="4114800"/>
          </a:xfrm>
        </p:spPr>
        <p:txBody>
          <a:bodyPr>
            <a:normAutofit fontScale="77500" lnSpcReduction="20000"/>
          </a:bodyPr>
          <a:lstStyle/>
          <a:p>
            <a:r>
              <a:rPr lang="en-US" dirty="0" smtClean="0"/>
              <a:t>Step One: Log onto your student PowerSchool account using your school username and password.</a:t>
            </a:r>
          </a:p>
          <a:p>
            <a:r>
              <a:rPr lang="en-US" dirty="0" smtClean="0"/>
              <a:t>Step Two: Click on Class Registration tab on the left-hand side and that will open up the course request page.</a:t>
            </a:r>
          </a:p>
          <a:p>
            <a:r>
              <a:rPr lang="en-US" dirty="0" smtClean="0"/>
              <a:t>Step Three: Click on the pencil on the right-hand side to see the list of courses offered in each category.</a:t>
            </a:r>
          </a:p>
          <a:p>
            <a:r>
              <a:rPr lang="en-US" dirty="0" smtClean="0"/>
              <a:t>Step Four:  Once completed, click submit.</a:t>
            </a:r>
          </a:p>
          <a:p>
            <a:r>
              <a:rPr lang="en-US" dirty="0" smtClean="0"/>
              <a:t>The next slide shows a breakdown and images on the above steps.  The following slide is a recap of the courses you should have chosen for grad requirements.  Please go over the next two slides before entering your courses online.</a:t>
            </a:r>
            <a:endParaRPr lang="en-US" dirty="0"/>
          </a:p>
        </p:txBody>
      </p:sp>
      <p:sp>
        <p:nvSpPr>
          <p:cNvPr id="3" name="Title 2"/>
          <p:cNvSpPr>
            <a:spLocks noGrp="1"/>
          </p:cNvSpPr>
          <p:nvPr>
            <p:ph type="ctrTitle"/>
          </p:nvPr>
        </p:nvSpPr>
        <p:spPr>
          <a:xfrm>
            <a:off x="237149" y="381001"/>
            <a:ext cx="7008574" cy="1600199"/>
          </a:xfrm>
        </p:spPr>
        <p:txBody>
          <a:bodyPr>
            <a:normAutofit fontScale="90000"/>
          </a:bodyPr>
          <a:lstStyle/>
          <a:p>
            <a:r>
              <a:rPr lang="en-US" dirty="0" smtClean="0"/>
              <a:t>How to enter your courses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419866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hlinkClick r:id="rId4" action="ppaction://hlinkfile"/>
              </a:rPr>
              <a:t>..\Accessing Student Request Pages for Course Selection.docx</a:t>
            </a:r>
            <a:endParaRPr lang="en-US" dirty="0"/>
          </a:p>
        </p:txBody>
      </p:sp>
      <p:sp>
        <p:nvSpPr>
          <p:cNvPr id="3" name="Title 2"/>
          <p:cNvSpPr>
            <a:spLocks noGrp="1"/>
          </p:cNvSpPr>
          <p:nvPr>
            <p:ph type="ctrTitle"/>
          </p:nvPr>
        </p:nvSpPr>
        <p:spPr/>
        <p:txBody>
          <a:bodyPr/>
          <a:lstStyle/>
          <a:p>
            <a:r>
              <a:rPr lang="en-US" dirty="0" smtClean="0"/>
              <a:t>Entering your Courses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226000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37149" y="1524000"/>
            <a:ext cx="7008574" cy="4648200"/>
          </a:xfrm>
        </p:spPr>
        <p:txBody>
          <a:bodyPr>
            <a:normAutofit fontScale="77500" lnSpcReduction="20000"/>
          </a:bodyPr>
          <a:lstStyle/>
          <a:p>
            <a:r>
              <a:rPr lang="en-US" dirty="0" smtClean="0"/>
              <a:t>Your selections should include:</a:t>
            </a:r>
          </a:p>
          <a:p>
            <a:r>
              <a:rPr lang="en-US" dirty="0" smtClean="0"/>
              <a:t>English 11 ( either 1,2 or level 3 )</a:t>
            </a:r>
          </a:p>
          <a:p>
            <a:r>
              <a:rPr lang="en-US" dirty="0" smtClean="0"/>
              <a:t>Math ( one math or more depending on your chosen math pathway )</a:t>
            </a:r>
          </a:p>
          <a:p>
            <a:r>
              <a:rPr lang="en-US" dirty="0" smtClean="0"/>
              <a:t>Modern History ( either level 2 or 3 depending on your level English chosen; if in FI, choose the FI Modern History )</a:t>
            </a:r>
          </a:p>
          <a:p>
            <a:r>
              <a:rPr lang="en-US" dirty="0" smtClean="0"/>
              <a:t>Science  ( one science or more if wanted )</a:t>
            </a:r>
          </a:p>
          <a:p>
            <a:r>
              <a:rPr lang="en-US" dirty="0" smtClean="0"/>
              <a:t>Life Role  ( one life role or more if wanted )</a:t>
            </a:r>
          </a:p>
          <a:p>
            <a:r>
              <a:rPr lang="en-US" dirty="0" smtClean="0"/>
              <a:t>FI Students – You should have FI </a:t>
            </a:r>
            <a:r>
              <a:rPr lang="en-US" dirty="0" err="1" smtClean="0"/>
              <a:t>L.Arts</a:t>
            </a:r>
            <a:r>
              <a:rPr lang="en-US" dirty="0" smtClean="0"/>
              <a:t> 11, FI Modern History 11 and one more if wanted </a:t>
            </a:r>
          </a:p>
          <a:p>
            <a:r>
              <a:rPr lang="en-US" dirty="0" smtClean="0"/>
              <a:t>The rest of your schedule is filled with elective courses you would like to take.</a:t>
            </a:r>
          </a:p>
          <a:p>
            <a:r>
              <a:rPr lang="en-US" dirty="0" smtClean="0"/>
              <a:t>So…..9 courses in total ( remember your English 11 counts as two ), an AI and 2 alternate courses.</a:t>
            </a:r>
          </a:p>
          <a:p>
            <a:r>
              <a:rPr lang="en-US" dirty="0" smtClean="0"/>
              <a:t>After everything is complete, don’t forget to press SUBMIT.</a:t>
            </a:r>
            <a:endParaRPr lang="en-US" dirty="0"/>
          </a:p>
        </p:txBody>
      </p:sp>
      <p:sp>
        <p:nvSpPr>
          <p:cNvPr id="3" name="Title 2"/>
          <p:cNvSpPr>
            <a:spLocks noGrp="1"/>
          </p:cNvSpPr>
          <p:nvPr>
            <p:ph type="ctrTitle"/>
          </p:nvPr>
        </p:nvSpPr>
        <p:spPr>
          <a:xfrm>
            <a:off x="237149" y="304801"/>
            <a:ext cx="7008574" cy="1066800"/>
          </a:xfrm>
        </p:spPr>
        <p:txBody>
          <a:bodyPr>
            <a:normAutofit/>
          </a:bodyPr>
          <a:lstStyle/>
          <a:p>
            <a:r>
              <a:rPr lang="en-US" dirty="0" smtClean="0"/>
              <a:t>Recap on selections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11415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3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27012" y="1524000"/>
            <a:ext cx="7008574" cy="4953000"/>
          </a:xfrm>
        </p:spPr>
        <p:txBody>
          <a:bodyPr>
            <a:normAutofit fontScale="70000" lnSpcReduction="20000"/>
          </a:bodyPr>
          <a:lstStyle/>
          <a:p>
            <a:pPr marL="0" indent="0">
              <a:lnSpc>
                <a:spcPct val="80000"/>
              </a:lnSpc>
              <a:buNone/>
            </a:pPr>
            <a:r>
              <a:rPr lang="en-US" dirty="0" smtClean="0">
                <a:solidFill>
                  <a:schemeClr val="tx1"/>
                </a:solidFill>
                <a:latin typeface="Cambria" pitchFamily="18" charset="0"/>
              </a:rPr>
              <a:t>You need to ask yourself a very critical </a:t>
            </a:r>
            <a:r>
              <a:rPr lang="en-US" dirty="0">
                <a:solidFill>
                  <a:schemeClr val="tx1"/>
                </a:solidFill>
                <a:latin typeface="Cambria" pitchFamily="18" charset="0"/>
              </a:rPr>
              <a:t>question</a:t>
            </a:r>
            <a:r>
              <a:rPr lang="en-US" dirty="0" smtClean="0">
                <a:solidFill>
                  <a:schemeClr val="tx1"/>
                </a:solidFill>
                <a:latin typeface="Cambria" pitchFamily="18" charset="0"/>
              </a:rPr>
              <a:t>:</a:t>
            </a:r>
          </a:p>
          <a:p>
            <a:pPr marL="0" indent="0">
              <a:lnSpc>
                <a:spcPct val="80000"/>
              </a:lnSpc>
              <a:buNone/>
            </a:pPr>
            <a:endParaRPr lang="en-US" dirty="0" smtClean="0">
              <a:solidFill>
                <a:schemeClr val="tx1"/>
              </a:solidFill>
              <a:latin typeface="Cambria" pitchFamily="18" charset="0"/>
            </a:endParaRPr>
          </a:p>
          <a:p>
            <a:pPr marL="0" indent="0">
              <a:lnSpc>
                <a:spcPct val="80000"/>
              </a:lnSpc>
              <a:buNone/>
            </a:pPr>
            <a:r>
              <a:rPr lang="en-US" b="1" dirty="0" smtClean="0">
                <a:solidFill>
                  <a:schemeClr val="tx1"/>
                </a:solidFill>
                <a:latin typeface="Cambria" pitchFamily="18" charset="0"/>
              </a:rPr>
              <a:t>“What will I do with my life </a:t>
            </a:r>
            <a:r>
              <a:rPr lang="en-US" b="1" dirty="0">
                <a:solidFill>
                  <a:schemeClr val="tx1"/>
                </a:solidFill>
                <a:latin typeface="Cambria" pitchFamily="18" charset="0"/>
              </a:rPr>
              <a:t>after high school?  </a:t>
            </a:r>
            <a:r>
              <a:rPr lang="en-US" b="1" dirty="0" smtClean="0">
                <a:solidFill>
                  <a:schemeClr val="tx1"/>
                </a:solidFill>
                <a:latin typeface="Cambria" pitchFamily="18" charset="0"/>
              </a:rPr>
              <a:t>“</a:t>
            </a:r>
          </a:p>
          <a:p>
            <a:pPr marL="0" indent="0">
              <a:lnSpc>
                <a:spcPct val="80000"/>
              </a:lnSpc>
              <a:buNone/>
            </a:pPr>
            <a:r>
              <a:rPr lang="en-US" dirty="0" smtClean="0">
                <a:solidFill>
                  <a:schemeClr val="tx1"/>
                </a:solidFill>
                <a:latin typeface="Cambria" pitchFamily="18" charset="0"/>
              </a:rPr>
              <a:t>Unsure?  </a:t>
            </a:r>
            <a:r>
              <a:rPr lang="en-US" dirty="0">
                <a:solidFill>
                  <a:schemeClr val="tx1"/>
                </a:solidFill>
                <a:latin typeface="Cambria" pitchFamily="18" charset="0"/>
              </a:rPr>
              <a:t>Within reason, keep your options open</a:t>
            </a:r>
            <a:r>
              <a:rPr lang="en-US" dirty="0" smtClean="0">
                <a:solidFill>
                  <a:schemeClr val="tx1"/>
                </a:solidFill>
                <a:latin typeface="Cambria" pitchFamily="18" charset="0"/>
              </a:rPr>
              <a:t>.</a:t>
            </a:r>
          </a:p>
          <a:p>
            <a:pPr marL="0" indent="0">
              <a:lnSpc>
                <a:spcPct val="80000"/>
              </a:lnSpc>
              <a:buNone/>
            </a:pPr>
            <a:endParaRPr lang="en-US" dirty="0">
              <a:solidFill>
                <a:schemeClr val="tx1"/>
              </a:solidFill>
              <a:latin typeface="Cambria" pitchFamily="18" charset="0"/>
            </a:endParaRPr>
          </a:p>
          <a:p>
            <a:pPr marL="0" indent="0">
              <a:lnSpc>
                <a:spcPct val="80000"/>
              </a:lnSpc>
              <a:buNone/>
            </a:pPr>
            <a:r>
              <a:rPr lang="en-US" b="1" u="sng" dirty="0" smtClean="0">
                <a:solidFill>
                  <a:schemeClr val="tx1"/>
                </a:solidFill>
                <a:latin typeface="Cambria" pitchFamily="18" charset="0"/>
              </a:rPr>
              <a:t>University</a:t>
            </a:r>
            <a:r>
              <a:rPr lang="en-US" b="1" u="sng" dirty="0">
                <a:solidFill>
                  <a:schemeClr val="tx1"/>
                </a:solidFill>
                <a:latin typeface="Cambria" pitchFamily="18" charset="0"/>
              </a:rPr>
              <a:t>:</a:t>
            </a:r>
            <a:endParaRPr lang="en-US" b="1" u="sng" dirty="0" smtClean="0">
              <a:solidFill>
                <a:schemeClr val="tx1"/>
              </a:solidFill>
              <a:latin typeface="Cambria" pitchFamily="18" charset="0"/>
            </a:endParaRPr>
          </a:p>
          <a:p>
            <a:pPr marL="0" indent="0">
              <a:lnSpc>
                <a:spcPct val="80000"/>
              </a:lnSpc>
              <a:buNone/>
            </a:pPr>
            <a:endParaRPr lang="en-US" dirty="0" smtClean="0">
              <a:solidFill>
                <a:schemeClr val="tx1"/>
              </a:solidFill>
              <a:latin typeface="Cambria" pitchFamily="18" charset="0"/>
            </a:endParaRPr>
          </a:p>
          <a:p>
            <a:pPr marL="457200" indent="-457200">
              <a:lnSpc>
                <a:spcPct val="80000"/>
              </a:lnSpc>
              <a:buFont typeface="Arial" pitchFamily="34" charset="0"/>
              <a:buChar char="•"/>
            </a:pPr>
            <a:r>
              <a:rPr lang="en-US" dirty="0" smtClean="0">
                <a:solidFill>
                  <a:schemeClr val="tx1"/>
                </a:solidFill>
                <a:latin typeface="Cambria" pitchFamily="18" charset="0"/>
              </a:rPr>
              <a:t>Need to have level 2 English in grades 11 and 12.</a:t>
            </a:r>
          </a:p>
          <a:p>
            <a:pPr marL="457200" indent="-457200">
              <a:lnSpc>
                <a:spcPct val="80000"/>
              </a:lnSpc>
              <a:buFont typeface="Arial" pitchFamily="34" charset="0"/>
              <a:buChar char="•"/>
            </a:pPr>
            <a:endParaRPr lang="en-US" dirty="0" smtClean="0">
              <a:solidFill>
                <a:schemeClr val="tx1"/>
              </a:solidFill>
              <a:latin typeface="Cambria" pitchFamily="18" charset="0"/>
            </a:endParaRPr>
          </a:p>
          <a:p>
            <a:pPr marL="457200" indent="-457200">
              <a:lnSpc>
                <a:spcPct val="80000"/>
              </a:lnSpc>
              <a:buFont typeface="Arial" pitchFamily="34" charset="0"/>
              <a:buChar char="•"/>
            </a:pPr>
            <a:r>
              <a:rPr lang="en-US" dirty="0" smtClean="0">
                <a:solidFill>
                  <a:schemeClr val="tx1"/>
                </a:solidFill>
                <a:latin typeface="Cambria" pitchFamily="18" charset="0"/>
              </a:rPr>
              <a:t>The Math requirement will vary from school to school. </a:t>
            </a:r>
          </a:p>
          <a:p>
            <a:pPr marL="457200" indent="-457200">
              <a:lnSpc>
                <a:spcPct val="80000"/>
              </a:lnSpc>
              <a:buFont typeface="Arial" pitchFamily="34" charset="0"/>
              <a:buChar char="•"/>
            </a:pPr>
            <a:endParaRPr lang="en-US" dirty="0" smtClean="0">
              <a:solidFill>
                <a:schemeClr val="tx1"/>
              </a:solidFill>
              <a:latin typeface="Cambria" pitchFamily="18" charset="0"/>
            </a:endParaRPr>
          </a:p>
          <a:p>
            <a:pPr marL="457200" indent="-457200">
              <a:lnSpc>
                <a:spcPct val="80000"/>
              </a:lnSpc>
              <a:buFont typeface="Arial" pitchFamily="34" charset="0"/>
              <a:buChar char="•"/>
            </a:pPr>
            <a:r>
              <a:rPr lang="en-US" dirty="0" smtClean="0">
                <a:solidFill>
                  <a:schemeClr val="tx1"/>
                </a:solidFill>
                <a:latin typeface="Cambria" pitchFamily="18" charset="0"/>
              </a:rPr>
              <a:t>You need at least 1 grade 11 Math.  There are now many new Math requirements you will need to research.  Guidance can help you.</a:t>
            </a:r>
          </a:p>
          <a:p>
            <a:pPr marL="457200" indent="-457200">
              <a:lnSpc>
                <a:spcPct val="80000"/>
              </a:lnSpc>
              <a:buFont typeface="Arial" pitchFamily="34" charset="0"/>
              <a:buChar char="•"/>
            </a:pPr>
            <a:endParaRPr lang="en-US" dirty="0" smtClean="0">
              <a:solidFill>
                <a:schemeClr val="tx1"/>
              </a:solidFill>
              <a:latin typeface="Cambria" pitchFamily="18" charset="0"/>
            </a:endParaRPr>
          </a:p>
          <a:p>
            <a:pPr marL="457200" indent="-457200">
              <a:lnSpc>
                <a:spcPct val="80000"/>
              </a:lnSpc>
              <a:buFont typeface="Arial" pitchFamily="34" charset="0"/>
              <a:buChar char="•"/>
            </a:pPr>
            <a:r>
              <a:rPr lang="en-US" dirty="0" smtClean="0">
                <a:solidFill>
                  <a:schemeClr val="tx1"/>
                </a:solidFill>
                <a:latin typeface="Cambria" pitchFamily="18" charset="0"/>
              </a:rPr>
              <a:t>History – level 2 or level 3?  Most universities will want Modern History 112.</a:t>
            </a:r>
          </a:p>
          <a:p>
            <a:pPr>
              <a:lnSpc>
                <a:spcPct val="80000"/>
              </a:lnSpc>
            </a:pPr>
            <a:endParaRPr lang="en-US" dirty="0">
              <a:solidFill>
                <a:schemeClr val="tx1"/>
              </a:solidFill>
              <a:latin typeface="Cambria" pitchFamily="18" charset="0"/>
            </a:endParaRPr>
          </a:p>
          <a:p>
            <a:pPr>
              <a:lnSpc>
                <a:spcPct val="80000"/>
              </a:lnSpc>
            </a:pPr>
            <a:endParaRPr lang="en-US" b="1" u="sng" dirty="0" smtClean="0">
              <a:solidFill>
                <a:schemeClr val="tx1"/>
              </a:solidFill>
              <a:latin typeface="Cambria" pitchFamily="18" charset="0"/>
            </a:endParaRPr>
          </a:p>
          <a:p>
            <a:pPr marL="0" indent="0">
              <a:lnSpc>
                <a:spcPct val="80000"/>
              </a:lnSpc>
              <a:buNone/>
            </a:pPr>
            <a:r>
              <a:rPr lang="en-US" b="1" u="sng" dirty="0" smtClean="0">
                <a:solidFill>
                  <a:schemeClr val="tx1"/>
                </a:solidFill>
                <a:latin typeface="Cambria" pitchFamily="18" charset="0"/>
              </a:rPr>
              <a:t>College:</a:t>
            </a:r>
          </a:p>
          <a:p>
            <a:pPr marL="0" indent="0">
              <a:lnSpc>
                <a:spcPct val="80000"/>
              </a:lnSpc>
              <a:buNone/>
            </a:pPr>
            <a:endParaRPr lang="en-US" dirty="0">
              <a:solidFill>
                <a:schemeClr val="tx1"/>
              </a:solidFill>
              <a:latin typeface="Cambria" pitchFamily="18" charset="0"/>
            </a:endParaRPr>
          </a:p>
          <a:p>
            <a:pPr marL="0" indent="0">
              <a:lnSpc>
                <a:spcPct val="80000"/>
              </a:lnSpc>
              <a:buNone/>
            </a:pPr>
            <a:r>
              <a:rPr lang="en-US" dirty="0" smtClean="0">
                <a:solidFill>
                  <a:schemeClr val="tx1"/>
                </a:solidFill>
                <a:latin typeface="Cambria" pitchFamily="18" charset="0"/>
              </a:rPr>
              <a:t> </a:t>
            </a:r>
            <a:r>
              <a:rPr lang="en-US" dirty="0">
                <a:solidFill>
                  <a:schemeClr val="tx1"/>
                </a:solidFill>
                <a:latin typeface="Cambria" pitchFamily="18" charset="0"/>
              </a:rPr>
              <a:t>90% of the time level 3 is sufficient.</a:t>
            </a:r>
          </a:p>
          <a:p>
            <a:pPr marL="0" indent="0">
              <a:lnSpc>
                <a:spcPct val="80000"/>
              </a:lnSpc>
              <a:buNone/>
            </a:pPr>
            <a:endParaRPr lang="en-US" dirty="0" smtClean="0">
              <a:solidFill>
                <a:schemeClr val="tx1"/>
              </a:solidFill>
              <a:latin typeface="Cambria" pitchFamily="18" charset="0"/>
            </a:endParaRPr>
          </a:p>
          <a:p>
            <a:pPr marL="0" indent="0">
              <a:lnSpc>
                <a:spcPct val="80000"/>
              </a:lnSpc>
              <a:buNone/>
            </a:pPr>
            <a:r>
              <a:rPr lang="en-US" dirty="0" smtClean="0">
                <a:solidFill>
                  <a:schemeClr val="tx1"/>
                </a:solidFill>
                <a:latin typeface="Cambria" pitchFamily="18" charset="0"/>
              </a:rPr>
              <a:t>It </a:t>
            </a:r>
            <a:r>
              <a:rPr lang="en-US" dirty="0">
                <a:solidFill>
                  <a:schemeClr val="tx1"/>
                </a:solidFill>
                <a:latin typeface="Cambria" pitchFamily="18" charset="0"/>
              </a:rPr>
              <a:t>is the responsibility of the student to research school requirements.</a:t>
            </a:r>
          </a:p>
        </p:txBody>
      </p:sp>
      <p:sp>
        <p:nvSpPr>
          <p:cNvPr id="2" name="Title 1"/>
          <p:cNvSpPr>
            <a:spLocks noGrp="1"/>
          </p:cNvSpPr>
          <p:nvPr>
            <p:ph type="ctrTitle"/>
          </p:nvPr>
        </p:nvSpPr>
        <p:spPr>
          <a:xfrm>
            <a:off x="227012" y="457201"/>
            <a:ext cx="7008574" cy="914400"/>
          </a:xfrm>
        </p:spPr>
        <p:txBody>
          <a:bodyPr>
            <a:normAutofit/>
          </a:bodyPr>
          <a:lstStyle/>
          <a:p>
            <a:pPr algn="ctr"/>
            <a:r>
              <a:rPr lang="en-US" sz="3600" b="1" dirty="0" smtClean="0">
                <a:latin typeface="Cambria" pitchFamily="18" charset="0"/>
              </a:rPr>
              <a:t>What Is The First Step?</a:t>
            </a:r>
            <a:endParaRPr lang="en-US" sz="3600" b="1" dirty="0">
              <a:latin typeface="Cambria"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29953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3212" y="1600200"/>
            <a:ext cx="7008574" cy="4876800"/>
          </a:xfrm>
        </p:spPr>
        <p:txBody>
          <a:bodyPr>
            <a:normAutofit lnSpcReduction="10000"/>
          </a:bodyPr>
          <a:lstStyle/>
          <a:p>
            <a:pPr marL="457200" indent="-457200">
              <a:buFont typeface="Arial" pitchFamily="34" charset="0"/>
              <a:buChar char="•"/>
            </a:pPr>
            <a:r>
              <a:rPr lang="en-US" b="1" dirty="0">
                <a:solidFill>
                  <a:schemeClr val="tx1"/>
                </a:solidFill>
                <a:latin typeface="Cambria" pitchFamily="18" charset="0"/>
              </a:rPr>
              <a:t>Carefully review the course descriptions </a:t>
            </a:r>
            <a:r>
              <a:rPr lang="en-US" b="1" dirty="0" smtClean="0">
                <a:solidFill>
                  <a:schemeClr val="tx1"/>
                </a:solidFill>
                <a:latin typeface="Cambria" pitchFamily="18" charset="0"/>
              </a:rPr>
              <a:t>on our SSHS website under Course Calendar 2020-2021. </a:t>
            </a:r>
          </a:p>
          <a:p>
            <a:pPr marL="457200" indent="-457200">
              <a:buFont typeface="Arial" pitchFamily="34" charset="0"/>
              <a:buChar char="•"/>
            </a:pPr>
            <a:r>
              <a:rPr lang="en-US" b="1" dirty="0" smtClean="0">
                <a:solidFill>
                  <a:schemeClr val="tx1"/>
                </a:solidFill>
                <a:latin typeface="Cambria" pitchFamily="18" charset="0"/>
              </a:rPr>
              <a:t> </a:t>
            </a:r>
            <a:r>
              <a:rPr lang="en-US" b="1" dirty="0">
                <a:solidFill>
                  <a:schemeClr val="tx1"/>
                </a:solidFill>
                <a:latin typeface="Cambria" pitchFamily="18" charset="0"/>
              </a:rPr>
              <a:t>R</a:t>
            </a:r>
            <a:r>
              <a:rPr lang="en-US" b="1" dirty="0" smtClean="0">
                <a:solidFill>
                  <a:schemeClr val="tx1"/>
                </a:solidFill>
                <a:latin typeface="Cambria" pitchFamily="18" charset="0"/>
              </a:rPr>
              <a:t>eview the information with your parents/guardians.</a:t>
            </a:r>
          </a:p>
          <a:p>
            <a:pPr marL="457200" indent="-457200">
              <a:buFont typeface="Arial" pitchFamily="34" charset="0"/>
              <a:buChar char="•"/>
            </a:pPr>
            <a:r>
              <a:rPr lang="en-US" b="1" dirty="0" smtClean="0">
                <a:solidFill>
                  <a:schemeClr val="tx1"/>
                </a:solidFill>
                <a:latin typeface="Cambria" pitchFamily="18" charset="0"/>
              </a:rPr>
              <a:t>Students </a:t>
            </a:r>
            <a:r>
              <a:rPr lang="en-US" b="1" dirty="0">
                <a:solidFill>
                  <a:schemeClr val="tx1"/>
                </a:solidFill>
                <a:latin typeface="Cambria" pitchFamily="18" charset="0"/>
              </a:rPr>
              <a:t>may select grade 11 or grade 12 </a:t>
            </a:r>
            <a:r>
              <a:rPr lang="en-US" b="1" dirty="0" smtClean="0">
                <a:solidFill>
                  <a:schemeClr val="tx1"/>
                </a:solidFill>
                <a:latin typeface="Cambria" pitchFamily="18" charset="0"/>
              </a:rPr>
              <a:t>courses.</a:t>
            </a:r>
          </a:p>
          <a:p>
            <a:pPr marL="457200" indent="-457200">
              <a:buFont typeface="Arial" pitchFamily="34" charset="0"/>
              <a:buChar char="•"/>
            </a:pPr>
            <a:r>
              <a:rPr lang="en-US" b="1" dirty="0" smtClean="0">
                <a:solidFill>
                  <a:schemeClr val="tx1"/>
                </a:solidFill>
                <a:latin typeface="Cambria" pitchFamily="18" charset="0"/>
              </a:rPr>
              <a:t>Need to ensure you are looking after your core courses as part of your graduation requirements.  You can take 5 out of the 6 in your grade 11 year.</a:t>
            </a:r>
            <a:endParaRPr lang="fr-FR" b="1" dirty="0">
              <a:solidFill>
                <a:schemeClr val="tx1"/>
              </a:solidFill>
              <a:latin typeface="Cambria" pitchFamily="18" charset="0"/>
            </a:endParaRPr>
          </a:p>
        </p:txBody>
      </p:sp>
      <p:sp>
        <p:nvSpPr>
          <p:cNvPr id="3" name="Title 2"/>
          <p:cNvSpPr>
            <a:spLocks noGrp="1"/>
          </p:cNvSpPr>
          <p:nvPr>
            <p:ph type="ctrTitle"/>
          </p:nvPr>
        </p:nvSpPr>
        <p:spPr>
          <a:xfrm>
            <a:off x="227012" y="609601"/>
            <a:ext cx="7008574" cy="762000"/>
          </a:xfrm>
        </p:spPr>
        <p:txBody>
          <a:bodyPr>
            <a:normAutofit fontScale="90000"/>
          </a:bodyPr>
          <a:lstStyle/>
          <a:p>
            <a:endParaRPr lang="fr-FR"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36825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94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7012" y="1524000"/>
            <a:ext cx="7008574" cy="4724400"/>
          </a:xfrm>
        </p:spPr>
        <p:txBody>
          <a:bodyPr>
            <a:normAutofit/>
          </a:bodyPr>
          <a:lstStyle/>
          <a:p>
            <a:r>
              <a:rPr lang="en-US" sz="2000" b="1" dirty="0" smtClean="0">
                <a:solidFill>
                  <a:schemeClr val="tx1"/>
                </a:solidFill>
                <a:latin typeface="Cambria" pitchFamily="18" charset="0"/>
              </a:rPr>
              <a:t>To graduate from a high school in the province of New Brunswick, students need the following:</a:t>
            </a:r>
          </a:p>
          <a:p>
            <a:pPr marL="457200" indent="-457200">
              <a:buFont typeface="Arial" pitchFamily="34" charset="0"/>
              <a:buChar char="•"/>
            </a:pPr>
            <a:r>
              <a:rPr lang="en-US" sz="2000" b="1" dirty="0" smtClean="0">
                <a:solidFill>
                  <a:schemeClr val="tx1"/>
                </a:solidFill>
                <a:latin typeface="Cambria" pitchFamily="18" charset="0"/>
              </a:rPr>
              <a:t>Attain a minimum of 17 of the 20 course credits</a:t>
            </a:r>
          </a:p>
          <a:p>
            <a:endParaRPr lang="en-US" sz="2000" b="1" u="sng" dirty="0" smtClean="0">
              <a:solidFill>
                <a:schemeClr val="tx1"/>
              </a:solidFill>
              <a:latin typeface="Cambria" pitchFamily="18" charset="0"/>
            </a:endParaRPr>
          </a:p>
          <a:p>
            <a:r>
              <a:rPr lang="en-US" sz="2000" b="1" u="sng" dirty="0" smtClean="0">
                <a:solidFill>
                  <a:schemeClr val="tx1"/>
                </a:solidFill>
                <a:latin typeface="Cambria" pitchFamily="18" charset="0"/>
              </a:rPr>
              <a:t>Core Courses:</a:t>
            </a:r>
          </a:p>
          <a:p>
            <a:endParaRPr lang="en-US" sz="2000" b="1" u="sng" dirty="0" smtClean="0">
              <a:solidFill>
                <a:schemeClr val="tx1"/>
              </a:solidFill>
              <a:latin typeface="Cambria" pitchFamily="18" charset="0"/>
            </a:endParaRPr>
          </a:p>
          <a:p>
            <a:pPr marL="457200" indent="-457200">
              <a:buFont typeface="Arial" pitchFamily="34" charset="0"/>
              <a:buChar char="•"/>
            </a:pPr>
            <a:r>
              <a:rPr lang="en-US" sz="2000" b="1" dirty="0">
                <a:solidFill>
                  <a:schemeClr val="tx1"/>
                </a:solidFill>
                <a:latin typeface="Cambria" pitchFamily="18" charset="0"/>
              </a:rPr>
              <a:t>E</a:t>
            </a:r>
            <a:r>
              <a:rPr lang="en-US" sz="2000" b="1" dirty="0" smtClean="0">
                <a:solidFill>
                  <a:schemeClr val="tx1"/>
                </a:solidFill>
                <a:latin typeface="Cambria" pitchFamily="18" charset="0"/>
              </a:rPr>
              <a:t>nglish 11 (Level 1, 2 or 3) – 2 credits</a:t>
            </a:r>
          </a:p>
          <a:p>
            <a:pPr marL="457200" indent="-457200">
              <a:buFont typeface="Arial" pitchFamily="34" charset="0"/>
              <a:buChar char="•"/>
            </a:pPr>
            <a:r>
              <a:rPr lang="en-US" sz="2000" b="1" dirty="0" smtClean="0">
                <a:solidFill>
                  <a:schemeClr val="tx1"/>
                </a:solidFill>
                <a:latin typeface="Cambria" pitchFamily="18" charset="0"/>
              </a:rPr>
              <a:t>English 12 (level 1, 2 or 3) – 1 credit</a:t>
            </a:r>
          </a:p>
          <a:p>
            <a:pPr marL="457200" indent="-457200">
              <a:buFont typeface="Arial" pitchFamily="34" charset="0"/>
              <a:buChar char="•"/>
            </a:pPr>
            <a:r>
              <a:rPr lang="en-US" sz="2000" b="1" dirty="0" smtClean="0">
                <a:solidFill>
                  <a:schemeClr val="tx1"/>
                </a:solidFill>
                <a:latin typeface="Cambria" pitchFamily="18" charset="0"/>
              </a:rPr>
              <a:t>Math 11 – 1 Credit</a:t>
            </a:r>
          </a:p>
          <a:p>
            <a:pPr marL="457200" indent="-457200">
              <a:buFont typeface="Arial" pitchFamily="34" charset="0"/>
              <a:buChar char="•"/>
            </a:pPr>
            <a:r>
              <a:rPr lang="en-US" sz="2000" b="1" dirty="0" smtClean="0">
                <a:solidFill>
                  <a:schemeClr val="tx1"/>
                </a:solidFill>
                <a:latin typeface="Cambria" pitchFamily="18" charset="0"/>
              </a:rPr>
              <a:t>History (Level 2 or 3) – 1credit</a:t>
            </a:r>
          </a:p>
          <a:p>
            <a:pPr marL="457200" indent="-457200">
              <a:buFont typeface="Arial" pitchFamily="34" charset="0"/>
              <a:buChar char="•"/>
            </a:pPr>
            <a:r>
              <a:rPr lang="en-US" sz="2000" b="1" dirty="0" smtClean="0">
                <a:solidFill>
                  <a:schemeClr val="tx1"/>
                </a:solidFill>
                <a:latin typeface="Cambria" pitchFamily="18" charset="0"/>
              </a:rPr>
              <a:t>1 Science (Biology, Physics, Chemistry, Environmental, Physical Geography, Human Physiology) – 1 credit</a:t>
            </a:r>
          </a:p>
          <a:p>
            <a:pPr marL="457200" indent="-457200">
              <a:buFont typeface="Arial" pitchFamily="34" charset="0"/>
              <a:buChar char="•"/>
            </a:pPr>
            <a:r>
              <a:rPr lang="en-US" sz="2000" b="1" dirty="0" smtClean="0">
                <a:solidFill>
                  <a:schemeClr val="tx1"/>
                </a:solidFill>
                <a:latin typeface="Cambria" pitchFamily="18" charset="0"/>
              </a:rPr>
              <a:t>1 elective from the Fine Arts, Life Role Development Cluster  - 1 credit.  There are many choices.</a:t>
            </a:r>
          </a:p>
          <a:p>
            <a:pPr marL="457200" indent="-457200">
              <a:buFont typeface="Arial" pitchFamily="34" charset="0"/>
              <a:buChar char="•"/>
            </a:pPr>
            <a:endParaRPr lang="en-US" sz="1800" dirty="0">
              <a:solidFill>
                <a:schemeClr val="tx1"/>
              </a:solidFill>
            </a:endParaRPr>
          </a:p>
        </p:txBody>
      </p:sp>
      <p:sp>
        <p:nvSpPr>
          <p:cNvPr id="3" name="Title 2"/>
          <p:cNvSpPr>
            <a:spLocks noGrp="1"/>
          </p:cNvSpPr>
          <p:nvPr>
            <p:ph type="ctrTitle"/>
          </p:nvPr>
        </p:nvSpPr>
        <p:spPr>
          <a:xfrm>
            <a:off x="303212" y="609601"/>
            <a:ext cx="7008574" cy="838200"/>
          </a:xfrm>
        </p:spPr>
        <p:txBody>
          <a:bodyPr>
            <a:normAutofit/>
          </a:bodyPr>
          <a:lstStyle/>
          <a:p>
            <a:pPr algn="ctr"/>
            <a:r>
              <a:rPr lang="fr-FR" sz="3600" b="1" dirty="0" smtClean="0"/>
              <a:t>Graduation </a:t>
            </a:r>
            <a:r>
              <a:rPr lang="fr-FR" sz="3600" b="1" dirty="0" err="1" smtClean="0"/>
              <a:t>Requirements</a:t>
            </a:r>
            <a:endParaRPr lang="fr-FR" sz="36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371303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1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7012" y="1752600"/>
            <a:ext cx="7008574" cy="4572000"/>
          </a:xfrm>
        </p:spPr>
        <p:txBody>
          <a:bodyPr/>
          <a:lstStyle/>
          <a:p>
            <a:pPr marL="457200" indent="-457200">
              <a:buFont typeface="Arial" pitchFamily="34" charset="0"/>
              <a:buChar char="•"/>
            </a:pPr>
            <a:r>
              <a:rPr lang="en-CA" dirty="0" smtClean="0">
                <a:solidFill>
                  <a:schemeClr val="tx1"/>
                </a:solidFill>
                <a:latin typeface="Cambria" pitchFamily="18" charset="0"/>
              </a:rPr>
              <a:t>If there are any questions about a course, seek out the teacher that teaches the course or see Guidance for more info.</a:t>
            </a:r>
          </a:p>
          <a:p>
            <a:pPr marL="457200" indent="-457200">
              <a:buFont typeface="Arial" pitchFamily="34" charset="0"/>
              <a:buChar char="•"/>
            </a:pPr>
            <a:r>
              <a:rPr lang="en-CA" dirty="0" smtClean="0">
                <a:solidFill>
                  <a:schemeClr val="tx1"/>
                </a:solidFill>
                <a:latin typeface="Cambria" pitchFamily="18" charset="0"/>
              </a:rPr>
              <a:t>Grade 11 English is a full year course.</a:t>
            </a:r>
          </a:p>
          <a:p>
            <a:pPr marL="457200" indent="-457200">
              <a:buFont typeface="Arial" pitchFamily="34" charset="0"/>
              <a:buChar char="•"/>
            </a:pPr>
            <a:r>
              <a:rPr lang="en-CA" dirty="0" smtClean="0">
                <a:solidFill>
                  <a:schemeClr val="tx1"/>
                </a:solidFill>
                <a:latin typeface="Cambria" pitchFamily="18" charset="0"/>
              </a:rPr>
              <a:t>Talk to your teachers if you are unsure of the level you should take and consider your goal after high school.</a:t>
            </a:r>
          </a:p>
          <a:p>
            <a:pPr marL="457200" indent="-457200">
              <a:buFont typeface="Arial" pitchFamily="34" charset="0"/>
              <a:buChar char="•"/>
            </a:pPr>
            <a:r>
              <a:rPr lang="en-CA" b="1" dirty="0" smtClean="0">
                <a:solidFill>
                  <a:schemeClr val="tx1"/>
                </a:solidFill>
                <a:latin typeface="Cambria" pitchFamily="18" charset="0"/>
              </a:rPr>
              <a:t>Please make sure you double check the pre-requisites for the course as well as the recommended mark.</a:t>
            </a:r>
          </a:p>
          <a:p>
            <a:pPr marL="457200" indent="-457200">
              <a:buFont typeface="Arial" pitchFamily="34" charset="0"/>
              <a:buChar char="•"/>
            </a:pPr>
            <a:endParaRPr lang="en-CA" dirty="0">
              <a:solidFill>
                <a:schemeClr val="tx1"/>
              </a:solidFill>
            </a:endParaRPr>
          </a:p>
        </p:txBody>
      </p:sp>
      <p:sp>
        <p:nvSpPr>
          <p:cNvPr id="3" name="Title 2"/>
          <p:cNvSpPr>
            <a:spLocks noGrp="1"/>
          </p:cNvSpPr>
          <p:nvPr>
            <p:ph type="ctrTitle"/>
          </p:nvPr>
        </p:nvSpPr>
        <p:spPr>
          <a:xfrm>
            <a:off x="303212" y="685800"/>
            <a:ext cx="7008574" cy="762000"/>
          </a:xfrm>
        </p:spPr>
        <p:txBody>
          <a:bodyPr>
            <a:normAutofit fontScale="90000"/>
          </a:bodyPr>
          <a:lstStyle/>
          <a:p>
            <a:endParaRPr lang="fr-F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22089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8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3212" y="1905000"/>
            <a:ext cx="7008574" cy="4343400"/>
          </a:xfrm>
        </p:spPr>
        <p:txBody>
          <a:bodyPr>
            <a:normAutofit fontScale="85000" lnSpcReduction="20000"/>
          </a:bodyPr>
          <a:lstStyle/>
          <a:p>
            <a:r>
              <a:rPr lang="en-CA" b="1" u="sng" dirty="0" smtClean="0">
                <a:solidFill>
                  <a:schemeClr val="tx1"/>
                </a:solidFill>
                <a:latin typeface="Cambria" pitchFamily="18" charset="0"/>
              </a:rPr>
              <a:t>Option 1</a:t>
            </a:r>
            <a:r>
              <a:rPr lang="en-CA" b="1" dirty="0" smtClean="0">
                <a:solidFill>
                  <a:schemeClr val="tx1"/>
                </a:solidFill>
                <a:latin typeface="Cambria" pitchFamily="18" charset="0"/>
              </a:rPr>
              <a:t>:  Financial and Workplace  Math</a:t>
            </a:r>
          </a:p>
          <a:p>
            <a:r>
              <a:rPr lang="en-CA" b="1" dirty="0" smtClean="0">
                <a:solidFill>
                  <a:schemeClr val="tx1"/>
                </a:solidFill>
                <a:latin typeface="Cambria" pitchFamily="18" charset="0"/>
              </a:rPr>
              <a:t>	</a:t>
            </a:r>
          </a:p>
          <a:p>
            <a:endParaRPr lang="en-CA" dirty="0" smtClean="0">
              <a:solidFill>
                <a:schemeClr val="tx1"/>
              </a:solidFill>
              <a:latin typeface="Cambria" pitchFamily="18" charset="0"/>
            </a:endParaRPr>
          </a:p>
          <a:p>
            <a:pPr marL="457200" indent="-457200">
              <a:buFont typeface="Arial" pitchFamily="34" charset="0"/>
              <a:buChar char="•"/>
            </a:pPr>
            <a:r>
              <a:rPr lang="en-CA" dirty="0" smtClean="0">
                <a:solidFill>
                  <a:schemeClr val="tx1"/>
                </a:solidFill>
                <a:latin typeface="Cambria" pitchFamily="18" charset="0"/>
              </a:rPr>
              <a:t>If you go this route, the only Math you need to graduate from HS</a:t>
            </a:r>
          </a:p>
          <a:p>
            <a:pPr marL="457200" indent="-457200">
              <a:buFont typeface="Arial" pitchFamily="34" charset="0"/>
              <a:buChar char="•"/>
            </a:pPr>
            <a:r>
              <a:rPr lang="en-CA" dirty="0" smtClean="0">
                <a:solidFill>
                  <a:schemeClr val="tx1"/>
                </a:solidFill>
                <a:latin typeface="Cambria" pitchFamily="18" charset="0"/>
              </a:rPr>
              <a:t>This Math would be acceptable for some college or university programs.</a:t>
            </a:r>
          </a:p>
          <a:p>
            <a:endParaRPr lang="en-CA" dirty="0" smtClean="0">
              <a:solidFill>
                <a:schemeClr val="tx1"/>
              </a:solidFill>
              <a:latin typeface="Cambria" pitchFamily="18" charset="0"/>
            </a:endParaRPr>
          </a:p>
          <a:p>
            <a:endParaRPr lang="en-CA" dirty="0" smtClean="0">
              <a:solidFill>
                <a:schemeClr val="tx1"/>
              </a:solidFill>
              <a:latin typeface="Cambria" pitchFamily="18" charset="0"/>
            </a:endParaRPr>
          </a:p>
          <a:p>
            <a:r>
              <a:rPr lang="en-CA" dirty="0" smtClean="0">
                <a:solidFill>
                  <a:schemeClr val="tx1"/>
                </a:solidFill>
                <a:latin typeface="Cambria" pitchFamily="18" charset="0"/>
              </a:rPr>
              <a:t>** Some college programs may want you to pursue Financial and Workplace Math 120 ( now called NBCC Math Foundation 1208 ), depending on your course of study.  The Finance 12 Math is in connection with NBCC where you will obtain your college credit if successful**</a:t>
            </a:r>
          </a:p>
          <a:p>
            <a:endParaRPr lang="en-CA" dirty="0" smtClean="0">
              <a:solidFill>
                <a:schemeClr val="tx1"/>
              </a:solidFill>
              <a:latin typeface="Cambria" pitchFamily="18" charset="0"/>
            </a:endParaRPr>
          </a:p>
          <a:p>
            <a:endParaRPr lang="fr-FR" dirty="0">
              <a:latin typeface="Cambria" pitchFamily="18" charset="0"/>
            </a:endParaRPr>
          </a:p>
        </p:txBody>
      </p:sp>
      <p:sp>
        <p:nvSpPr>
          <p:cNvPr id="3" name="Title 2"/>
          <p:cNvSpPr>
            <a:spLocks noGrp="1"/>
          </p:cNvSpPr>
          <p:nvPr>
            <p:ph type="ctrTitle"/>
          </p:nvPr>
        </p:nvSpPr>
        <p:spPr>
          <a:xfrm>
            <a:off x="227012" y="1066801"/>
            <a:ext cx="7008574" cy="762000"/>
          </a:xfrm>
        </p:spPr>
        <p:txBody>
          <a:bodyPr>
            <a:normAutofit fontScale="90000"/>
          </a:bodyPr>
          <a:lstStyle/>
          <a:p>
            <a:pPr algn="ctr"/>
            <a:r>
              <a:rPr lang="fr-FR" b="1" dirty="0" smtClean="0">
                <a:latin typeface="Cambria" pitchFamily="18" charset="0"/>
              </a:rPr>
              <a:t>MATH PATHWAYS</a:t>
            </a:r>
            <a:endParaRPr lang="fr-FR" b="1" dirty="0">
              <a:latin typeface="Cambria"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151235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7012" y="2133600"/>
            <a:ext cx="7008574" cy="4343400"/>
          </a:xfrm>
        </p:spPr>
        <p:txBody>
          <a:bodyPr>
            <a:normAutofit fontScale="92500" lnSpcReduction="20000"/>
          </a:bodyPr>
          <a:lstStyle/>
          <a:p>
            <a:r>
              <a:rPr lang="fr-FR" b="1" u="sng" dirty="0" smtClean="0">
                <a:solidFill>
                  <a:schemeClr val="tx1"/>
                </a:solidFill>
              </a:rPr>
              <a:t>Option 2</a:t>
            </a:r>
            <a:r>
              <a:rPr lang="fr-FR" b="1" dirty="0" smtClean="0">
                <a:solidFill>
                  <a:schemeClr val="tx1"/>
                </a:solidFill>
              </a:rPr>
              <a:t>:  </a:t>
            </a:r>
            <a:r>
              <a:rPr lang="fr-FR" b="1" dirty="0" err="1" smtClean="0">
                <a:solidFill>
                  <a:schemeClr val="tx1"/>
                </a:solidFill>
              </a:rPr>
              <a:t>Foundations</a:t>
            </a:r>
            <a:r>
              <a:rPr lang="fr-FR" b="1" dirty="0" smtClean="0">
                <a:solidFill>
                  <a:schemeClr val="tx1"/>
                </a:solidFill>
              </a:rPr>
              <a:t> in Math 110</a:t>
            </a:r>
          </a:p>
          <a:p>
            <a:r>
              <a:rPr lang="fr-FR" sz="2600" b="1" dirty="0">
                <a:solidFill>
                  <a:schemeClr val="tx1"/>
                </a:solidFill>
              </a:rPr>
              <a:t>	</a:t>
            </a:r>
            <a:endParaRPr lang="fr-FR" sz="2600" b="1" dirty="0" smtClean="0">
              <a:solidFill>
                <a:schemeClr val="tx1"/>
              </a:solidFill>
            </a:endParaRPr>
          </a:p>
          <a:p>
            <a:pPr marL="457200" indent="-457200">
              <a:buFont typeface="Arial" pitchFamily="34" charset="0"/>
              <a:buChar char="•"/>
            </a:pPr>
            <a:r>
              <a:rPr lang="en-CA" sz="2600" dirty="0">
                <a:solidFill>
                  <a:schemeClr val="tx1"/>
                </a:solidFill>
                <a:latin typeface="Cambria" pitchFamily="18" charset="0"/>
              </a:rPr>
              <a:t>If you go this route, the only Math you need to graduate from </a:t>
            </a:r>
            <a:r>
              <a:rPr lang="en-CA" sz="2600" dirty="0" smtClean="0">
                <a:solidFill>
                  <a:schemeClr val="tx1"/>
                </a:solidFill>
                <a:latin typeface="Cambria" pitchFamily="18" charset="0"/>
              </a:rPr>
              <a:t>High School</a:t>
            </a:r>
            <a:endParaRPr lang="en-CA" sz="2600" dirty="0">
              <a:solidFill>
                <a:schemeClr val="tx1"/>
              </a:solidFill>
              <a:latin typeface="Cambria" pitchFamily="18" charset="0"/>
            </a:endParaRPr>
          </a:p>
          <a:p>
            <a:pPr marL="457200" indent="-457200">
              <a:buFont typeface="Arial" pitchFamily="34" charset="0"/>
              <a:buChar char="•"/>
            </a:pPr>
            <a:r>
              <a:rPr lang="en-CA" sz="2600" dirty="0">
                <a:solidFill>
                  <a:schemeClr val="tx1"/>
                </a:solidFill>
                <a:latin typeface="Cambria" pitchFamily="18" charset="0"/>
              </a:rPr>
              <a:t>This Math would be acceptable for some college or university courses</a:t>
            </a:r>
            <a:r>
              <a:rPr lang="en-CA" sz="2600" dirty="0" smtClean="0">
                <a:solidFill>
                  <a:schemeClr val="tx1"/>
                </a:solidFill>
                <a:latin typeface="Cambria" pitchFamily="18" charset="0"/>
              </a:rPr>
              <a:t>.</a:t>
            </a:r>
          </a:p>
          <a:p>
            <a:pPr marL="457200" indent="-457200">
              <a:buFont typeface="Arial" pitchFamily="34" charset="0"/>
              <a:buChar char="•"/>
            </a:pPr>
            <a:r>
              <a:rPr lang="en-CA" sz="2600" dirty="0" smtClean="0">
                <a:solidFill>
                  <a:schemeClr val="tx1"/>
                </a:solidFill>
                <a:latin typeface="Cambria" pitchFamily="18" charset="0"/>
              </a:rPr>
              <a:t>If you are university bound, this should be the Math you choose. (If you have concerns, please see the Guidance counsellor)</a:t>
            </a:r>
          </a:p>
          <a:p>
            <a:pPr marL="457200" indent="-457200">
              <a:buFont typeface="Arial" pitchFamily="34" charset="0"/>
              <a:buChar char="•"/>
            </a:pPr>
            <a:r>
              <a:rPr lang="en-CA" sz="2600" dirty="0" smtClean="0">
                <a:solidFill>
                  <a:schemeClr val="tx1"/>
                </a:solidFill>
                <a:latin typeface="Cambria" pitchFamily="18" charset="0"/>
              </a:rPr>
              <a:t>Pre-Requisite for Pre-Calculus 110</a:t>
            </a:r>
          </a:p>
          <a:p>
            <a:pPr marL="457200" indent="-457200">
              <a:buFont typeface="Arial" pitchFamily="34" charset="0"/>
              <a:buChar char="•"/>
            </a:pPr>
            <a:r>
              <a:rPr lang="en-CA" sz="2600" dirty="0" smtClean="0">
                <a:solidFill>
                  <a:schemeClr val="tx1"/>
                </a:solidFill>
                <a:latin typeface="Cambria" pitchFamily="18" charset="0"/>
              </a:rPr>
              <a:t>Pre-Requisite for Foundations in Math 120</a:t>
            </a:r>
          </a:p>
          <a:p>
            <a:pPr marL="457200" indent="-457200">
              <a:buFont typeface="Arial" pitchFamily="34" charset="0"/>
              <a:buChar char="•"/>
            </a:pPr>
            <a:r>
              <a:rPr lang="en-CA" sz="2600" dirty="0" smtClean="0">
                <a:solidFill>
                  <a:schemeClr val="tx1"/>
                </a:solidFill>
                <a:latin typeface="Cambria" pitchFamily="18" charset="0"/>
              </a:rPr>
              <a:t>Need to verify the new admission requirements for College and University programs.  Requirements change from year to year.</a:t>
            </a:r>
            <a:endParaRPr lang="en-CA" sz="2600" dirty="0">
              <a:solidFill>
                <a:schemeClr val="tx1"/>
              </a:solidFill>
              <a:latin typeface="Cambria" pitchFamily="18" charset="0"/>
            </a:endParaRPr>
          </a:p>
          <a:p>
            <a:endParaRPr lang="fr-FR" dirty="0">
              <a:solidFill>
                <a:schemeClr val="tx1"/>
              </a:solidFill>
            </a:endParaRPr>
          </a:p>
          <a:p>
            <a:pPr marL="457200" indent="-457200">
              <a:buFont typeface="Arial" pitchFamily="34" charset="0"/>
              <a:buChar char="•"/>
            </a:pPr>
            <a:endParaRPr lang="fr-FR" dirty="0">
              <a:solidFill>
                <a:schemeClr val="tx1"/>
              </a:solidFill>
            </a:endParaRPr>
          </a:p>
          <a:p>
            <a:pPr marL="457200" indent="-457200">
              <a:buFont typeface="Arial" pitchFamily="34" charset="0"/>
              <a:buChar char="•"/>
            </a:pPr>
            <a:endParaRPr lang="fr-FR" dirty="0" smtClean="0">
              <a:solidFill>
                <a:schemeClr val="tx1"/>
              </a:solidFill>
            </a:endParaRPr>
          </a:p>
          <a:p>
            <a:endParaRPr lang="fr-FR" dirty="0"/>
          </a:p>
        </p:txBody>
      </p:sp>
      <p:sp>
        <p:nvSpPr>
          <p:cNvPr id="3" name="Title 2"/>
          <p:cNvSpPr>
            <a:spLocks noGrp="1"/>
          </p:cNvSpPr>
          <p:nvPr>
            <p:ph type="ctrTitle"/>
          </p:nvPr>
        </p:nvSpPr>
        <p:spPr>
          <a:xfrm>
            <a:off x="150812" y="838201"/>
            <a:ext cx="7008574" cy="1066800"/>
          </a:xfrm>
        </p:spPr>
        <p:txBody>
          <a:bodyPr/>
          <a:lstStyle/>
          <a:p>
            <a:endParaRPr lang="fr-F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239908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7012" y="1981200"/>
            <a:ext cx="7008574" cy="4572000"/>
          </a:xfrm>
        </p:spPr>
        <p:txBody>
          <a:bodyPr>
            <a:normAutofit fontScale="92500" lnSpcReduction="20000"/>
          </a:bodyPr>
          <a:lstStyle/>
          <a:p>
            <a:r>
              <a:rPr lang="en-CA" dirty="0" smtClean="0">
                <a:solidFill>
                  <a:schemeClr val="tx1"/>
                </a:solidFill>
                <a:latin typeface="Cambria" pitchFamily="18" charset="0"/>
              </a:rPr>
              <a:t>If you are considering a career in the following fields, you will need to follow the calculus pathways:</a:t>
            </a:r>
          </a:p>
          <a:p>
            <a:endParaRPr lang="en-CA" dirty="0" smtClean="0">
              <a:solidFill>
                <a:schemeClr val="tx1"/>
              </a:solidFill>
              <a:latin typeface="Cambria" pitchFamily="18" charset="0"/>
            </a:endParaRPr>
          </a:p>
          <a:p>
            <a:pPr marL="457200" indent="-457200">
              <a:buFont typeface="Arial" pitchFamily="34" charset="0"/>
              <a:buChar char="•"/>
            </a:pPr>
            <a:r>
              <a:rPr lang="en-CA" dirty="0" smtClean="0">
                <a:solidFill>
                  <a:schemeClr val="tx1"/>
                </a:solidFill>
                <a:latin typeface="Cambria" pitchFamily="18" charset="0"/>
              </a:rPr>
              <a:t>Engineering</a:t>
            </a:r>
          </a:p>
          <a:p>
            <a:pPr marL="457200" indent="-457200">
              <a:buFont typeface="Arial" pitchFamily="34" charset="0"/>
              <a:buChar char="•"/>
            </a:pPr>
            <a:r>
              <a:rPr lang="en-CA" dirty="0" smtClean="0">
                <a:solidFill>
                  <a:schemeClr val="tx1"/>
                </a:solidFill>
                <a:latin typeface="Cambria" pitchFamily="18" charset="0"/>
              </a:rPr>
              <a:t>Computer Science</a:t>
            </a:r>
          </a:p>
          <a:p>
            <a:pPr marL="457200" indent="-457200">
              <a:buFont typeface="Arial" pitchFamily="34" charset="0"/>
              <a:buChar char="•"/>
            </a:pPr>
            <a:r>
              <a:rPr lang="en-CA" dirty="0" smtClean="0">
                <a:solidFill>
                  <a:schemeClr val="tx1"/>
                </a:solidFill>
                <a:latin typeface="Cambria" pitchFamily="18" charset="0"/>
              </a:rPr>
              <a:t>Business</a:t>
            </a:r>
          </a:p>
          <a:p>
            <a:pPr marL="457200" indent="-457200">
              <a:buFont typeface="Arial" pitchFamily="34" charset="0"/>
              <a:buChar char="•"/>
            </a:pPr>
            <a:r>
              <a:rPr lang="en-CA" dirty="0" smtClean="0">
                <a:solidFill>
                  <a:schemeClr val="tx1"/>
                </a:solidFill>
                <a:latin typeface="Cambria" pitchFamily="18" charset="0"/>
              </a:rPr>
              <a:t>Science</a:t>
            </a:r>
          </a:p>
          <a:p>
            <a:pPr marL="457200" indent="-457200">
              <a:buFont typeface="Arial" pitchFamily="34" charset="0"/>
              <a:buChar char="•"/>
            </a:pPr>
            <a:r>
              <a:rPr lang="en-CA" dirty="0" smtClean="0">
                <a:solidFill>
                  <a:schemeClr val="tx1"/>
                </a:solidFill>
                <a:latin typeface="Cambria" pitchFamily="18" charset="0"/>
              </a:rPr>
              <a:t>Health Sciences</a:t>
            </a:r>
          </a:p>
          <a:p>
            <a:r>
              <a:rPr lang="en-CA" dirty="0" smtClean="0">
                <a:solidFill>
                  <a:schemeClr val="tx1"/>
                </a:solidFill>
                <a:latin typeface="Cambria" pitchFamily="18" charset="0"/>
              </a:rPr>
              <a:t>	- Nursing at UNB requires either pre-calculus 110 or Foundations in Math 120</a:t>
            </a:r>
          </a:p>
          <a:p>
            <a:pPr algn="ctr"/>
            <a:endParaRPr lang="en-CA" dirty="0" smtClean="0">
              <a:solidFill>
                <a:schemeClr val="accent3">
                  <a:lumMod val="75000"/>
                </a:schemeClr>
              </a:solidFill>
              <a:latin typeface="Cambria" pitchFamily="18" charset="0"/>
            </a:endParaRPr>
          </a:p>
          <a:p>
            <a:pPr algn="ctr"/>
            <a:r>
              <a:rPr lang="en-CA" dirty="0" smtClean="0">
                <a:solidFill>
                  <a:schemeClr val="accent3">
                    <a:lumMod val="75000"/>
                  </a:schemeClr>
                </a:solidFill>
                <a:latin typeface="Cambria" pitchFamily="18" charset="0"/>
              </a:rPr>
              <a:t>Math Pathways document, which is very helpful, is on the SSHS website, under the Student tab.</a:t>
            </a:r>
          </a:p>
          <a:p>
            <a:endParaRPr lang="fr-FR" dirty="0"/>
          </a:p>
        </p:txBody>
      </p:sp>
      <p:sp>
        <p:nvSpPr>
          <p:cNvPr id="3" name="Title 2"/>
          <p:cNvSpPr>
            <a:spLocks noGrp="1"/>
          </p:cNvSpPr>
          <p:nvPr>
            <p:ph type="ctrTitle"/>
          </p:nvPr>
        </p:nvSpPr>
        <p:spPr>
          <a:xfrm>
            <a:off x="227012" y="838201"/>
            <a:ext cx="7008574" cy="990600"/>
          </a:xfrm>
        </p:spPr>
        <p:txBody>
          <a:bodyPr>
            <a:normAutofit/>
          </a:bodyPr>
          <a:lstStyle/>
          <a:p>
            <a:pPr algn="ctr"/>
            <a:r>
              <a:rPr lang="fr-FR" b="1" dirty="0" err="1" smtClean="0">
                <a:latin typeface="Cambria" pitchFamily="18" charset="0"/>
              </a:rPr>
              <a:t>Pre-Calculus</a:t>
            </a:r>
            <a:r>
              <a:rPr lang="fr-FR" b="1" dirty="0" smtClean="0">
                <a:latin typeface="Cambria" pitchFamily="18" charset="0"/>
              </a:rPr>
              <a:t> Route</a:t>
            </a:r>
            <a:endParaRPr lang="fr-FR" b="1" dirty="0">
              <a:latin typeface="Cambria"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157114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5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0812" y="1981200"/>
            <a:ext cx="7008574" cy="4191000"/>
          </a:xfrm>
        </p:spPr>
        <p:txBody>
          <a:bodyPr>
            <a:normAutofit/>
          </a:bodyPr>
          <a:lstStyle/>
          <a:p>
            <a:r>
              <a:rPr lang="en-CA" dirty="0" smtClean="0">
                <a:solidFill>
                  <a:schemeClr val="tx1"/>
                </a:solidFill>
                <a:latin typeface="Cambria" pitchFamily="18" charset="0"/>
              </a:rPr>
              <a:t>Math Courses Offered in the Calculus Route:</a:t>
            </a:r>
          </a:p>
          <a:p>
            <a:r>
              <a:rPr lang="en-CA" dirty="0" smtClean="0">
                <a:solidFill>
                  <a:schemeClr val="tx1"/>
                </a:solidFill>
                <a:latin typeface="Cambria" pitchFamily="18" charset="0"/>
              </a:rPr>
              <a:t>Pre-Calculus 110</a:t>
            </a:r>
          </a:p>
          <a:p>
            <a:r>
              <a:rPr lang="en-CA" dirty="0" smtClean="0">
                <a:solidFill>
                  <a:schemeClr val="tx1"/>
                </a:solidFill>
                <a:latin typeface="Cambria" pitchFamily="18" charset="0"/>
              </a:rPr>
              <a:t>Pre-Calculus 12A</a:t>
            </a:r>
          </a:p>
          <a:p>
            <a:r>
              <a:rPr lang="en-CA" dirty="0" smtClean="0">
                <a:solidFill>
                  <a:schemeClr val="tx1"/>
                </a:solidFill>
                <a:latin typeface="Cambria" pitchFamily="18" charset="0"/>
              </a:rPr>
              <a:t>Pre-Calculus 12B</a:t>
            </a:r>
          </a:p>
          <a:p>
            <a:r>
              <a:rPr lang="en-CA" dirty="0" smtClean="0">
                <a:solidFill>
                  <a:schemeClr val="tx1"/>
                </a:solidFill>
                <a:latin typeface="Cambria" pitchFamily="18" charset="0"/>
              </a:rPr>
              <a:t>Calculus 120</a:t>
            </a:r>
          </a:p>
          <a:p>
            <a:endParaRPr lang="en-CA" dirty="0" smtClean="0">
              <a:solidFill>
                <a:schemeClr val="tx1"/>
              </a:solidFill>
              <a:latin typeface="Cambria" pitchFamily="18" charset="0"/>
            </a:endParaRPr>
          </a:p>
          <a:p>
            <a:pPr algn="just"/>
            <a:r>
              <a:rPr lang="en-CA" b="1" dirty="0" smtClean="0">
                <a:solidFill>
                  <a:schemeClr val="tx1"/>
                </a:solidFill>
                <a:latin typeface="Cambria" pitchFamily="18" charset="0"/>
              </a:rPr>
              <a:t>If you want/need to take all of these courses, you must DOUBLE your Math in the 2</a:t>
            </a:r>
            <a:r>
              <a:rPr lang="en-CA" b="1" baseline="30000" dirty="0" smtClean="0">
                <a:solidFill>
                  <a:schemeClr val="tx1"/>
                </a:solidFill>
                <a:latin typeface="Cambria" pitchFamily="18" charset="0"/>
              </a:rPr>
              <a:t>nd</a:t>
            </a:r>
            <a:r>
              <a:rPr lang="en-CA" b="1" dirty="0" smtClean="0">
                <a:solidFill>
                  <a:schemeClr val="tx1"/>
                </a:solidFill>
                <a:latin typeface="Cambria" pitchFamily="18" charset="0"/>
              </a:rPr>
              <a:t> semester of Grade 11 with Pre-Calculus 110 and Pre-Calculus 12A.</a:t>
            </a:r>
          </a:p>
        </p:txBody>
      </p:sp>
      <p:sp>
        <p:nvSpPr>
          <p:cNvPr id="3" name="Title 2"/>
          <p:cNvSpPr>
            <a:spLocks noGrp="1"/>
          </p:cNvSpPr>
          <p:nvPr>
            <p:ph type="ctrTitle"/>
          </p:nvPr>
        </p:nvSpPr>
        <p:spPr>
          <a:xfrm>
            <a:off x="237149" y="1202387"/>
            <a:ext cx="7008574" cy="702613"/>
          </a:xfrm>
        </p:spPr>
        <p:txBody>
          <a:bodyPr>
            <a:normAutofit fontScale="90000"/>
          </a:bodyPr>
          <a:lstStyle/>
          <a:p>
            <a:pPr algn="ctr"/>
            <a:r>
              <a:rPr lang="en-CA" b="1" dirty="0" smtClean="0">
                <a:latin typeface="Cambria" pitchFamily="18" charset="0"/>
              </a:rPr>
              <a:t>Fast Tracking Math</a:t>
            </a:r>
            <a:endParaRPr lang="en-CA" b="1" dirty="0">
              <a:latin typeface="Cambria"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216385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1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lass open house presentatio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name="Class open house presentation" id="{ED6F853E-23FC-44AA-826D-3EFB5E0A4D17}" vid="{6E8FE5FC-8933-4D10-AAA1-772E0561ED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C5B0272689F14EA4A33107BB1B7609" ma:contentTypeVersion="1" ma:contentTypeDescription="Create a new document." ma:contentTypeScope="" ma:versionID="6978dc564cbeacd45559deb8a8081e93">
  <xsd:schema xmlns:xsd="http://www.w3.org/2001/XMLSchema" xmlns:xs="http://www.w3.org/2001/XMLSchema" xmlns:p="http://schemas.microsoft.com/office/2006/metadata/properties" xmlns:ns1="http://schemas.microsoft.com/sharepoint/v3" targetNamespace="http://schemas.microsoft.com/office/2006/metadata/properties" ma:root="true" ma:fieldsID="2d944f400e5ce67ccaa158313eb572c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F9B9E66-CE28-47C2-8A52-1F10E1B3E186}"/>
</file>

<file path=customXml/itemProps2.xml><?xml version="1.0" encoding="utf-8"?>
<ds:datastoreItem xmlns:ds="http://schemas.openxmlformats.org/officeDocument/2006/customXml" ds:itemID="{EF3634DD-C8FC-4670-BCFC-FDE7A615DF5F}"/>
</file>

<file path=customXml/itemProps3.xml><?xml version="1.0" encoding="utf-8"?>
<ds:datastoreItem xmlns:ds="http://schemas.openxmlformats.org/officeDocument/2006/customXml" ds:itemID="{A39B96CC-F330-4807-8790-B5AA909B9EE8}"/>
</file>

<file path=docProps/app.xml><?xml version="1.0" encoding="utf-8"?>
<Properties xmlns="http://schemas.openxmlformats.org/officeDocument/2006/extended-properties" xmlns:vt="http://schemas.openxmlformats.org/officeDocument/2006/docPropsVTypes">
  <Template/>
  <TotalTime>0</TotalTime>
  <Words>1695</Words>
  <Application>Microsoft Office PowerPoint</Application>
  <PresentationFormat>Custom</PresentationFormat>
  <Paragraphs>147</Paragraphs>
  <Slides>18</Slides>
  <Notes>3</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Cambria</vt:lpstr>
      <vt:lpstr>Century Gothic</vt:lpstr>
      <vt:lpstr>Class open house presentation</vt:lpstr>
      <vt:lpstr>St. Stephen  High School Grade 10 Course Selection Process</vt:lpstr>
      <vt:lpstr>What Is The First Step?</vt:lpstr>
      <vt:lpstr>PowerPoint Presentation</vt:lpstr>
      <vt:lpstr>Graduation Requirements</vt:lpstr>
      <vt:lpstr>PowerPoint Presentation</vt:lpstr>
      <vt:lpstr>MATH PATHWAYS</vt:lpstr>
      <vt:lpstr>PowerPoint Presentation</vt:lpstr>
      <vt:lpstr>Pre-Calculus Route</vt:lpstr>
      <vt:lpstr>Fast Tracking Math</vt:lpstr>
      <vt:lpstr>What if I am failing?</vt:lpstr>
      <vt:lpstr>Course Levels?</vt:lpstr>
      <vt:lpstr>French Immersion</vt:lpstr>
      <vt:lpstr>Career Explorations</vt:lpstr>
      <vt:lpstr>Online Courses</vt:lpstr>
      <vt:lpstr>Picking Your Courses</vt:lpstr>
      <vt:lpstr>How to enter your courses</vt:lpstr>
      <vt:lpstr>Entering your Courses</vt:lpstr>
      <vt:lpstr>Recap on selections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2020-04-22T15:19:44Z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TC034605079991</vt:lpwstr>
  </property>
  <property fmtid="{D5CDD505-2E9C-101B-9397-08002B2CF9AE}" pid="3" name="ContentTypeId">
    <vt:lpwstr>0x01010095C5B0272689F14EA4A33107BB1B7609</vt:lpwstr>
  </property>
</Properties>
</file>