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4"/>
  </p:sldMasterIdLst>
  <p:notesMasterIdLst>
    <p:notesMasterId r:id="rId26"/>
  </p:notesMasterIdLst>
  <p:sldIdLst>
    <p:sldId id="256" r:id="rId5"/>
    <p:sldId id="300" r:id="rId6"/>
    <p:sldId id="265" r:id="rId7"/>
    <p:sldId id="266" r:id="rId8"/>
    <p:sldId id="286" r:id="rId9"/>
    <p:sldId id="287" r:id="rId10"/>
    <p:sldId id="278" r:id="rId11"/>
    <p:sldId id="288" r:id="rId12"/>
    <p:sldId id="279" r:id="rId13"/>
    <p:sldId id="289" r:id="rId14"/>
    <p:sldId id="280" r:id="rId15"/>
    <p:sldId id="290" r:id="rId16"/>
    <p:sldId id="291" r:id="rId17"/>
    <p:sldId id="282" r:id="rId18"/>
    <p:sldId id="293" r:id="rId19"/>
    <p:sldId id="294" r:id="rId20"/>
    <p:sldId id="292" r:id="rId21"/>
    <p:sldId id="283" r:id="rId22"/>
    <p:sldId id="298" r:id="rId23"/>
    <p:sldId id="297"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9" autoAdjust="0"/>
    <p:restoredTop sz="92022" autoAdjust="0"/>
  </p:normalViewPr>
  <p:slideViewPr>
    <p:cSldViewPr snapToGrid="0">
      <p:cViewPr varScale="1">
        <p:scale>
          <a:sx n="60" d="100"/>
          <a:sy n="60" d="100"/>
        </p:scale>
        <p:origin x="48" y="2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87D00-1773-41A6-959F-6B7415147A41}"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E73C5-3C37-471B-A319-244281C6F3DA}" type="slidenum">
              <a:rPr lang="en-US" smtClean="0"/>
              <a:t>‹#›</a:t>
            </a:fld>
            <a:endParaRPr lang="en-US"/>
          </a:p>
        </p:txBody>
      </p:sp>
    </p:spTree>
    <p:extLst>
      <p:ext uri="{BB962C8B-B14F-4D97-AF65-F5344CB8AC3E}">
        <p14:creationId xmlns:p14="http://schemas.microsoft.com/office/powerpoint/2010/main" val="274940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E73C5-3C37-471B-A319-244281C6F3DA}" type="slidenum">
              <a:rPr lang="en-US" smtClean="0"/>
              <a:t>1</a:t>
            </a:fld>
            <a:endParaRPr lang="en-US"/>
          </a:p>
        </p:txBody>
      </p:sp>
    </p:spTree>
    <p:extLst>
      <p:ext uri="{BB962C8B-B14F-4D97-AF65-F5344CB8AC3E}">
        <p14:creationId xmlns:p14="http://schemas.microsoft.com/office/powerpoint/2010/main" val="329019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E73C5-3C37-471B-A319-244281C6F3DA}" type="slidenum">
              <a:rPr lang="en-US" smtClean="0"/>
              <a:t>3</a:t>
            </a:fld>
            <a:endParaRPr lang="en-US"/>
          </a:p>
        </p:txBody>
      </p:sp>
    </p:spTree>
    <p:extLst>
      <p:ext uri="{BB962C8B-B14F-4D97-AF65-F5344CB8AC3E}">
        <p14:creationId xmlns:p14="http://schemas.microsoft.com/office/powerpoint/2010/main" val="271733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16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14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202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56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1462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3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7827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7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89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7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38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47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390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70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9931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22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0581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ecure1.nbed.nb.ca/sites/ASD-S/2338/Pages/default.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3" name="Rectangle 5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4" name="Rectangle 5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5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6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Freeform: Shape 6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336164" y="-22661"/>
            <a:ext cx="4512989" cy="2227730"/>
          </a:xfrm>
        </p:spPr>
        <p:txBody>
          <a:bodyPr vert="horz" lIns="91440" tIns="45720" rIns="91440" bIns="45720" rtlCol="0" anchor="ctr">
            <a:normAutofit/>
          </a:bodyPr>
          <a:lstStyle/>
          <a:p>
            <a:pPr algn="l"/>
            <a:r>
              <a:rPr lang="en-US" sz="7200" dirty="0">
                <a:solidFill>
                  <a:srgbClr val="FFFFFF"/>
                </a:solidFill>
              </a:rPr>
              <a:t>SSHS</a:t>
            </a:r>
            <a:br>
              <a:rPr lang="en-US" sz="2800" dirty="0">
                <a:solidFill>
                  <a:srgbClr val="FFFFFF"/>
                </a:solidFill>
              </a:rPr>
            </a:br>
            <a:endParaRPr lang="en-US" sz="2800" dirty="0">
              <a:solidFill>
                <a:srgbClr val="FFFFFF"/>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57251" y="1416504"/>
            <a:ext cx="3856774" cy="4113891"/>
          </a:xfrm>
          <a:prstGeom prst="rect">
            <a:avLst/>
          </a:prstGeom>
        </p:spPr>
      </p:pic>
      <p:sp>
        <p:nvSpPr>
          <p:cNvPr id="3" name="Subtitle 2"/>
          <p:cNvSpPr>
            <a:spLocks noGrp="1"/>
          </p:cNvSpPr>
          <p:nvPr>
            <p:ph type="subTitle" idx="1"/>
          </p:nvPr>
        </p:nvSpPr>
        <p:spPr>
          <a:xfrm>
            <a:off x="5921082" y="1565172"/>
            <a:ext cx="6281701" cy="3317938"/>
          </a:xfrm>
        </p:spPr>
        <p:txBody>
          <a:bodyPr vert="horz" lIns="91440" tIns="45720" rIns="91440" bIns="45720" rtlCol="0" anchor="t">
            <a:normAutofit/>
          </a:bodyPr>
          <a:lstStyle/>
          <a:p>
            <a:pPr algn="l"/>
            <a:r>
              <a:rPr lang="en-US" sz="3600" dirty="0">
                <a:solidFill>
                  <a:srgbClr val="FFFFFF"/>
                </a:solidFill>
              </a:rPr>
              <a:t>High School Renewal</a:t>
            </a:r>
          </a:p>
          <a:p>
            <a:pPr algn="l"/>
            <a:r>
              <a:rPr lang="en-US" sz="3600" dirty="0">
                <a:solidFill>
                  <a:srgbClr val="FFFFFF"/>
                </a:solidFill>
              </a:rPr>
              <a:t>2024-2025 Course Selection</a:t>
            </a:r>
          </a:p>
          <a:p>
            <a:pPr algn="l"/>
            <a:endParaRPr lang="en-US" sz="3600" dirty="0">
              <a:solidFill>
                <a:srgbClr val="FFFFFF"/>
              </a:solidFill>
            </a:endParaRPr>
          </a:p>
          <a:p>
            <a:pPr algn="l"/>
            <a:r>
              <a:rPr lang="en-US" sz="3200" dirty="0">
                <a:solidFill>
                  <a:srgbClr val="FFFFFF"/>
                </a:solidFill>
              </a:rPr>
              <a:t>     (Graduates from 2026 on)</a:t>
            </a:r>
          </a:p>
          <a:p>
            <a:pPr algn="l">
              <a:buFont typeface="Wingdings 3" charset="2"/>
              <a:buChar char=""/>
            </a:pPr>
            <a:endParaRPr lang="en-US" dirty="0">
              <a:solidFill>
                <a:srgbClr val="FFFFFF"/>
              </a:solidFill>
            </a:endParaRPr>
          </a:p>
        </p:txBody>
      </p:sp>
    </p:spTree>
    <p:extLst>
      <p:ext uri="{BB962C8B-B14F-4D97-AF65-F5344CB8AC3E}">
        <p14:creationId xmlns:p14="http://schemas.microsoft.com/office/powerpoint/2010/main" val="321080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1758" y="213182"/>
            <a:ext cx="5640048" cy="942975"/>
          </a:xfrm>
          <a:solidFill>
            <a:schemeClr val="bg1">
              <a:lumMod val="95000"/>
            </a:schemeClr>
          </a:solidFill>
        </p:spPr>
        <p:txBody>
          <a:bodyPr>
            <a:noAutofit/>
          </a:bodyPr>
          <a:lstStyle/>
          <a:p>
            <a:pPr algn="ctr"/>
            <a:r>
              <a:rPr lang="en-US" sz="6000" b="1" dirty="0">
                <a:solidFill>
                  <a:schemeClr val="tx1"/>
                </a:solidFill>
              </a:rPr>
              <a:t>Mathematics</a:t>
            </a:r>
            <a:endParaRPr lang="fr-CA" sz="6000" b="1" dirty="0">
              <a:solidFill>
                <a:schemeClr val="tx1"/>
              </a:solidFill>
            </a:endParaRPr>
          </a:p>
        </p:txBody>
      </p:sp>
      <p:pic>
        <p:nvPicPr>
          <p:cNvPr id="3" name="Picture 2" descr="A table with numbers and text&#10;&#10;Description automatically generated">
            <a:extLst>
              <a:ext uri="{FF2B5EF4-FFF2-40B4-BE49-F238E27FC236}">
                <a16:creationId xmlns:a16="http://schemas.microsoft.com/office/drawing/2014/main" id="{6853D6AC-B93D-3040-5707-A427800E6010}"/>
              </a:ext>
            </a:extLst>
          </p:cNvPr>
          <p:cNvPicPr>
            <a:picLocks noChangeAspect="1"/>
          </p:cNvPicPr>
          <p:nvPr/>
        </p:nvPicPr>
        <p:blipFill>
          <a:blip r:embed="rId2"/>
          <a:stretch>
            <a:fillRect/>
          </a:stretch>
        </p:blipFill>
        <p:spPr>
          <a:xfrm>
            <a:off x="1679095" y="1414912"/>
            <a:ext cx="6303393" cy="5135233"/>
          </a:xfrm>
          <a:prstGeom prst="rect">
            <a:avLst/>
          </a:prstGeom>
        </p:spPr>
      </p:pic>
    </p:spTree>
    <p:extLst>
      <p:ext uri="{BB962C8B-B14F-4D97-AF65-F5344CB8AC3E}">
        <p14:creationId xmlns:p14="http://schemas.microsoft.com/office/powerpoint/2010/main" val="66505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33" y="1273543"/>
            <a:ext cx="6784431" cy="1703179"/>
          </a:xfrm>
          <a:solidFill>
            <a:schemeClr val="bg1">
              <a:lumMod val="95000"/>
            </a:schemeClr>
          </a:solidFill>
        </p:spPr>
        <p:txBody>
          <a:bodyPr/>
          <a:lstStyle/>
          <a:p>
            <a:pPr marL="0" indent="0">
              <a:buNone/>
            </a:pPr>
            <a:r>
              <a:rPr lang="en-US" sz="4000" dirty="0">
                <a:solidFill>
                  <a:srgbClr val="00B050"/>
                </a:solidFill>
              </a:rPr>
              <a:t>Graduation Requirements:</a:t>
            </a:r>
          </a:p>
          <a:p>
            <a:pPr marL="0" indent="0">
              <a:buNone/>
            </a:pPr>
            <a:endParaRPr lang="en-US" sz="700" dirty="0">
              <a:solidFill>
                <a:srgbClr val="00B050"/>
              </a:solidFill>
            </a:endParaRPr>
          </a:p>
          <a:p>
            <a:pPr>
              <a:buFont typeface="Wingdings" panose="05000000000000000000" pitchFamily="2" charset="2"/>
              <a:buChar char="ü"/>
            </a:pPr>
            <a:r>
              <a:rPr lang="en-US" sz="3200" dirty="0"/>
              <a:t> </a:t>
            </a:r>
            <a:r>
              <a:rPr lang="en-US" sz="3200" dirty="0">
                <a:solidFill>
                  <a:schemeClr val="tx1"/>
                </a:solidFill>
              </a:rPr>
              <a:t>8 Science credit-hours</a:t>
            </a:r>
          </a:p>
          <a:p>
            <a:endParaRPr lang="en-US" sz="300" dirty="0"/>
          </a:p>
          <a:p>
            <a:pPr marL="0" indent="0">
              <a:buNone/>
            </a:pPr>
            <a:endParaRPr lang="fr-CA" sz="3200" dirty="0"/>
          </a:p>
        </p:txBody>
      </p:sp>
      <p:sp>
        <p:nvSpPr>
          <p:cNvPr id="5" name="Content Placeholder 2"/>
          <p:cNvSpPr txBox="1">
            <a:spLocks/>
          </p:cNvSpPr>
          <p:nvPr/>
        </p:nvSpPr>
        <p:spPr>
          <a:xfrm>
            <a:off x="459333" y="3122684"/>
            <a:ext cx="11335102" cy="3506716"/>
          </a:xfrm>
          <a:prstGeom prst="rect">
            <a:avLst/>
          </a:prstGeom>
          <a:solidFill>
            <a:schemeClr val="bg1">
              <a:lumMod val="95000"/>
            </a:schemeClr>
          </a:solidFill>
        </p:spPr>
        <p:txBody>
          <a:bodyPr vert="horz" lIns="91440" tIns="45720" rIns="91440" bIns="45720" rtlCol="0" anchor="t">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endParaRPr lang="en-US" sz="700" dirty="0">
              <a:solidFill>
                <a:srgbClr val="0070C0"/>
              </a:solidFill>
            </a:endParaRPr>
          </a:p>
          <a:p>
            <a:pPr>
              <a:buFont typeface="Wingdings" panose="05000000000000000000" pitchFamily="2" charset="2"/>
              <a:buChar char="ü"/>
            </a:pPr>
            <a:r>
              <a:rPr lang="en-US" sz="2800" dirty="0">
                <a:solidFill>
                  <a:schemeClr val="tx1"/>
                </a:solidFill>
              </a:rPr>
              <a:t>Any 8 credit-hours from the Science list.</a:t>
            </a:r>
          </a:p>
          <a:p>
            <a:pPr>
              <a:buFont typeface="Wingdings" panose="05000000000000000000" pitchFamily="2" charset="2"/>
              <a:buChar char="ü"/>
            </a:pPr>
            <a:endParaRPr lang="en-US" sz="2800" dirty="0">
              <a:solidFill>
                <a:schemeClr val="tx1"/>
              </a:solidFill>
            </a:endParaRPr>
          </a:p>
          <a:p>
            <a:pPr marL="0" indent="0">
              <a:buNone/>
            </a:pPr>
            <a:r>
              <a:rPr lang="en-US" sz="2800" b="1" i="1" dirty="0">
                <a:solidFill>
                  <a:schemeClr val="tx1"/>
                </a:solidFill>
              </a:rPr>
              <a:t>   Note:</a:t>
            </a:r>
          </a:p>
          <a:p>
            <a:r>
              <a:rPr lang="en-US" sz="2800" dirty="0">
                <a:solidFill>
                  <a:schemeClr val="tx1"/>
                </a:solidFill>
              </a:rPr>
              <a:t>Science for Sustainable Societies 10 is highly recommended to take before Chemistry 112, Physics 112 or Biology 122. </a:t>
            </a:r>
          </a:p>
          <a:p>
            <a:r>
              <a:rPr lang="en-US" sz="2800" dirty="0">
                <a:solidFill>
                  <a:schemeClr val="tx1"/>
                </a:solidFill>
              </a:rPr>
              <a:t>Environmental Science 120 students must complete one other Grade 11 or 12 provincial Science course as a pre-requisite, as well as Foundations of Mathematics 110 as a pre- or corequisite</a:t>
            </a:r>
          </a:p>
          <a:p>
            <a:r>
              <a:rPr lang="en-US" sz="2800" dirty="0">
                <a:solidFill>
                  <a:schemeClr val="tx1"/>
                </a:solidFill>
              </a:rPr>
              <a:t>Science for Sustainable Societies 10 and Numbers, Relations and Functions 10 are strongly recommended for Chemistry 112, Physics 112 and Biology 122.</a:t>
            </a:r>
          </a:p>
          <a:p>
            <a:r>
              <a:rPr lang="en-US" sz="2800" dirty="0">
                <a:solidFill>
                  <a:schemeClr val="tx1"/>
                </a:solidFill>
              </a:rPr>
              <a:t>Chemistry 112 is a prerequisite for Chemistry 122and Physics 112 is a prerequisite for Physics 122.</a:t>
            </a:r>
          </a:p>
          <a:p>
            <a:r>
              <a:rPr lang="en-US" sz="2800" dirty="0">
                <a:solidFill>
                  <a:schemeClr val="tx1"/>
                </a:solidFill>
              </a:rPr>
              <a:t>Marine Sciences 120 can only be used as flexible credit hours and not as science credit hours.</a:t>
            </a:r>
          </a:p>
          <a:p>
            <a:pPr marL="0" indent="0">
              <a:buNone/>
            </a:pPr>
            <a:endParaRPr lang="en-US" sz="3200" u="sng" dirty="0"/>
          </a:p>
        </p:txBody>
      </p:sp>
      <p:sp>
        <p:nvSpPr>
          <p:cNvPr id="6" name="Title 1"/>
          <p:cNvSpPr>
            <a:spLocks noGrp="1"/>
          </p:cNvSpPr>
          <p:nvPr>
            <p:ph type="title"/>
          </p:nvPr>
        </p:nvSpPr>
        <p:spPr>
          <a:xfrm>
            <a:off x="459333" y="184606"/>
            <a:ext cx="5640048" cy="942975"/>
          </a:xfrm>
          <a:solidFill>
            <a:schemeClr val="bg1">
              <a:lumMod val="95000"/>
            </a:schemeClr>
          </a:solidFill>
        </p:spPr>
        <p:txBody>
          <a:bodyPr>
            <a:noAutofit/>
          </a:bodyPr>
          <a:lstStyle/>
          <a:p>
            <a:pPr algn="ctr"/>
            <a:r>
              <a:rPr lang="en-US" sz="6000" b="1" dirty="0">
                <a:solidFill>
                  <a:schemeClr val="tx1"/>
                </a:solidFill>
              </a:rPr>
              <a:t>Science</a:t>
            </a:r>
            <a:endParaRPr lang="fr-CA" sz="6000" b="1" dirty="0">
              <a:solidFill>
                <a:schemeClr val="tx1"/>
              </a:solidFill>
            </a:endParaRPr>
          </a:p>
        </p:txBody>
      </p:sp>
    </p:spTree>
    <p:extLst>
      <p:ext uri="{BB962C8B-B14F-4D97-AF65-F5344CB8AC3E}">
        <p14:creationId xmlns:p14="http://schemas.microsoft.com/office/powerpoint/2010/main" val="227870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68424" y="413206"/>
            <a:ext cx="5640048" cy="942975"/>
          </a:xfrm>
          <a:solidFill>
            <a:schemeClr val="bg1">
              <a:lumMod val="95000"/>
            </a:schemeClr>
          </a:solidFill>
        </p:spPr>
        <p:txBody>
          <a:bodyPr>
            <a:noAutofit/>
          </a:bodyPr>
          <a:lstStyle/>
          <a:p>
            <a:pPr algn="ctr"/>
            <a:r>
              <a:rPr lang="en-US" sz="6000" b="1" dirty="0">
                <a:solidFill>
                  <a:schemeClr val="tx1"/>
                </a:solidFill>
              </a:rPr>
              <a:t>Science</a:t>
            </a:r>
            <a:endParaRPr lang="fr-CA" sz="6000" b="1" dirty="0">
              <a:solidFill>
                <a:schemeClr val="tx1"/>
              </a:solidFill>
            </a:endParaRPr>
          </a:p>
        </p:txBody>
      </p:sp>
      <p:pic>
        <p:nvPicPr>
          <p:cNvPr id="3" name="Picture 2">
            <a:extLst>
              <a:ext uri="{FF2B5EF4-FFF2-40B4-BE49-F238E27FC236}">
                <a16:creationId xmlns:a16="http://schemas.microsoft.com/office/drawing/2014/main" id="{D25C74BA-0F38-EF35-85DC-848FA7A9E568}"/>
              </a:ext>
            </a:extLst>
          </p:cNvPr>
          <p:cNvPicPr>
            <a:picLocks noChangeAspect="1"/>
          </p:cNvPicPr>
          <p:nvPr/>
        </p:nvPicPr>
        <p:blipFill>
          <a:blip r:embed="rId2"/>
          <a:stretch>
            <a:fillRect/>
          </a:stretch>
        </p:blipFill>
        <p:spPr>
          <a:xfrm>
            <a:off x="2186522" y="1523093"/>
            <a:ext cx="5410397" cy="5073650"/>
          </a:xfrm>
          <a:prstGeom prst="rect">
            <a:avLst/>
          </a:prstGeom>
        </p:spPr>
      </p:pic>
    </p:spTree>
    <p:extLst>
      <p:ext uri="{BB962C8B-B14F-4D97-AF65-F5344CB8AC3E}">
        <p14:creationId xmlns:p14="http://schemas.microsoft.com/office/powerpoint/2010/main" val="235833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64" y="442912"/>
            <a:ext cx="8392886" cy="1894114"/>
          </a:xfrm>
          <a:solidFill>
            <a:schemeClr val="bg1">
              <a:lumMod val="95000"/>
            </a:schemeClr>
          </a:solidFill>
        </p:spPr>
        <p:txBody>
          <a:bodyPr>
            <a:noAutofit/>
          </a:bodyPr>
          <a:lstStyle/>
          <a:p>
            <a:pPr algn="ctr"/>
            <a:r>
              <a:rPr lang="en-US" sz="6000" b="1" dirty="0">
                <a:solidFill>
                  <a:schemeClr val="tx1"/>
                </a:solidFill>
              </a:rPr>
              <a:t>Personalized </a:t>
            </a:r>
            <a:br>
              <a:rPr lang="en-US" sz="6000" b="1" dirty="0">
                <a:solidFill>
                  <a:schemeClr val="tx1"/>
                </a:solidFill>
              </a:rPr>
            </a:br>
            <a:r>
              <a:rPr lang="en-US" sz="6000" b="1" dirty="0">
                <a:solidFill>
                  <a:schemeClr val="tx1"/>
                </a:solidFill>
              </a:rPr>
              <a:t>Well-Being</a:t>
            </a:r>
            <a:endParaRPr lang="fr-CA" sz="6000" b="1" dirty="0">
              <a:solidFill>
                <a:schemeClr val="tx1"/>
              </a:solidFill>
            </a:endParaRPr>
          </a:p>
        </p:txBody>
      </p:sp>
      <p:sp>
        <p:nvSpPr>
          <p:cNvPr id="3" name="TextBox 2"/>
          <p:cNvSpPr txBox="1"/>
          <p:nvPr/>
        </p:nvSpPr>
        <p:spPr>
          <a:xfrm>
            <a:off x="808264" y="3929063"/>
            <a:ext cx="8817429" cy="2123658"/>
          </a:xfrm>
          <a:prstGeom prst="rect">
            <a:avLst/>
          </a:prstGeom>
          <a:noFill/>
        </p:spPr>
        <p:txBody>
          <a:bodyPr wrap="square" lIns="91440" tIns="45720" rIns="91440" bIns="45720" rtlCol="0" anchor="t">
            <a:spAutoFit/>
          </a:bodyPr>
          <a:lstStyle/>
          <a:p>
            <a:pPr marL="571500" indent="-571500">
              <a:buFont typeface="Wingdings" panose="05000000000000000000" pitchFamily="2" charset="2"/>
              <a:buChar char="ü"/>
            </a:pPr>
            <a:r>
              <a:rPr lang="en-US" sz="4400" dirty="0"/>
              <a:t>Creative Arts</a:t>
            </a:r>
          </a:p>
          <a:p>
            <a:pPr marL="571500" indent="-571500">
              <a:buFont typeface="Wingdings" panose="05000000000000000000" pitchFamily="2" charset="2"/>
              <a:buChar char="ü"/>
            </a:pPr>
            <a:r>
              <a:rPr lang="en-US" sz="4400" dirty="0"/>
              <a:t>Wellness and Physical Education</a:t>
            </a:r>
          </a:p>
          <a:p>
            <a:pPr marL="571500" indent="-571500">
              <a:buFont typeface="Wingdings" panose="05000000000000000000" pitchFamily="2" charset="2"/>
              <a:buChar char="ü"/>
            </a:pPr>
            <a:r>
              <a:rPr lang="en-US" sz="4400" dirty="0"/>
              <a:t>Career- Connected</a:t>
            </a:r>
          </a:p>
        </p:txBody>
      </p:sp>
      <p:pic>
        <p:nvPicPr>
          <p:cNvPr id="2050" name="Picture 2" descr="Green Umbrella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626" y="257175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4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747" y="1515678"/>
            <a:ext cx="11304662" cy="5099434"/>
          </a:xfrm>
          <a:solidFill>
            <a:schemeClr val="bg1">
              <a:lumMod val="95000"/>
            </a:schemeClr>
          </a:solidFill>
        </p:spPr>
        <p:txBody>
          <a:bodyPr>
            <a:normAutofit fontScale="77500" lnSpcReduction="20000"/>
          </a:bodyPr>
          <a:lstStyle/>
          <a:p>
            <a:pPr marL="0" indent="0">
              <a:buNone/>
            </a:pPr>
            <a:r>
              <a:rPr lang="en-US" sz="4000" dirty="0">
                <a:solidFill>
                  <a:srgbClr val="00B050"/>
                </a:solidFill>
              </a:rPr>
              <a:t>Graduation Requirements:</a:t>
            </a:r>
          </a:p>
          <a:p>
            <a:pPr marL="0" indent="0">
              <a:buNone/>
            </a:pPr>
            <a:endParaRPr lang="en-US" sz="700" dirty="0">
              <a:solidFill>
                <a:srgbClr val="00B050"/>
              </a:solidFill>
            </a:endParaRPr>
          </a:p>
          <a:p>
            <a:pPr>
              <a:buFont typeface="Wingdings" panose="05000000000000000000" pitchFamily="2" charset="2"/>
              <a:buChar char="ü"/>
            </a:pPr>
            <a:r>
              <a:rPr lang="en-US" sz="3400" dirty="0">
                <a:solidFill>
                  <a:schemeClr val="tx1"/>
                </a:solidFill>
              </a:rPr>
              <a:t>4 Creative Arts credit-hours </a:t>
            </a:r>
          </a:p>
          <a:p>
            <a:pPr>
              <a:buFont typeface="Wingdings" panose="05000000000000000000" pitchFamily="2" charset="2"/>
              <a:buChar char="ü"/>
            </a:pPr>
            <a:r>
              <a:rPr lang="en-US" sz="3400" dirty="0">
                <a:solidFill>
                  <a:schemeClr val="tx1"/>
                </a:solidFill>
              </a:rPr>
              <a:t>4 Wellness and Physical Education credit-hours</a:t>
            </a:r>
          </a:p>
          <a:p>
            <a:pPr>
              <a:buFont typeface="Wingdings" panose="05000000000000000000" pitchFamily="2" charset="2"/>
              <a:buChar char="ü"/>
            </a:pPr>
            <a:r>
              <a:rPr lang="en-US" sz="3400" dirty="0">
                <a:solidFill>
                  <a:schemeClr val="tx1"/>
                </a:solidFill>
              </a:rPr>
              <a:t>4 Career-Connected credit-hours</a:t>
            </a:r>
          </a:p>
          <a:p>
            <a:pPr>
              <a:buFont typeface="Wingdings" panose="05000000000000000000" pitchFamily="2" charset="2"/>
              <a:buChar char="ü"/>
            </a:pPr>
            <a:r>
              <a:rPr lang="en-US" sz="3400" dirty="0">
                <a:solidFill>
                  <a:schemeClr val="tx1"/>
                </a:solidFill>
              </a:rPr>
              <a:t>8 Additional credit-hours from any of the three Personalized Well-Being Clusters</a:t>
            </a:r>
          </a:p>
          <a:p>
            <a:pPr marL="0" indent="0">
              <a:buNone/>
            </a:pPr>
            <a:r>
              <a:rPr lang="en-US" dirty="0">
                <a:solidFill>
                  <a:schemeClr val="tx1"/>
                </a:solidFill>
              </a:rPr>
              <a:t> </a:t>
            </a:r>
          </a:p>
          <a:p>
            <a:pPr marL="0" indent="0">
              <a:buNone/>
            </a:pPr>
            <a:r>
              <a:rPr lang="en-US" sz="3400" b="1" i="1" dirty="0">
                <a:solidFill>
                  <a:schemeClr val="tx1"/>
                </a:solidFill>
              </a:rPr>
              <a:t>Note:  </a:t>
            </a:r>
            <a:endParaRPr lang="en-US" sz="3400" dirty="0">
              <a:solidFill>
                <a:schemeClr val="tx1"/>
              </a:solidFill>
            </a:endParaRPr>
          </a:p>
          <a:p>
            <a:pPr>
              <a:buFont typeface="Wingdings" panose="05000000000000000000" pitchFamily="2" charset="2"/>
              <a:buChar char="Ø"/>
            </a:pPr>
            <a:r>
              <a:rPr lang="en-US" sz="3400" dirty="0">
                <a:solidFill>
                  <a:schemeClr val="tx1"/>
                </a:solidFill>
                <a:highlight>
                  <a:srgbClr val="FFFF00"/>
                </a:highlight>
              </a:rPr>
              <a:t>French Immersion students will choose </a:t>
            </a:r>
            <a:r>
              <a:rPr lang="en-US" sz="3400" b="1" dirty="0">
                <a:solidFill>
                  <a:schemeClr val="tx1"/>
                </a:solidFill>
                <a:highlight>
                  <a:srgbClr val="FFFF00"/>
                </a:highlight>
              </a:rPr>
              <a:t>ONE</a:t>
            </a:r>
            <a:r>
              <a:rPr lang="en-US" sz="3400" dirty="0">
                <a:solidFill>
                  <a:schemeClr val="tx1"/>
                </a:solidFill>
                <a:highlight>
                  <a:srgbClr val="FFFF00"/>
                </a:highlight>
              </a:rPr>
              <a:t> of Physical Education 10 FI or Career Pathway Design 10 FI.</a:t>
            </a:r>
          </a:p>
          <a:p>
            <a:pPr>
              <a:buFont typeface="Wingdings" panose="05000000000000000000" pitchFamily="2" charset="2"/>
              <a:buChar char="Ø"/>
            </a:pPr>
            <a:r>
              <a:rPr lang="en-US" sz="3400" dirty="0">
                <a:solidFill>
                  <a:schemeClr val="tx1"/>
                </a:solidFill>
              </a:rPr>
              <a:t>Personal Interest Courses can be used for any of the three Personalized Well-Being Clusters.</a:t>
            </a:r>
          </a:p>
          <a:p>
            <a:endParaRPr lang="en-US" dirty="0"/>
          </a:p>
          <a:p>
            <a:pPr>
              <a:buFont typeface="Wingdings" panose="05000000000000000000" pitchFamily="2" charset="2"/>
              <a:buChar char="ü"/>
            </a:pPr>
            <a:endParaRPr lang="en-US" sz="3200" dirty="0"/>
          </a:p>
          <a:p>
            <a:pPr>
              <a:buFont typeface="Wingdings" panose="05000000000000000000" pitchFamily="2" charset="2"/>
              <a:buChar char="ü"/>
            </a:pPr>
            <a:endParaRPr lang="en-US" sz="3200" dirty="0"/>
          </a:p>
          <a:p>
            <a:endParaRPr lang="en-US" sz="300" dirty="0"/>
          </a:p>
        </p:txBody>
      </p:sp>
      <p:sp>
        <p:nvSpPr>
          <p:cNvPr id="8" name="Title 1"/>
          <p:cNvSpPr>
            <a:spLocks noGrp="1"/>
          </p:cNvSpPr>
          <p:nvPr>
            <p:ph type="title"/>
          </p:nvPr>
        </p:nvSpPr>
        <p:spPr>
          <a:xfrm>
            <a:off x="330747" y="200026"/>
            <a:ext cx="7664231" cy="1085849"/>
          </a:xfrm>
          <a:solidFill>
            <a:schemeClr val="bg1">
              <a:lumMod val="95000"/>
            </a:schemeClr>
          </a:solidFill>
        </p:spPr>
        <p:txBody>
          <a:bodyPr>
            <a:noAutofit/>
          </a:bodyPr>
          <a:lstStyle/>
          <a:p>
            <a:pPr algn="ctr"/>
            <a:r>
              <a:rPr lang="en-US" sz="5000" b="1" dirty="0">
                <a:solidFill>
                  <a:schemeClr val="tx1"/>
                </a:solidFill>
              </a:rPr>
              <a:t>Personalized Well-Being</a:t>
            </a:r>
            <a:endParaRPr lang="fr-CA" sz="5000" b="1" dirty="0">
              <a:solidFill>
                <a:schemeClr val="tx1"/>
              </a:solidFill>
            </a:endParaRPr>
          </a:p>
        </p:txBody>
      </p:sp>
    </p:spTree>
    <p:extLst>
      <p:ext uri="{BB962C8B-B14F-4D97-AF65-F5344CB8AC3E}">
        <p14:creationId xmlns:p14="http://schemas.microsoft.com/office/powerpoint/2010/main" val="144477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64" y="185737"/>
            <a:ext cx="6546850" cy="1057275"/>
          </a:xfrm>
          <a:solidFill>
            <a:schemeClr val="bg1">
              <a:lumMod val="95000"/>
            </a:schemeClr>
          </a:solidFill>
        </p:spPr>
        <p:txBody>
          <a:bodyPr>
            <a:noAutofit/>
          </a:bodyPr>
          <a:lstStyle/>
          <a:p>
            <a:pPr algn="ctr"/>
            <a:r>
              <a:rPr lang="en-US" sz="6000" b="1" dirty="0">
                <a:solidFill>
                  <a:schemeClr val="tx1"/>
                </a:solidFill>
              </a:rPr>
              <a:t>Creative Arts</a:t>
            </a:r>
            <a:endParaRPr lang="fr-CA" sz="6000" b="1" dirty="0">
              <a:solidFill>
                <a:schemeClr val="tx1"/>
              </a:solidFill>
            </a:endParaRPr>
          </a:p>
        </p:txBody>
      </p:sp>
      <p:pic>
        <p:nvPicPr>
          <p:cNvPr id="5" name="Picture 4">
            <a:extLst>
              <a:ext uri="{FF2B5EF4-FFF2-40B4-BE49-F238E27FC236}">
                <a16:creationId xmlns:a16="http://schemas.microsoft.com/office/drawing/2014/main" id="{505D52F5-CF41-E586-B687-A3C4236BEDB6}"/>
              </a:ext>
            </a:extLst>
          </p:cNvPr>
          <p:cNvPicPr>
            <a:picLocks noChangeAspect="1"/>
          </p:cNvPicPr>
          <p:nvPr/>
        </p:nvPicPr>
        <p:blipFill>
          <a:blip r:embed="rId2"/>
          <a:stretch>
            <a:fillRect/>
          </a:stretch>
        </p:blipFill>
        <p:spPr>
          <a:xfrm>
            <a:off x="1335813" y="1428750"/>
            <a:ext cx="6385801" cy="5243513"/>
          </a:xfrm>
          <a:prstGeom prst="rect">
            <a:avLst/>
          </a:prstGeom>
        </p:spPr>
      </p:pic>
    </p:spTree>
    <p:extLst>
      <p:ext uri="{BB962C8B-B14F-4D97-AF65-F5344CB8AC3E}">
        <p14:creationId xmlns:p14="http://schemas.microsoft.com/office/powerpoint/2010/main" val="368245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24" y="214311"/>
            <a:ext cx="6900863" cy="1943101"/>
          </a:xfrm>
          <a:solidFill>
            <a:schemeClr val="bg1">
              <a:lumMod val="95000"/>
            </a:schemeClr>
          </a:solidFill>
        </p:spPr>
        <p:txBody>
          <a:bodyPr>
            <a:noAutofit/>
          </a:bodyPr>
          <a:lstStyle/>
          <a:p>
            <a:pPr algn="ctr"/>
            <a:r>
              <a:rPr lang="en-US" sz="6000" b="1" dirty="0">
                <a:solidFill>
                  <a:schemeClr val="tx1"/>
                </a:solidFill>
              </a:rPr>
              <a:t>Wellness and Physical Education</a:t>
            </a:r>
            <a:endParaRPr lang="fr-CA" sz="6000" b="1" dirty="0">
              <a:solidFill>
                <a:schemeClr val="tx1"/>
              </a:solidFill>
            </a:endParaRPr>
          </a:p>
        </p:txBody>
      </p:sp>
      <p:pic>
        <p:nvPicPr>
          <p:cNvPr id="5" name="Picture 4">
            <a:extLst>
              <a:ext uri="{FF2B5EF4-FFF2-40B4-BE49-F238E27FC236}">
                <a16:creationId xmlns:a16="http://schemas.microsoft.com/office/drawing/2014/main" id="{FBD0D31C-14DA-7F41-392C-1A2DFBCB061F}"/>
              </a:ext>
            </a:extLst>
          </p:cNvPr>
          <p:cNvPicPr>
            <a:picLocks noChangeAspect="1"/>
          </p:cNvPicPr>
          <p:nvPr/>
        </p:nvPicPr>
        <p:blipFill>
          <a:blip r:embed="rId2"/>
          <a:stretch>
            <a:fillRect/>
          </a:stretch>
        </p:blipFill>
        <p:spPr>
          <a:xfrm>
            <a:off x="1860734" y="2157412"/>
            <a:ext cx="5578642" cy="4568715"/>
          </a:xfrm>
          <a:prstGeom prst="rect">
            <a:avLst/>
          </a:prstGeom>
        </p:spPr>
      </p:pic>
    </p:spTree>
    <p:extLst>
      <p:ext uri="{BB962C8B-B14F-4D97-AF65-F5344CB8AC3E}">
        <p14:creationId xmlns:p14="http://schemas.microsoft.com/office/powerpoint/2010/main" val="216856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7" y="200025"/>
            <a:ext cx="7492093" cy="1042988"/>
          </a:xfrm>
          <a:solidFill>
            <a:schemeClr val="bg1">
              <a:lumMod val="95000"/>
            </a:schemeClr>
          </a:solidFill>
        </p:spPr>
        <p:txBody>
          <a:bodyPr>
            <a:noAutofit/>
          </a:bodyPr>
          <a:lstStyle/>
          <a:p>
            <a:pPr algn="ctr"/>
            <a:r>
              <a:rPr lang="en-US" sz="6000" b="1" dirty="0">
                <a:solidFill>
                  <a:schemeClr val="tx1"/>
                </a:solidFill>
              </a:rPr>
              <a:t>Career-Connected</a:t>
            </a:r>
            <a:r>
              <a:rPr lang="en-US" sz="6000" b="1" dirty="0"/>
              <a:t> </a:t>
            </a:r>
            <a:endParaRPr lang="fr-CA" sz="6000" b="1" dirty="0">
              <a:solidFill>
                <a:schemeClr val="tx1"/>
              </a:solidFill>
            </a:endParaRPr>
          </a:p>
        </p:txBody>
      </p:sp>
      <p:pic>
        <p:nvPicPr>
          <p:cNvPr id="4" name="Picture 3">
            <a:extLst>
              <a:ext uri="{FF2B5EF4-FFF2-40B4-BE49-F238E27FC236}">
                <a16:creationId xmlns:a16="http://schemas.microsoft.com/office/drawing/2014/main" id="{056F307E-CEA9-31F0-DBC3-E3334044EFC1}"/>
              </a:ext>
            </a:extLst>
          </p:cNvPr>
          <p:cNvPicPr>
            <a:picLocks noChangeAspect="1"/>
          </p:cNvPicPr>
          <p:nvPr/>
        </p:nvPicPr>
        <p:blipFill>
          <a:blip r:embed="rId2"/>
          <a:stretch>
            <a:fillRect/>
          </a:stretch>
        </p:blipFill>
        <p:spPr>
          <a:xfrm>
            <a:off x="775947" y="1423987"/>
            <a:ext cx="5430123" cy="4655971"/>
          </a:xfrm>
          <a:prstGeom prst="rect">
            <a:avLst/>
          </a:prstGeom>
        </p:spPr>
      </p:pic>
      <p:pic>
        <p:nvPicPr>
          <p:cNvPr id="8" name="Picture 7">
            <a:extLst>
              <a:ext uri="{FF2B5EF4-FFF2-40B4-BE49-F238E27FC236}">
                <a16:creationId xmlns:a16="http://schemas.microsoft.com/office/drawing/2014/main" id="{F34AC0BE-90A1-F60D-0F31-21D02CF5DB58}"/>
              </a:ext>
            </a:extLst>
          </p:cNvPr>
          <p:cNvPicPr>
            <a:picLocks noChangeAspect="1"/>
          </p:cNvPicPr>
          <p:nvPr/>
        </p:nvPicPr>
        <p:blipFill>
          <a:blip r:embed="rId3"/>
          <a:stretch>
            <a:fillRect/>
          </a:stretch>
        </p:blipFill>
        <p:spPr>
          <a:xfrm>
            <a:off x="6405459" y="1837446"/>
            <a:ext cx="5349573" cy="3829051"/>
          </a:xfrm>
          <a:prstGeom prst="rect">
            <a:avLst/>
          </a:prstGeom>
        </p:spPr>
      </p:pic>
    </p:spTree>
    <p:extLst>
      <p:ext uri="{BB962C8B-B14F-4D97-AF65-F5344CB8AC3E}">
        <p14:creationId xmlns:p14="http://schemas.microsoft.com/office/powerpoint/2010/main" val="289824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44" y="185735"/>
            <a:ext cx="7758491" cy="1885950"/>
          </a:xfrm>
          <a:solidFill>
            <a:schemeClr val="bg1">
              <a:lumMod val="65000"/>
            </a:schemeClr>
          </a:solidFill>
        </p:spPr>
        <p:txBody>
          <a:bodyPr>
            <a:noAutofit/>
          </a:bodyPr>
          <a:lstStyle/>
          <a:p>
            <a:pPr algn="ctr"/>
            <a:r>
              <a:rPr lang="en-US" sz="6000" b="1" dirty="0">
                <a:solidFill>
                  <a:schemeClr val="bg1"/>
                </a:solidFill>
              </a:rPr>
              <a:t>Personal Interest Courses</a:t>
            </a:r>
            <a:endParaRPr lang="fr-CA" sz="6000" b="1" dirty="0">
              <a:solidFill>
                <a:schemeClr val="bg1"/>
              </a:solidFill>
            </a:endParaRPr>
          </a:p>
        </p:txBody>
      </p:sp>
      <p:pic>
        <p:nvPicPr>
          <p:cNvPr id="6" name="Picture 5"/>
          <p:cNvPicPr>
            <a:picLocks noChangeAspect="1"/>
          </p:cNvPicPr>
          <p:nvPr/>
        </p:nvPicPr>
        <p:blipFill>
          <a:blip r:embed="rId2"/>
          <a:stretch>
            <a:fillRect/>
          </a:stretch>
        </p:blipFill>
        <p:spPr>
          <a:xfrm>
            <a:off x="1451432" y="2331242"/>
            <a:ext cx="5990468" cy="3105151"/>
          </a:xfrm>
          <a:prstGeom prst="rect">
            <a:avLst/>
          </a:prstGeom>
        </p:spPr>
      </p:pic>
      <p:pic>
        <p:nvPicPr>
          <p:cNvPr id="4" name="Picture 3" descr="A close-up of a menu&#10;&#10;Description automatically generated">
            <a:extLst>
              <a:ext uri="{FF2B5EF4-FFF2-40B4-BE49-F238E27FC236}">
                <a16:creationId xmlns:a16="http://schemas.microsoft.com/office/drawing/2014/main" id="{564D8CF0-91EE-D768-AF4C-5A8C0AECCCC3}"/>
              </a:ext>
            </a:extLst>
          </p:cNvPr>
          <p:cNvPicPr>
            <a:picLocks noChangeAspect="1"/>
          </p:cNvPicPr>
          <p:nvPr/>
        </p:nvPicPr>
        <p:blipFill>
          <a:blip r:embed="rId3"/>
          <a:stretch>
            <a:fillRect/>
          </a:stretch>
        </p:blipFill>
        <p:spPr>
          <a:xfrm>
            <a:off x="1070754" y="5429789"/>
            <a:ext cx="6729322" cy="1346799"/>
          </a:xfrm>
          <a:prstGeom prst="rect">
            <a:avLst/>
          </a:prstGeom>
        </p:spPr>
      </p:pic>
    </p:spTree>
    <p:extLst>
      <p:ext uri="{BB962C8B-B14F-4D97-AF65-F5344CB8AC3E}">
        <p14:creationId xmlns:p14="http://schemas.microsoft.com/office/powerpoint/2010/main" val="254265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420" y="559931"/>
            <a:ext cx="7758491" cy="1218522"/>
          </a:xfrm>
          <a:solidFill>
            <a:schemeClr val="bg1">
              <a:lumMod val="65000"/>
            </a:schemeClr>
          </a:solidFill>
        </p:spPr>
        <p:txBody>
          <a:bodyPr>
            <a:noAutofit/>
          </a:bodyPr>
          <a:lstStyle/>
          <a:p>
            <a:pPr algn="ctr"/>
            <a:r>
              <a:rPr lang="en-US" sz="6000" b="1" dirty="0">
                <a:solidFill>
                  <a:schemeClr val="bg1"/>
                </a:solidFill>
              </a:rPr>
              <a:t>Online Courses</a:t>
            </a:r>
            <a:endParaRPr lang="fr-CA" sz="6000" b="1" dirty="0">
              <a:solidFill>
                <a:schemeClr val="bg1"/>
              </a:solidFill>
            </a:endParaRPr>
          </a:p>
        </p:txBody>
      </p:sp>
      <p:sp>
        <p:nvSpPr>
          <p:cNvPr id="5" name="Text Box 2"/>
          <p:cNvSpPr txBox="1">
            <a:spLocks noChangeArrowheads="1"/>
          </p:cNvSpPr>
          <p:nvPr/>
        </p:nvSpPr>
        <p:spPr bwMode="auto">
          <a:xfrm>
            <a:off x="1160718" y="2105024"/>
            <a:ext cx="7189894" cy="39365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800"/>
              </a:spcAft>
              <a:buClrTx/>
              <a:buSzTx/>
              <a:buFontTx/>
              <a:buNone/>
              <a:tabLst/>
            </a:pPr>
            <a:r>
              <a:rPr lang="en-US" altLang="en-US" sz="4000" i="1" dirty="0">
                <a:latin typeface="Calibri" panose="020F0502020204030204" pitchFamily="34" charset="0"/>
              </a:rPr>
              <a:t>Note:  Courses marked with an asterisk * are only available as online courses.  To be a successful online student you must have a superior work ethic and time management skills.</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3" name="AutoShape 2" descr="onlin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stretch>
            <a:fillRect/>
          </a:stretch>
        </p:blipFill>
        <p:spPr>
          <a:xfrm>
            <a:off x="5508171" y="5120367"/>
            <a:ext cx="3657600" cy="1247775"/>
          </a:xfrm>
          <a:prstGeom prst="rect">
            <a:avLst/>
          </a:prstGeom>
        </p:spPr>
      </p:pic>
    </p:spTree>
    <p:extLst>
      <p:ext uri="{BB962C8B-B14F-4D97-AF65-F5344CB8AC3E}">
        <p14:creationId xmlns:p14="http://schemas.microsoft.com/office/powerpoint/2010/main" val="172950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4558" y="885032"/>
            <a:ext cx="11595652" cy="5130006"/>
          </a:xfrm>
          <a:solidFill>
            <a:schemeClr val="bg1">
              <a:lumMod val="95000"/>
            </a:schemeClr>
          </a:solidFill>
        </p:spPr>
        <p:txBody>
          <a:bodyPr>
            <a:normAutofit/>
          </a:bodyPr>
          <a:lstStyle/>
          <a:p>
            <a:pPr algn="l"/>
            <a:r>
              <a:rPr lang="fr-CA" sz="4800" b="1" i="1" dirty="0">
                <a:solidFill>
                  <a:schemeClr val="tx1"/>
                </a:solidFill>
              </a:rPr>
              <a:t>Note:</a:t>
            </a:r>
          </a:p>
          <a:p>
            <a:pPr marL="685800" indent="-685800" algn="l">
              <a:buFont typeface="Arial" panose="020B0604020202020204" pitchFamily="34" charset="0"/>
              <a:buChar char="•"/>
            </a:pPr>
            <a:r>
              <a:rPr lang="fr-CA" sz="4400" b="1" i="1" dirty="0">
                <a:solidFill>
                  <a:schemeClr val="tx1"/>
                </a:solidFill>
              </a:rPr>
              <a:t>ch</a:t>
            </a:r>
            <a:r>
              <a:rPr lang="fr-CA" sz="4400" dirty="0">
                <a:solidFill>
                  <a:schemeClr val="tx1"/>
                </a:solidFill>
              </a:rPr>
              <a:t>= </a:t>
            </a:r>
            <a:r>
              <a:rPr lang="fr-CA" sz="4400" dirty="0" err="1">
                <a:solidFill>
                  <a:schemeClr val="tx1"/>
                </a:solidFill>
              </a:rPr>
              <a:t>credit</a:t>
            </a:r>
            <a:r>
              <a:rPr lang="fr-CA" sz="4400" dirty="0">
                <a:solidFill>
                  <a:schemeClr val="tx1"/>
                </a:solidFill>
              </a:rPr>
              <a:t> </a:t>
            </a:r>
            <a:r>
              <a:rPr lang="fr-CA" sz="4400" dirty="0" err="1">
                <a:solidFill>
                  <a:schemeClr val="tx1"/>
                </a:solidFill>
              </a:rPr>
              <a:t>hours</a:t>
            </a:r>
            <a:endParaRPr lang="fr-CA" sz="4400" dirty="0">
              <a:solidFill>
                <a:schemeClr val="tx1"/>
              </a:solidFill>
            </a:endParaRPr>
          </a:p>
          <a:p>
            <a:pPr marL="685800" indent="-685800" algn="l">
              <a:buFont typeface="Arial" panose="020B0604020202020204" pitchFamily="34" charset="0"/>
              <a:buChar char="•"/>
            </a:pPr>
            <a:r>
              <a:rPr lang="fr-CA" sz="4400" dirty="0">
                <a:solidFill>
                  <a:schemeClr val="tx1"/>
                </a:solidFill>
              </a:rPr>
              <a:t>a one semester course = 4 </a:t>
            </a:r>
            <a:r>
              <a:rPr lang="fr-CA" sz="4400" b="1" i="1" dirty="0" err="1">
                <a:solidFill>
                  <a:schemeClr val="tx1"/>
                </a:solidFill>
              </a:rPr>
              <a:t>credit</a:t>
            </a:r>
            <a:r>
              <a:rPr lang="fr-CA" sz="4400" b="1" i="1" dirty="0">
                <a:solidFill>
                  <a:schemeClr val="tx1"/>
                </a:solidFill>
              </a:rPr>
              <a:t> </a:t>
            </a:r>
            <a:r>
              <a:rPr lang="fr-CA" sz="4400" b="1" i="1" dirty="0" err="1">
                <a:solidFill>
                  <a:schemeClr val="tx1"/>
                </a:solidFill>
              </a:rPr>
              <a:t>hours</a:t>
            </a:r>
            <a:endParaRPr lang="fr-CA" sz="4400" b="1" i="1" dirty="0">
              <a:solidFill>
                <a:schemeClr val="tx1"/>
              </a:solidFill>
            </a:endParaRPr>
          </a:p>
          <a:p>
            <a:pPr marL="685800" indent="-685800" algn="l">
              <a:buFont typeface="Arial" panose="020B0604020202020204" pitchFamily="34" charset="0"/>
              <a:buChar char="•"/>
            </a:pPr>
            <a:endParaRPr lang="fr-CA" sz="4800" dirty="0">
              <a:solidFill>
                <a:schemeClr val="tx1"/>
              </a:solidFill>
            </a:endParaRPr>
          </a:p>
          <a:p>
            <a:pPr algn="l"/>
            <a:endParaRPr lang="fr-CA" sz="4800" dirty="0">
              <a:solidFill>
                <a:schemeClr val="tx1"/>
              </a:solidFill>
            </a:endParaRPr>
          </a:p>
          <a:p>
            <a:endParaRPr lang="fr-CA" sz="4800" dirty="0">
              <a:solidFill>
                <a:schemeClr val="tx1"/>
              </a:solidFill>
            </a:endParaRPr>
          </a:p>
        </p:txBody>
      </p:sp>
    </p:spTree>
    <p:extLst>
      <p:ext uri="{BB962C8B-B14F-4D97-AF65-F5344CB8AC3E}">
        <p14:creationId xmlns:p14="http://schemas.microsoft.com/office/powerpoint/2010/main" val="209810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1" y="428625"/>
            <a:ext cx="8872538" cy="5786437"/>
          </a:xfrm>
          <a:prstGeom prst="rect">
            <a:avLst/>
          </a:prstGeom>
          <a:solidFill>
            <a:srgbClr val="FFFFFF"/>
          </a:solidFill>
          <a:ln w="44450" cmpd="dbl">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4000" b="1" i="1" dirty="0">
                <a:effectLst/>
                <a:latin typeface="Times New Roman" panose="02020603050405020304" pitchFamily="18" charset="0"/>
                <a:ea typeface="Times New Roman" panose="02020603050405020304" pitchFamily="18" charset="0"/>
              </a:rPr>
              <a:t>Want to learn more about a course</a:t>
            </a:r>
            <a:r>
              <a:rPr lang="en-US" sz="4000" i="1" dirty="0">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Hover over the hyperlinked course name on the course selection sheet to see the course description.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OR</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 Go to the SSHS website.  Click the “Students” tab and find the “Course Calendar” option where you can see descriptions of each course.</a:t>
            </a:r>
            <a:endParaRPr lang="en-US" sz="4000" dirty="0">
              <a:effectLst/>
              <a:latin typeface="Times New Roman" panose="02020603050405020304" pitchFamily="18" charset="0"/>
              <a:ea typeface="Times New Roman" panose="02020603050405020304" pitchFamily="18" charset="0"/>
            </a:endParaRPr>
          </a:p>
        </p:txBody>
      </p:sp>
      <p:pic>
        <p:nvPicPr>
          <p:cNvPr id="1028" name="Picture 4" descr="Startup Presentations are a Good Thing - Mike Grabh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285" y="2371724"/>
            <a:ext cx="1905729" cy="1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3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6" y="328613"/>
            <a:ext cx="10684702" cy="2557462"/>
          </a:xfrm>
          <a:solidFill>
            <a:schemeClr val="bg1"/>
          </a:solidFill>
        </p:spPr>
        <p:txBody>
          <a:bodyPr>
            <a:noAutofit/>
          </a:bodyPr>
          <a:lstStyle/>
          <a:p>
            <a:pPr algn="ctr"/>
            <a:r>
              <a:rPr lang="en-US" sz="6000" b="1" dirty="0">
                <a:solidFill>
                  <a:schemeClr val="tx1"/>
                </a:solidFill>
              </a:rPr>
              <a:t>Course Selection Sheet</a:t>
            </a:r>
            <a:br>
              <a:rPr lang="en-US" sz="6000" b="1" dirty="0">
                <a:solidFill>
                  <a:schemeClr val="bg1"/>
                </a:solidFill>
              </a:rPr>
            </a:br>
            <a:r>
              <a:rPr lang="en-US" b="1" dirty="0">
                <a:solidFill>
                  <a:schemeClr val="tx1"/>
                </a:solidFill>
              </a:rPr>
              <a:t>Students need to count to see that they have:</a:t>
            </a:r>
            <a:br>
              <a:rPr lang="en-US" b="1" dirty="0">
                <a:solidFill>
                  <a:schemeClr val="tx1"/>
                </a:solidFill>
              </a:rPr>
            </a:br>
            <a:r>
              <a:rPr lang="en-US" b="1" dirty="0">
                <a:solidFill>
                  <a:schemeClr val="tx1"/>
                </a:solidFill>
              </a:rPr>
              <a:t>10 courses with X and </a:t>
            </a:r>
            <a:br>
              <a:rPr lang="en-US" b="1" dirty="0">
                <a:solidFill>
                  <a:schemeClr val="tx1"/>
                </a:solidFill>
              </a:rPr>
            </a:br>
            <a:r>
              <a:rPr lang="en-US" b="1" dirty="0">
                <a:solidFill>
                  <a:schemeClr val="tx1"/>
                </a:solidFill>
              </a:rPr>
              <a:t>2 courses listed as A (alternates).</a:t>
            </a:r>
            <a:br>
              <a:rPr lang="en-US" b="1" dirty="0">
                <a:solidFill>
                  <a:schemeClr val="tx1"/>
                </a:solidFill>
              </a:rPr>
            </a:br>
            <a:br>
              <a:rPr lang="en-US" b="1" dirty="0">
                <a:solidFill>
                  <a:schemeClr val="tx1"/>
                </a:solidFill>
              </a:rPr>
            </a:br>
            <a:endParaRPr lang="fr-CA" b="1" dirty="0">
              <a:solidFill>
                <a:schemeClr val="tx1"/>
              </a:solidFill>
            </a:endParaRPr>
          </a:p>
        </p:txBody>
      </p:sp>
      <p:sp>
        <p:nvSpPr>
          <p:cNvPr id="4" name="AutoShape 4" descr="Free Vector Green Checkmark Clip Art - Green Circle Check Mark Transparent  PNG - 600x600 - Free Download on Nic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p:cNvPicPr>
            <a:picLocks noChangeAspect="1"/>
          </p:cNvPicPr>
          <p:nvPr/>
        </p:nvPicPr>
        <p:blipFill>
          <a:blip r:embed="rId2"/>
          <a:stretch>
            <a:fillRect/>
          </a:stretch>
        </p:blipFill>
        <p:spPr>
          <a:xfrm>
            <a:off x="5064654" y="4237378"/>
            <a:ext cx="833436" cy="833436"/>
          </a:xfrm>
          <a:prstGeom prst="rect">
            <a:avLst/>
          </a:prstGeom>
        </p:spPr>
      </p:pic>
      <p:sp>
        <p:nvSpPr>
          <p:cNvPr id="18" name="AutoShape 6" descr="Green A Clip Art at Clker.com - vector clip art online, royalty free &amp;  public dom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p:nvPicPr>
        <p:blipFill>
          <a:blip r:embed="rId2"/>
          <a:stretch>
            <a:fillRect/>
          </a:stretch>
        </p:blipFill>
        <p:spPr>
          <a:xfrm>
            <a:off x="6429196" y="4237378"/>
            <a:ext cx="833436" cy="833436"/>
          </a:xfrm>
          <a:prstGeom prst="rect">
            <a:avLst/>
          </a:prstGeom>
        </p:spPr>
      </p:pic>
      <p:sp>
        <p:nvSpPr>
          <p:cNvPr id="3" name="AutoShape 2" descr="Presentation Alphabets: Green Refrigerator Magnet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stretch>
            <a:fillRect/>
          </a:stretch>
        </p:blipFill>
        <p:spPr>
          <a:xfrm>
            <a:off x="9349510" y="3319611"/>
            <a:ext cx="676276" cy="641145"/>
          </a:xfrm>
          <a:prstGeom prst="rect">
            <a:avLst/>
          </a:prstGeom>
        </p:spPr>
      </p:pic>
      <p:pic>
        <p:nvPicPr>
          <p:cNvPr id="20" name="Picture 19"/>
          <p:cNvPicPr>
            <a:picLocks noChangeAspect="1"/>
          </p:cNvPicPr>
          <p:nvPr/>
        </p:nvPicPr>
        <p:blipFill>
          <a:blip r:embed="rId3"/>
          <a:stretch>
            <a:fillRect/>
          </a:stretch>
        </p:blipFill>
        <p:spPr>
          <a:xfrm>
            <a:off x="1644462" y="3321404"/>
            <a:ext cx="676276" cy="641145"/>
          </a:xfrm>
          <a:prstGeom prst="rect">
            <a:avLst/>
          </a:prstGeom>
        </p:spPr>
      </p:pic>
      <p:pic>
        <p:nvPicPr>
          <p:cNvPr id="21" name="Picture 20"/>
          <p:cNvPicPr>
            <a:picLocks noChangeAspect="1"/>
          </p:cNvPicPr>
          <p:nvPr/>
        </p:nvPicPr>
        <p:blipFill>
          <a:blip r:embed="rId3"/>
          <a:stretch>
            <a:fillRect/>
          </a:stretch>
        </p:blipFill>
        <p:spPr>
          <a:xfrm>
            <a:off x="2524179" y="3327495"/>
            <a:ext cx="676276" cy="641145"/>
          </a:xfrm>
          <a:prstGeom prst="rect">
            <a:avLst/>
          </a:prstGeom>
        </p:spPr>
      </p:pic>
      <p:pic>
        <p:nvPicPr>
          <p:cNvPr id="22" name="Picture 21"/>
          <p:cNvPicPr>
            <a:picLocks noChangeAspect="1"/>
          </p:cNvPicPr>
          <p:nvPr/>
        </p:nvPicPr>
        <p:blipFill>
          <a:blip r:embed="rId3"/>
          <a:stretch>
            <a:fillRect/>
          </a:stretch>
        </p:blipFill>
        <p:spPr>
          <a:xfrm>
            <a:off x="3403896" y="3327495"/>
            <a:ext cx="676276" cy="641145"/>
          </a:xfrm>
          <a:prstGeom prst="rect">
            <a:avLst/>
          </a:prstGeom>
        </p:spPr>
      </p:pic>
      <p:pic>
        <p:nvPicPr>
          <p:cNvPr id="23" name="Picture 22"/>
          <p:cNvPicPr>
            <a:picLocks noChangeAspect="1"/>
          </p:cNvPicPr>
          <p:nvPr/>
        </p:nvPicPr>
        <p:blipFill>
          <a:blip r:embed="rId3"/>
          <a:stretch>
            <a:fillRect/>
          </a:stretch>
        </p:blipFill>
        <p:spPr>
          <a:xfrm>
            <a:off x="4218001" y="3327495"/>
            <a:ext cx="676276" cy="641145"/>
          </a:xfrm>
          <a:prstGeom prst="rect">
            <a:avLst/>
          </a:prstGeom>
        </p:spPr>
      </p:pic>
      <p:pic>
        <p:nvPicPr>
          <p:cNvPr id="24" name="Picture 23"/>
          <p:cNvPicPr>
            <a:picLocks noChangeAspect="1"/>
          </p:cNvPicPr>
          <p:nvPr/>
        </p:nvPicPr>
        <p:blipFill>
          <a:blip r:embed="rId3"/>
          <a:stretch>
            <a:fillRect/>
          </a:stretch>
        </p:blipFill>
        <p:spPr>
          <a:xfrm>
            <a:off x="5143234" y="3319612"/>
            <a:ext cx="676276" cy="641145"/>
          </a:xfrm>
          <a:prstGeom prst="rect">
            <a:avLst/>
          </a:prstGeom>
        </p:spPr>
      </p:pic>
      <p:pic>
        <p:nvPicPr>
          <p:cNvPr id="25" name="Picture 24"/>
          <p:cNvPicPr>
            <a:picLocks noChangeAspect="1"/>
          </p:cNvPicPr>
          <p:nvPr/>
        </p:nvPicPr>
        <p:blipFill>
          <a:blip r:embed="rId3"/>
          <a:stretch>
            <a:fillRect/>
          </a:stretch>
        </p:blipFill>
        <p:spPr>
          <a:xfrm>
            <a:off x="6011382" y="3327495"/>
            <a:ext cx="676276" cy="641145"/>
          </a:xfrm>
          <a:prstGeom prst="rect">
            <a:avLst/>
          </a:prstGeom>
        </p:spPr>
      </p:pic>
      <p:pic>
        <p:nvPicPr>
          <p:cNvPr id="27" name="Picture 26"/>
          <p:cNvPicPr>
            <a:picLocks noChangeAspect="1"/>
          </p:cNvPicPr>
          <p:nvPr/>
        </p:nvPicPr>
        <p:blipFill>
          <a:blip r:embed="rId3"/>
          <a:stretch>
            <a:fillRect/>
          </a:stretch>
        </p:blipFill>
        <p:spPr>
          <a:xfrm>
            <a:off x="8514978" y="3294160"/>
            <a:ext cx="676276" cy="641145"/>
          </a:xfrm>
          <a:prstGeom prst="rect">
            <a:avLst/>
          </a:prstGeom>
        </p:spPr>
      </p:pic>
      <p:pic>
        <p:nvPicPr>
          <p:cNvPr id="28" name="Picture 27"/>
          <p:cNvPicPr>
            <a:picLocks noChangeAspect="1"/>
          </p:cNvPicPr>
          <p:nvPr/>
        </p:nvPicPr>
        <p:blipFill>
          <a:blip r:embed="rId3"/>
          <a:stretch>
            <a:fillRect/>
          </a:stretch>
        </p:blipFill>
        <p:spPr>
          <a:xfrm>
            <a:off x="7680446" y="3294160"/>
            <a:ext cx="676276" cy="641145"/>
          </a:xfrm>
          <a:prstGeom prst="rect">
            <a:avLst/>
          </a:prstGeom>
        </p:spPr>
      </p:pic>
      <p:pic>
        <p:nvPicPr>
          <p:cNvPr id="29" name="Picture 28"/>
          <p:cNvPicPr>
            <a:picLocks noChangeAspect="1"/>
          </p:cNvPicPr>
          <p:nvPr/>
        </p:nvPicPr>
        <p:blipFill>
          <a:blip r:embed="rId3"/>
          <a:stretch>
            <a:fillRect/>
          </a:stretch>
        </p:blipFill>
        <p:spPr>
          <a:xfrm>
            <a:off x="6845914" y="3294161"/>
            <a:ext cx="676276" cy="641145"/>
          </a:xfrm>
          <a:prstGeom prst="rect">
            <a:avLst/>
          </a:prstGeom>
        </p:spPr>
      </p:pic>
    </p:spTree>
    <p:extLst>
      <p:ext uri="{BB962C8B-B14F-4D97-AF65-F5344CB8AC3E}">
        <p14:creationId xmlns:p14="http://schemas.microsoft.com/office/powerpoint/2010/main" val="156282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67" y="51399"/>
            <a:ext cx="11831573" cy="1320800"/>
          </a:xfrm>
        </p:spPr>
        <p:txBody>
          <a:bodyPr/>
          <a:lstStyle/>
          <a:p>
            <a:r>
              <a:rPr lang="fr-CA" sz="2800" dirty="0" err="1">
                <a:solidFill>
                  <a:schemeClr val="tx1"/>
                </a:solidFill>
              </a:rPr>
              <a:t>What</a:t>
            </a:r>
            <a:r>
              <a:rPr lang="fr-CA" sz="2800" dirty="0">
                <a:solidFill>
                  <a:schemeClr val="tx1"/>
                </a:solidFill>
              </a:rPr>
              <a:t> courses </a:t>
            </a:r>
            <a:r>
              <a:rPr lang="fr-CA" sz="2800" dirty="0" err="1">
                <a:solidFill>
                  <a:schemeClr val="tx1"/>
                </a:solidFill>
              </a:rPr>
              <a:t>will</a:t>
            </a:r>
            <a:r>
              <a:rPr lang="fr-CA" sz="2800" dirty="0">
                <a:solidFill>
                  <a:schemeClr val="tx1"/>
                </a:solidFill>
              </a:rPr>
              <a:t> </a:t>
            </a:r>
            <a:r>
              <a:rPr lang="fr-CA" sz="2800" dirty="0" err="1">
                <a:solidFill>
                  <a:schemeClr val="tx1"/>
                </a:solidFill>
              </a:rPr>
              <a:t>you</a:t>
            </a:r>
            <a:r>
              <a:rPr lang="fr-CA" sz="2800" dirty="0">
                <a:solidFill>
                  <a:schemeClr val="tx1"/>
                </a:solidFill>
              </a:rPr>
              <a:t> </a:t>
            </a:r>
            <a:r>
              <a:rPr lang="fr-CA" sz="2800" dirty="0" err="1">
                <a:solidFill>
                  <a:schemeClr val="tx1"/>
                </a:solidFill>
              </a:rPr>
              <a:t>need</a:t>
            </a:r>
            <a:r>
              <a:rPr lang="fr-CA" sz="2800" dirty="0">
                <a:solidFill>
                  <a:schemeClr val="tx1"/>
                </a:solidFill>
              </a:rPr>
              <a:t> to </a:t>
            </a:r>
            <a:r>
              <a:rPr lang="fr-CA" sz="2800" dirty="0" err="1">
                <a:solidFill>
                  <a:schemeClr val="tx1"/>
                </a:solidFill>
              </a:rPr>
              <a:t>graduate</a:t>
            </a:r>
            <a:r>
              <a:rPr lang="fr-CA" sz="2800" dirty="0">
                <a:solidFill>
                  <a:schemeClr val="tx1"/>
                </a:solidFill>
              </a:rPr>
              <a:t>? </a:t>
            </a:r>
            <a:br>
              <a:rPr lang="fr-CA" sz="2800" dirty="0">
                <a:solidFill>
                  <a:schemeClr val="tx1"/>
                </a:solidFill>
              </a:rPr>
            </a:br>
            <a:r>
              <a:rPr lang="fr-CA" sz="2800" dirty="0" err="1">
                <a:solidFill>
                  <a:schemeClr val="tx1"/>
                </a:solidFill>
              </a:rPr>
              <a:t>Refer</a:t>
            </a:r>
            <a:r>
              <a:rPr lang="fr-CA" sz="2800" dirty="0">
                <a:solidFill>
                  <a:schemeClr val="tx1"/>
                </a:solidFill>
              </a:rPr>
              <a:t> to the Graduation </a:t>
            </a:r>
            <a:r>
              <a:rPr lang="fr-CA" sz="2800" dirty="0" err="1">
                <a:solidFill>
                  <a:schemeClr val="tx1"/>
                </a:solidFill>
              </a:rPr>
              <a:t>Requirements</a:t>
            </a:r>
            <a:r>
              <a:rPr lang="fr-CA" sz="2800" dirty="0">
                <a:solidFill>
                  <a:schemeClr val="tx1"/>
                </a:solidFill>
              </a:rPr>
              <a:t> </a:t>
            </a:r>
            <a:r>
              <a:rPr lang="fr-CA" sz="2800" dirty="0" err="1">
                <a:solidFill>
                  <a:schemeClr val="tx1"/>
                </a:solidFill>
              </a:rPr>
              <a:t>Tracking</a:t>
            </a:r>
            <a:r>
              <a:rPr lang="fr-CA" sz="2800" dirty="0">
                <a:solidFill>
                  <a:schemeClr val="tx1"/>
                </a:solidFill>
              </a:rPr>
              <a:t> </a:t>
            </a:r>
            <a:r>
              <a:rPr lang="fr-CA" sz="2800" dirty="0" err="1">
                <a:solidFill>
                  <a:schemeClr val="tx1"/>
                </a:solidFill>
              </a:rPr>
              <a:t>Sheet</a:t>
            </a:r>
            <a:r>
              <a:rPr lang="fr-CA" sz="2800" dirty="0">
                <a:solidFill>
                  <a:schemeClr val="tx1"/>
                </a:solidFill>
              </a:rPr>
              <a:t>.</a:t>
            </a:r>
          </a:p>
        </p:txBody>
      </p:sp>
      <p:pic>
        <p:nvPicPr>
          <p:cNvPr id="9" name="Picture 8" descr="A white rectangular sign with black text&#10;&#10;Description automatically generated">
            <a:extLst>
              <a:ext uri="{FF2B5EF4-FFF2-40B4-BE49-F238E27FC236}">
                <a16:creationId xmlns:a16="http://schemas.microsoft.com/office/drawing/2014/main" id="{3418B90F-64F4-7DAA-1640-2102D9F3C3DA}"/>
              </a:ext>
            </a:extLst>
          </p:cNvPr>
          <p:cNvPicPr>
            <a:picLocks noChangeAspect="1"/>
          </p:cNvPicPr>
          <p:nvPr/>
        </p:nvPicPr>
        <p:blipFill>
          <a:blip r:embed="rId3"/>
          <a:stretch>
            <a:fillRect/>
          </a:stretch>
        </p:blipFill>
        <p:spPr>
          <a:xfrm>
            <a:off x="5641443" y="5239247"/>
            <a:ext cx="4850094" cy="1383641"/>
          </a:xfrm>
          <a:prstGeom prst="rect">
            <a:avLst/>
          </a:prstGeom>
        </p:spPr>
      </p:pic>
      <p:pic>
        <p:nvPicPr>
          <p:cNvPr id="4" name="Picture 3">
            <a:extLst>
              <a:ext uri="{FF2B5EF4-FFF2-40B4-BE49-F238E27FC236}">
                <a16:creationId xmlns:a16="http://schemas.microsoft.com/office/drawing/2014/main" id="{1DE2D347-A185-BA20-FB91-A933ED468969}"/>
              </a:ext>
            </a:extLst>
          </p:cNvPr>
          <p:cNvPicPr>
            <a:picLocks noChangeAspect="1"/>
          </p:cNvPicPr>
          <p:nvPr/>
        </p:nvPicPr>
        <p:blipFill>
          <a:blip r:embed="rId4"/>
          <a:stretch>
            <a:fillRect/>
          </a:stretch>
        </p:blipFill>
        <p:spPr>
          <a:xfrm>
            <a:off x="5641444" y="1288987"/>
            <a:ext cx="5236702" cy="4043631"/>
          </a:xfrm>
          <a:prstGeom prst="rect">
            <a:avLst/>
          </a:prstGeom>
        </p:spPr>
      </p:pic>
      <p:sp>
        <p:nvSpPr>
          <p:cNvPr id="5" name="Oval 4"/>
          <p:cNvSpPr/>
          <p:nvPr/>
        </p:nvSpPr>
        <p:spPr>
          <a:xfrm>
            <a:off x="5500092" y="5104388"/>
            <a:ext cx="2315440" cy="538314"/>
          </a:xfrm>
          <a:prstGeom prst="ellipse">
            <a:avLst/>
          </a:prstGeom>
          <a:noFill/>
          <a:ln w="47625"/>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endParaRPr lang="en-US" dirty="0">
              <a:highlight>
                <a:srgbClr val="FFFF00"/>
              </a:highlight>
            </a:endParaRPr>
          </a:p>
        </p:txBody>
      </p:sp>
      <p:pic>
        <p:nvPicPr>
          <p:cNvPr id="6" name="Picture 5">
            <a:extLst>
              <a:ext uri="{FF2B5EF4-FFF2-40B4-BE49-F238E27FC236}">
                <a16:creationId xmlns:a16="http://schemas.microsoft.com/office/drawing/2014/main" id="{AC951CF5-EF9E-A04A-3F96-2A90DB6181C3}"/>
              </a:ext>
            </a:extLst>
          </p:cNvPr>
          <p:cNvPicPr>
            <a:picLocks noChangeAspect="1"/>
          </p:cNvPicPr>
          <p:nvPr/>
        </p:nvPicPr>
        <p:blipFill>
          <a:blip r:embed="rId5"/>
          <a:stretch>
            <a:fillRect/>
          </a:stretch>
        </p:blipFill>
        <p:spPr>
          <a:xfrm>
            <a:off x="94431" y="1215299"/>
            <a:ext cx="5547011" cy="5354908"/>
          </a:xfrm>
          <a:prstGeom prst="rect">
            <a:avLst/>
          </a:prstGeom>
        </p:spPr>
      </p:pic>
    </p:spTree>
    <p:extLst>
      <p:ext uri="{BB962C8B-B14F-4D97-AF65-F5344CB8AC3E}">
        <p14:creationId xmlns:p14="http://schemas.microsoft.com/office/powerpoint/2010/main" val="297389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128587"/>
            <a:ext cx="8386763" cy="942975"/>
          </a:xfrm>
          <a:solidFill>
            <a:schemeClr val="bg1">
              <a:lumMod val="95000"/>
            </a:schemeClr>
          </a:solidFill>
        </p:spPr>
        <p:txBody>
          <a:bodyPr>
            <a:noAutofit/>
          </a:bodyPr>
          <a:lstStyle/>
          <a:p>
            <a:pPr algn="ctr"/>
            <a:r>
              <a:rPr lang="en-US" sz="6000" b="1" dirty="0">
                <a:solidFill>
                  <a:schemeClr val="tx1"/>
                </a:solidFill>
              </a:rPr>
              <a:t>Languages &amp; Literacies</a:t>
            </a:r>
            <a:endParaRPr lang="fr-CA" sz="6000" b="1" dirty="0">
              <a:solidFill>
                <a:schemeClr val="tx1"/>
              </a:solidFill>
            </a:endParaRPr>
          </a:p>
        </p:txBody>
      </p:sp>
      <p:sp>
        <p:nvSpPr>
          <p:cNvPr id="3" name="Content Placeholder 2"/>
          <p:cNvSpPr>
            <a:spLocks noGrp="1"/>
          </p:cNvSpPr>
          <p:nvPr>
            <p:ph idx="1"/>
          </p:nvPr>
        </p:nvSpPr>
        <p:spPr>
          <a:xfrm>
            <a:off x="259307" y="1129895"/>
            <a:ext cx="9127581" cy="2913667"/>
          </a:xfrm>
          <a:solidFill>
            <a:schemeClr val="bg1">
              <a:lumMod val="95000"/>
            </a:schemeClr>
          </a:solidFill>
        </p:spPr>
        <p:txBody>
          <a:bodyPr>
            <a:normAutofit/>
          </a:bodyPr>
          <a:lstStyle/>
          <a:p>
            <a:pPr marL="0" indent="0">
              <a:buNone/>
            </a:pPr>
            <a:r>
              <a:rPr lang="en-US" sz="4000" dirty="0">
                <a:solidFill>
                  <a:srgbClr val="00B050"/>
                </a:solidFill>
              </a:rPr>
              <a:t>Graduation Requirements:</a:t>
            </a:r>
          </a:p>
          <a:p>
            <a:pPr marL="0" indent="0">
              <a:buNone/>
            </a:pPr>
            <a:endParaRPr lang="en-US" sz="700" dirty="0">
              <a:solidFill>
                <a:srgbClr val="00B050"/>
              </a:solidFill>
            </a:endParaRPr>
          </a:p>
          <a:p>
            <a:pPr>
              <a:buFont typeface="Wingdings" panose="05000000000000000000" pitchFamily="2" charset="2"/>
              <a:buChar char="ü"/>
            </a:pPr>
            <a:r>
              <a:rPr lang="en-US" sz="3200" dirty="0">
                <a:solidFill>
                  <a:schemeClr val="tx1"/>
                </a:solidFill>
              </a:rPr>
              <a:t> 24 Language and Literacies credit-hours</a:t>
            </a:r>
          </a:p>
          <a:p>
            <a:endParaRPr lang="en-US" sz="300" dirty="0">
              <a:solidFill>
                <a:schemeClr val="tx1"/>
              </a:solidFill>
            </a:endParaRPr>
          </a:p>
          <a:p>
            <a:pPr>
              <a:buFont typeface="Wingdings" panose="05000000000000000000" pitchFamily="2" charset="2"/>
              <a:buChar char="ü"/>
            </a:pPr>
            <a:r>
              <a:rPr lang="en-US" sz="3200" dirty="0">
                <a:solidFill>
                  <a:schemeClr val="tx1"/>
                </a:solidFill>
              </a:rPr>
              <a:t>Successful completion of the English Language Proficiency Assessment (ELPA).</a:t>
            </a:r>
            <a:endParaRPr lang="fr-CA" sz="3200" dirty="0">
              <a:solidFill>
                <a:schemeClr val="tx1"/>
              </a:solidFill>
            </a:endParaRPr>
          </a:p>
        </p:txBody>
      </p:sp>
      <p:sp>
        <p:nvSpPr>
          <p:cNvPr id="5" name="Content Placeholder 2"/>
          <p:cNvSpPr txBox="1">
            <a:spLocks/>
          </p:cNvSpPr>
          <p:nvPr/>
        </p:nvSpPr>
        <p:spPr>
          <a:xfrm>
            <a:off x="259308" y="4140263"/>
            <a:ext cx="10470606" cy="2721249"/>
          </a:xfrm>
          <a:prstGeom prst="rect">
            <a:avLst/>
          </a:prstGeom>
          <a:solidFill>
            <a:schemeClr val="bg1">
              <a:lumMod val="95000"/>
            </a:schemeClr>
          </a:solidFill>
        </p:spPr>
        <p:txBody>
          <a:bodyPr vert="horz" lIns="91440" tIns="45720" rIns="91440" bIns="45720" rtlCol="0" anchor="t">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endParaRPr lang="en-US" sz="700" dirty="0">
              <a:solidFill>
                <a:srgbClr val="0070C0"/>
              </a:solidFill>
            </a:endParaRPr>
          </a:p>
          <a:p>
            <a:pPr>
              <a:buFont typeface="Wingdings" panose="05000000000000000000" pitchFamily="2" charset="2"/>
              <a:buChar char="ü"/>
            </a:pPr>
            <a:r>
              <a:rPr lang="en-US" sz="3200" dirty="0">
                <a:solidFill>
                  <a:schemeClr val="tx1"/>
                </a:solidFill>
              </a:rPr>
              <a:t>English Language Arts Foundations 10 </a:t>
            </a:r>
          </a:p>
          <a:p>
            <a:pPr>
              <a:buFont typeface="Wingdings" panose="05000000000000000000" pitchFamily="2" charset="2"/>
              <a:buChar char="ü"/>
            </a:pPr>
            <a:r>
              <a:rPr lang="en-US" sz="3200" dirty="0">
                <a:solidFill>
                  <a:schemeClr val="tx1"/>
                </a:solidFill>
              </a:rPr>
              <a:t>English Language Arts Foundations 11</a:t>
            </a:r>
          </a:p>
          <a:p>
            <a:pPr>
              <a:buFont typeface="Wingdings" panose="05000000000000000000" pitchFamily="2" charset="2"/>
              <a:buChar char="ü"/>
            </a:pPr>
            <a:r>
              <a:rPr lang="en-US" sz="3200" dirty="0">
                <a:solidFill>
                  <a:schemeClr val="tx1"/>
                </a:solidFill>
              </a:rPr>
              <a:t>English Language Arts 12</a:t>
            </a:r>
          </a:p>
          <a:p>
            <a:pPr>
              <a:buFont typeface="Wingdings" panose="05000000000000000000" pitchFamily="2" charset="2"/>
              <a:buChar char="ü"/>
            </a:pPr>
            <a:r>
              <a:rPr lang="en-US" sz="3200" dirty="0">
                <a:solidFill>
                  <a:schemeClr val="tx1"/>
                </a:solidFill>
              </a:rPr>
              <a:t>PIF 10 is required for non-immersion students</a:t>
            </a:r>
          </a:p>
          <a:p>
            <a:pPr>
              <a:buFont typeface="Wingdings" panose="05000000000000000000" pitchFamily="2" charset="2"/>
              <a:buChar char="ü"/>
            </a:pPr>
            <a:r>
              <a:rPr lang="en-US" sz="3200" dirty="0">
                <a:solidFill>
                  <a:schemeClr val="tx1"/>
                </a:solidFill>
              </a:rPr>
              <a:t>FILA 10 is required for immersion students</a:t>
            </a:r>
          </a:p>
          <a:p>
            <a:pPr marL="0" indent="0">
              <a:buNone/>
            </a:pPr>
            <a:endParaRPr lang="en-US" sz="3200" u="sng" dirty="0"/>
          </a:p>
        </p:txBody>
      </p:sp>
    </p:spTree>
    <p:extLst>
      <p:ext uri="{BB962C8B-B14F-4D97-AF65-F5344CB8AC3E}">
        <p14:creationId xmlns:p14="http://schemas.microsoft.com/office/powerpoint/2010/main" val="252278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62" y="1601410"/>
            <a:ext cx="10045251" cy="4813685"/>
          </a:xfrm>
          <a:solidFill>
            <a:schemeClr val="bg1">
              <a:lumMod val="95000"/>
            </a:schemeClr>
          </a:solidFill>
        </p:spPr>
        <p:txBody>
          <a:bodyPr vert="horz" lIns="91440" tIns="45720" rIns="91440" bIns="45720" rtlCol="0" anchor="t">
            <a:normAutofit fontScale="77500" lnSpcReduction="20000"/>
          </a:bodyPr>
          <a:lstStyle/>
          <a:p>
            <a:pPr marL="0" indent="0">
              <a:buNone/>
            </a:pPr>
            <a:r>
              <a:rPr lang="en-US" sz="2800" b="1" i="1" dirty="0">
                <a:solidFill>
                  <a:schemeClr val="tx1"/>
                </a:solidFill>
              </a:rPr>
              <a:t>Note:</a:t>
            </a:r>
            <a:endParaRPr lang="en-US" dirty="0">
              <a:solidFill>
                <a:schemeClr val="tx1"/>
              </a:solidFill>
            </a:endParaRPr>
          </a:p>
          <a:p>
            <a:pPr>
              <a:buFont typeface="Wingdings 3"/>
              <a:buChar char=""/>
            </a:pPr>
            <a:r>
              <a:rPr lang="en-US" sz="3200" dirty="0">
                <a:solidFill>
                  <a:schemeClr val="tx1"/>
                </a:solidFill>
              </a:rPr>
              <a:t>English Language Arts EXTENDED 10 and EXTENDED 11 are both highly recommended for University prep students.</a:t>
            </a:r>
          </a:p>
          <a:p>
            <a:pPr marL="0" indent="0">
              <a:buNone/>
            </a:pPr>
            <a:endParaRPr lang="en-US" sz="2800" b="1" i="1" dirty="0">
              <a:solidFill>
                <a:schemeClr val="tx1"/>
              </a:solidFill>
            </a:endParaRPr>
          </a:p>
          <a:p>
            <a:pPr marL="0" indent="0">
              <a:buNone/>
            </a:pPr>
            <a:r>
              <a:rPr lang="en-US" sz="2800" b="1" i="1" dirty="0">
                <a:solidFill>
                  <a:schemeClr val="tx1"/>
                </a:solidFill>
              </a:rPr>
              <a:t>French Immersion Note:</a:t>
            </a:r>
            <a:endParaRPr lang="en-US" dirty="0">
              <a:solidFill>
                <a:schemeClr val="tx1"/>
              </a:solidFill>
            </a:endParaRPr>
          </a:p>
          <a:p>
            <a:r>
              <a:rPr lang="en-US" sz="3200" dirty="0">
                <a:solidFill>
                  <a:schemeClr val="tx1"/>
                </a:solidFill>
              </a:rPr>
              <a:t>Students that acquire 40 credit-hours in French Immersion courses will receive a French Concentration on their transcript.</a:t>
            </a:r>
          </a:p>
          <a:p>
            <a:endParaRPr lang="en-US" sz="2800" dirty="0">
              <a:solidFill>
                <a:schemeClr val="tx1"/>
              </a:solidFill>
            </a:endParaRPr>
          </a:p>
          <a:p>
            <a:r>
              <a:rPr lang="en-US" sz="3200" dirty="0">
                <a:solidFill>
                  <a:schemeClr val="tx1"/>
                </a:solidFill>
              </a:rPr>
              <a:t>Students wishing to take fewer FI courses may do so and will still be eligible to take the OPI as long as they have taken FILA 11 and FILA 12. The OPI assesses their French language proficiency level. </a:t>
            </a:r>
          </a:p>
          <a:p>
            <a:endParaRPr lang="en-US" sz="4100" dirty="0"/>
          </a:p>
          <a:p>
            <a:pPr marL="0" indent="0">
              <a:buNone/>
            </a:pPr>
            <a:endParaRPr lang="fr-CA" sz="3200" dirty="0"/>
          </a:p>
        </p:txBody>
      </p:sp>
      <p:sp>
        <p:nvSpPr>
          <p:cNvPr id="5" name="Title 1"/>
          <p:cNvSpPr txBox="1">
            <a:spLocks/>
          </p:cNvSpPr>
          <p:nvPr/>
        </p:nvSpPr>
        <p:spPr>
          <a:xfrm>
            <a:off x="227462" y="162232"/>
            <a:ext cx="8386763" cy="942975"/>
          </a:xfrm>
          <a:prstGeom prst="rect">
            <a:avLst/>
          </a:prstGeom>
          <a:solidFill>
            <a:schemeClr val="bg1">
              <a:lumMod val="9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dirty="0">
                <a:solidFill>
                  <a:schemeClr val="tx1"/>
                </a:solidFill>
              </a:rPr>
              <a:t>Languages &amp; Literacies</a:t>
            </a:r>
            <a:endParaRPr lang="fr-CA" sz="6000" b="1" dirty="0">
              <a:solidFill>
                <a:schemeClr val="tx1"/>
              </a:solidFill>
            </a:endParaRPr>
          </a:p>
        </p:txBody>
      </p:sp>
    </p:spTree>
    <p:extLst>
      <p:ext uri="{BB962C8B-B14F-4D97-AF65-F5344CB8AC3E}">
        <p14:creationId xmlns:p14="http://schemas.microsoft.com/office/powerpoint/2010/main" val="317519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9307" y="128587"/>
            <a:ext cx="8386763" cy="942975"/>
          </a:xfrm>
          <a:solidFill>
            <a:schemeClr val="bg1">
              <a:lumMod val="95000"/>
            </a:schemeClr>
          </a:solidFill>
        </p:spPr>
        <p:txBody>
          <a:bodyPr>
            <a:noAutofit/>
          </a:bodyPr>
          <a:lstStyle/>
          <a:p>
            <a:pPr algn="ctr"/>
            <a:r>
              <a:rPr lang="en-US" sz="6000" b="1" dirty="0">
                <a:solidFill>
                  <a:schemeClr val="tx1"/>
                </a:solidFill>
              </a:rPr>
              <a:t>Languages &amp; Literacies</a:t>
            </a:r>
            <a:endParaRPr lang="fr-CA" sz="6000" b="1" dirty="0">
              <a:solidFill>
                <a:schemeClr val="tx1"/>
              </a:solidFill>
            </a:endParaRPr>
          </a:p>
        </p:txBody>
      </p:sp>
      <p:pic>
        <p:nvPicPr>
          <p:cNvPr id="3" name="Picture 2">
            <a:extLst>
              <a:ext uri="{FF2B5EF4-FFF2-40B4-BE49-F238E27FC236}">
                <a16:creationId xmlns:a16="http://schemas.microsoft.com/office/drawing/2014/main" id="{92C6ADE2-C4B4-5AFE-0DE3-81B9257118C1}"/>
              </a:ext>
            </a:extLst>
          </p:cNvPr>
          <p:cNvPicPr>
            <a:picLocks noChangeAspect="1"/>
          </p:cNvPicPr>
          <p:nvPr/>
        </p:nvPicPr>
        <p:blipFill>
          <a:blip r:embed="rId2"/>
          <a:stretch>
            <a:fillRect/>
          </a:stretch>
        </p:blipFill>
        <p:spPr>
          <a:xfrm>
            <a:off x="259307" y="1688193"/>
            <a:ext cx="5219700" cy="2552700"/>
          </a:xfrm>
          <a:prstGeom prst="rect">
            <a:avLst/>
          </a:prstGeom>
        </p:spPr>
      </p:pic>
      <p:pic>
        <p:nvPicPr>
          <p:cNvPr id="8" name="Picture 7">
            <a:extLst>
              <a:ext uri="{FF2B5EF4-FFF2-40B4-BE49-F238E27FC236}">
                <a16:creationId xmlns:a16="http://schemas.microsoft.com/office/drawing/2014/main" id="{6492ADE9-C40B-CEA0-DB06-0E7FBE223A7F}"/>
              </a:ext>
            </a:extLst>
          </p:cNvPr>
          <p:cNvPicPr>
            <a:picLocks noChangeAspect="1"/>
          </p:cNvPicPr>
          <p:nvPr/>
        </p:nvPicPr>
        <p:blipFill>
          <a:blip r:embed="rId3"/>
          <a:stretch>
            <a:fillRect/>
          </a:stretch>
        </p:blipFill>
        <p:spPr>
          <a:xfrm>
            <a:off x="6144126" y="1688193"/>
            <a:ext cx="4476750" cy="5041220"/>
          </a:xfrm>
          <a:prstGeom prst="rect">
            <a:avLst/>
          </a:prstGeom>
        </p:spPr>
      </p:pic>
    </p:spTree>
    <p:extLst>
      <p:ext uri="{BB962C8B-B14F-4D97-AF65-F5344CB8AC3E}">
        <p14:creationId xmlns:p14="http://schemas.microsoft.com/office/powerpoint/2010/main" val="307211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481870"/>
            <a:ext cx="7336113" cy="1730475"/>
          </a:xfrm>
          <a:solidFill>
            <a:schemeClr val="bg1">
              <a:lumMod val="95000"/>
            </a:schemeClr>
          </a:solidFill>
        </p:spPr>
        <p:txBody>
          <a:bodyPr>
            <a:normAutofit/>
          </a:bodyPr>
          <a:lstStyle/>
          <a:p>
            <a:pPr marL="0" indent="0">
              <a:buNone/>
            </a:pPr>
            <a:r>
              <a:rPr lang="en-US" sz="4000" dirty="0">
                <a:solidFill>
                  <a:srgbClr val="00B050"/>
                </a:solidFill>
              </a:rPr>
              <a:t>Graduation Requirements:</a:t>
            </a:r>
          </a:p>
          <a:p>
            <a:pPr marL="0" indent="0">
              <a:buNone/>
            </a:pPr>
            <a:endParaRPr lang="en-US" sz="700" dirty="0">
              <a:solidFill>
                <a:srgbClr val="00B050"/>
              </a:solidFill>
            </a:endParaRPr>
          </a:p>
          <a:p>
            <a:pPr>
              <a:buFont typeface="Wingdings" panose="05000000000000000000" pitchFamily="2" charset="2"/>
              <a:buChar char="ü"/>
            </a:pPr>
            <a:r>
              <a:rPr lang="en-US" sz="3200" dirty="0"/>
              <a:t> </a:t>
            </a:r>
            <a:r>
              <a:rPr lang="en-US" sz="3000" dirty="0">
                <a:solidFill>
                  <a:schemeClr val="tx1"/>
                </a:solidFill>
              </a:rPr>
              <a:t>8 Humanities credit-hours</a:t>
            </a:r>
          </a:p>
        </p:txBody>
      </p:sp>
      <p:sp>
        <p:nvSpPr>
          <p:cNvPr id="5" name="Content Placeholder 2"/>
          <p:cNvSpPr txBox="1">
            <a:spLocks/>
          </p:cNvSpPr>
          <p:nvPr/>
        </p:nvSpPr>
        <p:spPr>
          <a:xfrm>
            <a:off x="428624" y="3572298"/>
            <a:ext cx="11591097" cy="2548721"/>
          </a:xfrm>
          <a:prstGeom prst="rect">
            <a:avLst/>
          </a:prstGeom>
          <a:solidFill>
            <a:schemeClr val="bg1">
              <a:lumMod val="95000"/>
            </a:schemeClr>
          </a:solid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endParaRPr lang="en-US" sz="700" dirty="0">
              <a:solidFill>
                <a:srgbClr val="0070C0"/>
              </a:solidFill>
            </a:endParaRPr>
          </a:p>
          <a:p>
            <a:pPr>
              <a:buFont typeface="Wingdings" panose="05000000000000000000" pitchFamily="2" charset="2"/>
              <a:buChar char="ü"/>
            </a:pPr>
            <a:r>
              <a:rPr lang="en-US" sz="3000" dirty="0">
                <a:solidFill>
                  <a:schemeClr val="tx1"/>
                </a:solidFill>
              </a:rPr>
              <a:t>Civics  </a:t>
            </a:r>
          </a:p>
          <a:p>
            <a:pPr>
              <a:buFont typeface="Wingdings" panose="05000000000000000000" pitchFamily="2" charset="2"/>
              <a:buChar char="ü"/>
            </a:pPr>
            <a:r>
              <a:rPr lang="en-US" sz="3000" dirty="0">
                <a:solidFill>
                  <a:schemeClr val="tx1"/>
                </a:solidFill>
              </a:rPr>
              <a:t>plus 4 credit-hours from one of the designated history courses</a:t>
            </a:r>
            <a:endParaRPr lang="en-US" sz="3000" u="sng" dirty="0">
              <a:solidFill>
                <a:schemeClr val="tx1"/>
              </a:solidFill>
            </a:endParaRPr>
          </a:p>
          <a:p>
            <a:pPr marL="0" indent="0">
              <a:buNone/>
            </a:pPr>
            <a:endParaRPr lang="en-US" sz="3200" u="sng" dirty="0"/>
          </a:p>
        </p:txBody>
      </p:sp>
      <p:sp>
        <p:nvSpPr>
          <p:cNvPr id="6" name="Title 1"/>
          <p:cNvSpPr>
            <a:spLocks noGrp="1"/>
          </p:cNvSpPr>
          <p:nvPr>
            <p:ph type="title"/>
          </p:nvPr>
        </p:nvSpPr>
        <p:spPr>
          <a:xfrm>
            <a:off x="428625" y="178942"/>
            <a:ext cx="5640048" cy="942975"/>
          </a:xfrm>
          <a:solidFill>
            <a:schemeClr val="bg1">
              <a:lumMod val="95000"/>
            </a:schemeClr>
          </a:solidFill>
        </p:spPr>
        <p:txBody>
          <a:bodyPr>
            <a:noAutofit/>
          </a:bodyPr>
          <a:lstStyle/>
          <a:p>
            <a:pPr algn="ctr"/>
            <a:r>
              <a:rPr lang="en-US" sz="6000" b="1" dirty="0">
                <a:solidFill>
                  <a:schemeClr val="tx1"/>
                </a:solidFill>
              </a:rPr>
              <a:t>Humanities</a:t>
            </a:r>
            <a:endParaRPr lang="fr-CA" sz="6000" b="1" dirty="0">
              <a:solidFill>
                <a:schemeClr val="tx1"/>
              </a:solidFill>
            </a:endParaRPr>
          </a:p>
        </p:txBody>
      </p:sp>
    </p:spTree>
    <p:extLst>
      <p:ext uri="{BB962C8B-B14F-4D97-AF65-F5344CB8AC3E}">
        <p14:creationId xmlns:p14="http://schemas.microsoft.com/office/powerpoint/2010/main" val="111640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55372" y="187464"/>
            <a:ext cx="5640048" cy="942975"/>
          </a:xfrm>
          <a:solidFill>
            <a:schemeClr val="bg1">
              <a:lumMod val="95000"/>
            </a:schemeClr>
          </a:solidFill>
        </p:spPr>
        <p:txBody>
          <a:bodyPr>
            <a:noAutofit/>
          </a:bodyPr>
          <a:lstStyle/>
          <a:p>
            <a:pPr algn="ctr"/>
            <a:r>
              <a:rPr lang="en-US" sz="6000" b="1" dirty="0">
                <a:solidFill>
                  <a:schemeClr val="tx1"/>
                </a:solidFill>
              </a:rPr>
              <a:t>Humanities</a:t>
            </a:r>
            <a:endParaRPr lang="fr-CA" sz="6000" b="1" dirty="0">
              <a:solidFill>
                <a:schemeClr val="tx1"/>
              </a:solidFill>
            </a:endParaRPr>
          </a:p>
        </p:txBody>
      </p:sp>
      <p:pic>
        <p:nvPicPr>
          <p:cNvPr id="4" name="Picture 3">
            <a:extLst>
              <a:ext uri="{FF2B5EF4-FFF2-40B4-BE49-F238E27FC236}">
                <a16:creationId xmlns:a16="http://schemas.microsoft.com/office/drawing/2014/main" id="{D9799E7D-EE30-9A00-5846-19841D1CF134}"/>
              </a:ext>
            </a:extLst>
          </p:cNvPr>
          <p:cNvPicPr>
            <a:picLocks noChangeAspect="1"/>
          </p:cNvPicPr>
          <p:nvPr/>
        </p:nvPicPr>
        <p:blipFill>
          <a:blip r:embed="rId2"/>
          <a:stretch>
            <a:fillRect/>
          </a:stretch>
        </p:blipFill>
        <p:spPr>
          <a:xfrm>
            <a:off x="2061951" y="1570121"/>
            <a:ext cx="5533469" cy="5100415"/>
          </a:xfrm>
          <a:prstGeom prst="rect">
            <a:avLst/>
          </a:prstGeom>
        </p:spPr>
      </p:pic>
    </p:spTree>
    <p:extLst>
      <p:ext uri="{BB962C8B-B14F-4D97-AF65-F5344CB8AC3E}">
        <p14:creationId xmlns:p14="http://schemas.microsoft.com/office/powerpoint/2010/main" val="107519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1329714"/>
            <a:ext cx="6843713" cy="1784962"/>
          </a:xfrm>
          <a:solidFill>
            <a:schemeClr val="bg1">
              <a:lumMod val="95000"/>
            </a:schemeClr>
          </a:solidFill>
        </p:spPr>
        <p:txBody>
          <a:bodyPr/>
          <a:lstStyle/>
          <a:p>
            <a:pPr marL="0" indent="0">
              <a:buNone/>
            </a:pPr>
            <a:r>
              <a:rPr lang="en-US" sz="4000" dirty="0">
                <a:solidFill>
                  <a:srgbClr val="00B050"/>
                </a:solidFill>
              </a:rPr>
              <a:t>Graduation Requirements:</a:t>
            </a:r>
          </a:p>
          <a:p>
            <a:pPr marL="0" indent="0">
              <a:buNone/>
            </a:pPr>
            <a:endParaRPr lang="en-US" sz="700" dirty="0">
              <a:solidFill>
                <a:srgbClr val="00B050"/>
              </a:solidFill>
            </a:endParaRPr>
          </a:p>
          <a:p>
            <a:pPr>
              <a:buFont typeface="Wingdings" panose="05000000000000000000" pitchFamily="2" charset="2"/>
              <a:buChar char="ü"/>
            </a:pPr>
            <a:r>
              <a:rPr lang="en-US" sz="3200" dirty="0"/>
              <a:t> </a:t>
            </a:r>
            <a:r>
              <a:rPr lang="en-US" sz="3200" dirty="0">
                <a:solidFill>
                  <a:schemeClr val="tx1"/>
                </a:solidFill>
              </a:rPr>
              <a:t>12 Mathematics credit-hours</a:t>
            </a:r>
            <a:endParaRPr lang="en-US" sz="300" dirty="0">
              <a:solidFill>
                <a:schemeClr val="tx1"/>
              </a:solidFill>
            </a:endParaRPr>
          </a:p>
          <a:p>
            <a:pPr marL="0" indent="0">
              <a:buNone/>
            </a:pPr>
            <a:endParaRPr lang="fr-CA" sz="3200" dirty="0"/>
          </a:p>
        </p:txBody>
      </p:sp>
      <p:sp>
        <p:nvSpPr>
          <p:cNvPr id="5" name="Content Placeholder 2"/>
          <p:cNvSpPr txBox="1">
            <a:spLocks/>
          </p:cNvSpPr>
          <p:nvPr/>
        </p:nvSpPr>
        <p:spPr>
          <a:xfrm>
            <a:off x="271461" y="3316808"/>
            <a:ext cx="11549477" cy="3412605"/>
          </a:xfrm>
          <a:prstGeom prst="rect">
            <a:avLst/>
          </a:prstGeom>
          <a:solidFill>
            <a:schemeClr val="bg1">
              <a:lumMod val="95000"/>
            </a:schemeClr>
          </a:solidFill>
        </p:spPr>
        <p:txBody>
          <a:bodyPr vert="horz" lIns="91440" tIns="45720" rIns="91440" bIns="45720" rtlCol="0" anchor="t">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p>
          <a:p>
            <a:pPr marL="0" indent="0">
              <a:buNone/>
            </a:pPr>
            <a:endParaRPr lang="en-US" sz="800" dirty="0">
              <a:solidFill>
                <a:srgbClr val="0070C0"/>
              </a:solidFill>
            </a:endParaRPr>
          </a:p>
          <a:p>
            <a:pPr>
              <a:buFont typeface="Wingdings" panose="05000000000000000000" pitchFamily="2" charset="2"/>
              <a:buChar char="ü"/>
            </a:pPr>
            <a:r>
              <a:rPr lang="en-US" sz="2400" dirty="0">
                <a:solidFill>
                  <a:schemeClr val="tx1"/>
                </a:solidFill>
              </a:rPr>
              <a:t>Geometry, Measurement &amp; Finance 10 plus 8 credit-hours from elective courses. </a:t>
            </a:r>
          </a:p>
          <a:p>
            <a:pPr marL="0" indent="0">
              <a:buNone/>
            </a:pPr>
            <a:r>
              <a:rPr lang="en-US" sz="2400" dirty="0">
                <a:solidFill>
                  <a:schemeClr val="tx1"/>
                </a:solidFill>
              </a:rPr>
              <a:t>    </a:t>
            </a:r>
            <a:r>
              <a:rPr lang="en-US" sz="2400" b="1" i="1" dirty="0">
                <a:solidFill>
                  <a:schemeClr val="tx1"/>
                </a:solidFill>
              </a:rPr>
              <a:t>Note: </a:t>
            </a:r>
          </a:p>
          <a:p>
            <a:pPr>
              <a:buFont typeface="Arial" panose="020B0604020202020204" pitchFamily="34" charset="0"/>
              <a:buChar char="•"/>
            </a:pPr>
            <a:r>
              <a:rPr lang="en-US" sz="2400" dirty="0">
                <a:solidFill>
                  <a:schemeClr val="tx1"/>
                </a:solidFill>
              </a:rPr>
              <a:t>Geometry, Measurement &amp; Finance 10 is a prerequisite for Financial &amp; Workplace Math 110. Students who take Financial &amp; Workplace Math 110 will then take either Financial &amp; Workplace Math 120 or NBCC Math 1208 Skilled Trades Math. </a:t>
            </a:r>
          </a:p>
          <a:p>
            <a:pPr>
              <a:buFont typeface="Arial" panose="020B0604020202020204" pitchFamily="34" charset="0"/>
              <a:buChar char="•"/>
            </a:pPr>
            <a:r>
              <a:rPr lang="en-US" sz="2400" dirty="0">
                <a:solidFill>
                  <a:schemeClr val="tx1"/>
                </a:solidFill>
              </a:rPr>
              <a:t>Numbers, Relations and Functions 10 Math is a prerequisite for Chemistry or Physics.</a:t>
            </a:r>
          </a:p>
          <a:p>
            <a:pPr>
              <a:buFont typeface="Arial" panose="020B0604020202020204" pitchFamily="34" charset="0"/>
              <a:buChar char="•"/>
            </a:pPr>
            <a:r>
              <a:rPr lang="en-US" sz="2400" dirty="0">
                <a:solidFill>
                  <a:schemeClr val="tx1"/>
                </a:solidFill>
              </a:rPr>
              <a:t>Foundations of Mathematics 110 is a pre-requisite for Foundations of Mathematics 120 and for all Calculus pathway courses.</a:t>
            </a:r>
          </a:p>
          <a:p>
            <a:pPr>
              <a:buFont typeface="Arial" panose="020B0604020202020204" pitchFamily="34" charset="0"/>
              <a:buChar char="•"/>
            </a:pPr>
            <a:endParaRPr lang="en-US" sz="3500" dirty="0"/>
          </a:p>
        </p:txBody>
      </p:sp>
      <p:sp>
        <p:nvSpPr>
          <p:cNvPr id="6" name="Title 1"/>
          <p:cNvSpPr>
            <a:spLocks noGrp="1"/>
          </p:cNvSpPr>
          <p:nvPr>
            <p:ph type="title"/>
          </p:nvPr>
        </p:nvSpPr>
        <p:spPr>
          <a:xfrm>
            <a:off x="271462" y="169189"/>
            <a:ext cx="5640048" cy="942975"/>
          </a:xfrm>
          <a:solidFill>
            <a:schemeClr val="bg1">
              <a:lumMod val="95000"/>
            </a:schemeClr>
          </a:solidFill>
        </p:spPr>
        <p:txBody>
          <a:bodyPr>
            <a:noAutofit/>
          </a:bodyPr>
          <a:lstStyle/>
          <a:p>
            <a:pPr algn="ctr"/>
            <a:r>
              <a:rPr lang="en-US" sz="6000" b="1" dirty="0">
                <a:solidFill>
                  <a:schemeClr val="tx1"/>
                </a:solidFill>
              </a:rPr>
              <a:t>Mathematics</a:t>
            </a:r>
            <a:endParaRPr lang="fr-CA" sz="6000" b="1" dirty="0">
              <a:solidFill>
                <a:schemeClr val="tx1"/>
              </a:solidFill>
            </a:endParaRPr>
          </a:p>
        </p:txBody>
      </p:sp>
    </p:spTree>
    <p:extLst>
      <p:ext uri="{BB962C8B-B14F-4D97-AF65-F5344CB8AC3E}">
        <p14:creationId xmlns:p14="http://schemas.microsoft.com/office/powerpoint/2010/main" val="15825161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C5B0272689F14EA4A33107BB1B7609" ma:contentTypeVersion="1" ma:contentTypeDescription="Create a new document." ma:contentTypeScope="" ma:versionID="6978dc564cbeacd45559deb8a8081e93">
  <xsd:schema xmlns:xsd="http://www.w3.org/2001/XMLSchema" xmlns:xs="http://www.w3.org/2001/XMLSchema" xmlns:p="http://schemas.microsoft.com/office/2006/metadata/properties" xmlns:ns1="http://schemas.microsoft.com/sharepoint/v3" targetNamespace="http://schemas.microsoft.com/office/2006/metadata/properties" ma:root="true" ma:fieldsID="2d944f400e5ce67ccaa158313eb572c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5FE838-91E2-4138-B56E-923285511353}"/>
</file>

<file path=customXml/itemProps2.xml><?xml version="1.0" encoding="utf-8"?>
<ds:datastoreItem xmlns:ds="http://schemas.openxmlformats.org/officeDocument/2006/customXml" ds:itemID="{215BF4BF-D3F6-4B7B-877E-0C3C74A5D329}"/>
</file>

<file path=customXml/itemProps3.xml><?xml version="1.0" encoding="utf-8"?>
<ds:datastoreItem xmlns:ds="http://schemas.openxmlformats.org/officeDocument/2006/customXml" ds:itemID="{F5B2E642-63C5-427A-9C14-7897243C961A}"/>
</file>

<file path=docProps/app.xml><?xml version="1.0" encoding="utf-8"?>
<Properties xmlns="http://schemas.openxmlformats.org/officeDocument/2006/extended-properties" xmlns:vt="http://schemas.openxmlformats.org/officeDocument/2006/docPropsVTypes">
  <Template>Facet</Template>
  <TotalTime>2330</TotalTime>
  <Words>665</Words>
  <Application>Microsoft Office PowerPoint</Application>
  <PresentationFormat>Widescreen</PresentationFormat>
  <Paragraphs>95</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Trebuchet MS</vt:lpstr>
      <vt:lpstr>Wingdings</vt:lpstr>
      <vt:lpstr>Wingdings 3</vt:lpstr>
      <vt:lpstr>Facet</vt:lpstr>
      <vt:lpstr>SSHS </vt:lpstr>
      <vt:lpstr>PowerPoint Presentation</vt:lpstr>
      <vt:lpstr>What courses will you need to graduate?  Refer to the Graduation Requirements Tracking Sheet.</vt:lpstr>
      <vt:lpstr>Languages &amp; Literacies</vt:lpstr>
      <vt:lpstr>PowerPoint Presentation</vt:lpstr>
      <vt:lpstr>Languages &amp; Literacies</vt:lpstr>
      <vt:lpstr>Humanities</vt:lpstr>
      <vt:lpstr>Humanities</vt:lpstr>
      <vt:lpstr>Mathematics</vt:lpstr>
      <vt:lpstr>Mathematics</vt:lpstr>
      <vt:lpstr>Science</vt:lpstr>
      <vt:lpstr>Science</vt:lpstr>
      <vt:lpstr>Personalized  Well-Being</vt:lpstr>
      <vt:lpstr>Personalized Well-Being</vt:lpstr>
      <vt:lpstr>Creative Arts</vt:lpstr>
      <vt:lpstr>Wellness and Physical Education</vt:lpstr>
      <vt:lpstr>Career-Connected </vt:lpstr>
      <vt:lpstr>Personal Interest Courses</vt:lpstr>
      <vt:lpstr>Online Courses</vt:lpstr>
      <vt:lpstr>PowerPoint Presentation</vt:lpstr>
      <vt:lpstr>Course Selection Sheet Students need to count to see that they have: 10 courses with X and  2 courses listed as A (alternates).  </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SSHS</dc:title>
  <dc:creator>Hart, Natalie (ASD-S)</dc:creator>
  <cp:lastModifiedBy>White, Krista (ASD-S)</cp:lastModifiedBy>
  <cp:revision>232</cp:revision>
  <dcterms:created xsi:type="dcterms:W3CDTF">2023-03-13T20:54:28Z</dcterms:created>
  <dcterms:modified xsi:type="dcterms:W3CDTF">2024-04-19T14:28:40Z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0x01010095C5B0272689F14EA4A33107BB1B7609</vt:lpwstr>
  </property>
</Properties>
</file>