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61" r:id="rId3"/>
    <p:sldId id="257" r:id="rId4"/>
    <p:sldId id="260" r:id="rId5"/>
    <p:sldId id="382" r:id="rId6"/>
    <p:sldId id="261" r:id="rId7"/>
    <p:sldId id="301" r:id="rId8"/>
    <p:sldId id="302" r:id="rId9"/>
    <p:sldId id="343" r:id="rId10"/>
    <p:sldId id="263" r:id="rId11"/>
    <p:sldId id="297" r:id="rId12"/>
    <p:sldId id="276" r:id="rId13"/>
    <p:sldId id="380" r:id="rId14"/>
    <p:sldId id="383" r:id="rId15"/>
    <p:sldId id="344" r:id="rId16"/>
    <p:sldId id="366" r:id="rId17"/>
    <p:sldId id="347" r:id="rId18"/>
    <p:sldId id="345" r:id="rId19"/>
    <p:sldId id="373" r:id="rId20"/>
    <p:sldId id="377" r:id="rId21"/>
    <p:sldId id="348" r:id="rId22"/>
    <p:sldId id="349" r:id="rId23"/>
    <p:sldId id="362" r:id="rId24"/>
    <p:sldId id="350" r:id="rId25"/>
    <p:sldId id="351" r:id="rId26"/>
    <p:sldId id="367" r:id="rId27"/>
    <p:sldId id="352" r:id="rId28"/>
    <p:sldId id="363" r:id="rId29"/>
    <p:sldId id="354" r:id="rId30"/>
    <p:sldId id="374" r:id="rId31"/>
    <p:sldId id="375" r:id="rId32"/>
    <p:sldId id="378" r:id="rId33"/>
    <p:sldId id="376" r:id="rId34"/>
    <p:sldId id="356" r:id="rId35"/>
    <p:sldId id="355" r:id="rId36"/>
    <p:sldId id="360" r:id="rId37"/>
    <p:sldId id="359" r:id="rId38"/>
    <p:sldId id="364" r:id="rId39"/>
    <p:sldId id="365" r:id="rId40"/>
    <p:sldId id="368" r:id="rId41"/>
    <p:sldId id="369" r:id="rId42"/>
    <p:sldId id="379" r:id="rId43"/>
    <p:sldId id="357" r:id="rId44"/>
    <p:sldId id="371" r:id="rId45"/>
    <p:sldId id="370" r:id="rId46"/>
    <p:sldId id="372" r:id="rId47"/>
    <p:sldId id="298" r:id="rId48"/>
    <p:sldId id="264" r:id="rId49"/>
    <p:sldId id="265" r:id="rId50"/>
    <p:sldId id="266" r:id="rId51"/>
    <p:sldId id="267" r:id="rId52"/>
    <p:sldId id="259" r:id="rId53"/>
    <p:sldId id="303" r:id="rId54"/>
    <p:sldId id="300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0000"/>
    <a:srgbClr val="FDF8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6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2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customXml" Target="../customXml/item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F1C6-E1CA-4A03-B2D6-5D9AE1639CC8}" type="datetimeFigureOut">
              <a:rPr lang="en-US" smtClean="0"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F2211-3C8E-4CEC-83B8-8E365E8A54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392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F1C6-E1CA-4A03-B2D6-5D9AE1639CC8}" type="datetimeFigureOut">
              <a:rPr lang="en-US" smtClean="0"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F2211-3C8E-4CEC-83B8-8E365E8A54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883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F1C6-E1CA-4A03-B2D6-5D9AE1639CC8}" type="datetimeFigureOut">
              <a:rPr lang="en-US" smtClean="0"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F2211-3C8E-4CEC-83B8-8E365E8A54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906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F1C6-E1CA-4A03-B2D6-5D9AE1639CC8}" type="datetimeFigureOut">
              <a:rPr lang="en-US" smtClean="0"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F2211-3C8E-4CEC-83B8-8E365E8A54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203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F1C6-E1CA-4A03-B2D6-5D9AE1639CC8}" type="datetimeFigureOut">
              <a:rPr lang="en-US" smtClean="0"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F2211-3C8E-4CEC-83B8-8E365E8A54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724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F1C6-E1CA-4A03-B2D6-5D9AE1639CC8}" type="datetimeFigureOut">
              <a:rPr lang="en-US" smtClean="0"/>
              <a:t>5/4/2020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F2211-3C8E-4CEC-83B8-8E365E8A54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639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F1C6-E1CA-4A03-B2D6-5D9AE1639CC8}" type="datetimeFigureOut">
              <a:rPr lang="en-US" smtClean="0"/>
              <a:t>5/4/2020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F2211-3C8E-4CEC-83B8-8E365E8A54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845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F1C6-E1CA-4A03-B2D6-5D9AE1639CC8}" type="datetimeFigureOut">
              <a:rPr lang="en-US" smtClean="0"/>
              <a:t>5/4/2020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F2211-3C8E-4CEC-83B8-8E365E8A54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415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F1C6-E1CA-4A03-B2D6-5D9AE1639CC8}" type="datetimeFigureOut">
              <a:rPr lang="en-US" smtClean="0"/>
              <a:t>5/4/2020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F2211-3C8E-4CEC-83B8-8E365E8A54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434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F1C6-E1CA-4A03-B2D6-5D9AE1639CC8}" type="datetimeFigureOut">
              <a:rPr lang="en-US" smtClean="0"/>
              <a:t>5/4/2020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F2211-3C8E-4CEC-83B8-8E365E8A54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199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F1C6-E1CA-4A03-B2D6-5D9AE1639CC8}" type="datetimeFigureOut">
              <a:rPr lang="en-US" smtClean="0"/>
              <a:t>5/4/2020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F2211-3C8E-4CEC-83B8-8E365E8A54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217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2F1C6-E1CA-4A03-B2D6-5D9AE1639CC8}" type="datetimeFigureOut">
              <a:rPr lang="en-US" smtClean="0"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F2211-3C8E-4CEC-83B8-8E365E8A54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528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gif"/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4.jpeg"/><Relationship Id="rId5" Type="http://schemas.openxmlformats.org/officeDocument/2006/relationships/image" Target="../media/image113.png"/><Relationship Id="rId4" Type="http://schemas.openxmlformats.org/officeDocument/2006/relationships/image" Target="../media/image11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5.jpeg"/><Relationship Id="rId5" Type="http://schemas.openxmlformats.org/officeDocument/2006/relationships/image" Target="../media/image154.JPG"/><Relationship Id="rId4" Type="http://schemas.openxmlformats.org/officeDocument/2006/relationships/image" Target="../media/image153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jpeg"/><Relationship Id="rId3" Type="http://schemas.openxmlformats.org/officeDocument/2006/relationships/image" Target="../media/image157.jpeg"/><Relationship Id="rId7" Type="http://schemas.openxmlformats.org/officeDocument/2006/relationships/image" Target="../media/image161.jpeg"/><Relationship Id="rId12" Type="http://schemas.openxmlformats.org/officeDocument/2006/relationships/image" Target="../media/image166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0.jpeg"/><Relationship Id="rId11" Type="http://schemas.openxmlformats.org/officeDocument/2006/relationships/image" Target="../media/image165.jpeg"/><Relationship Id="rId5" Type="http://schemas.openxmlformats.org/officeDocument/2006/relationships/image" Target="../media/image159.jpeg"/><Relationship Id="rId10" Type="http://schemas.openxmlformats.org/officeDocument/2006/relationships/image" Target="../media/image164.jpeg"/><Relationship Id="rId4" Type="http://schemas.openxmlformats.org/officeDocument/2006/relationships/image" Target="../media/image158.jpeg"/><Relationship Id="rId9" Type="http://schemas.openxmlformats.org/officeDocument/2006/relationships/image" Target="../media/image16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hyperlink" Target="https://www.google.ca/url?sa=i&amp;rct=j&amp;q=&amp;esrc=s&amp;frm=1&amp;source=images&amp;cd=&amp;cad=rja&amp;docid=iiLtpyE5whCFrM&amp;tbnid=AeX-Mrf6jMDF7M:&amp;ved=0CAUQjRw&amp;url=https://www.rco.on.ca/&amp;ei=KXufUdOUEYaJrgGD0ID4Bw&amp;bvm=bv.47008514,d.aWc&amp;psig=AFQjCNEoXw2WapNKrgH8ZPpRwPYR0ro8Lg&amp;ust=1369492608361918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1.png"/><Relationship Id="rId5" Type="http://schemas.openxmlformats.org/officeDocument/2006/relationships/image" Target="../media/image170.jpeg"/><Relationship Id="rId4" Type="http://schemas.openxmlformats.org/officeDocument/2006/relationships/hyperlink" Target="http://www.google.ca/url?sa=i&amp;rct=j&amp;q=&amp;esrc=s&amp;frm=1&amp;source=images&amp;cd=&amp;cad=rja&amp;docid=-A3MhbPSp68h9M&amp;tbnid=z3phAD1L5I52vM:&amp;ved=0CAUQjRw&amp;url=http://www.indiebloggers.org/chess-board.html&amp;ei=UXufUfiMN4KNrgHr3ICYAQ&amp;bvm=bv.47008514,d.aWc&amp;psig=AFQjCNESQs_l15ac9Lys6cJWRsiQzT0ZtA&amp;ust=1369492679734404" TargetMode="Externa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image" Target="../media/image172.jpeg"/><Relationship Id="rId7" Type="http://schemas.openxmlformats.org/officeDocument/2006/relationships/image" Target="../media/image175.png"/><Relationship Id="rId2" Type="http://schemas.openxmlformats.org/officeDocument/2006/relationships/hyperlink" Target="http://www.google.ca/url?sa=i&amp;rct=j&amp;q=&amp;esrc=s&amp;frm=1&amp;source=images&amp;cd=&amp;cad=rja&amp;docid=1LFkEtwfBz1qgM&amp;tbnid=y2Ee81lG5B1pyM:&amp;ved=0CAUQjRw&amp;url=http://simple.wikipedia.org/wiki/Basketball&amp;ei=eHufUYO3F8rOrQHQr4CQCw&amp;bvm=bv.47008514,d.aWc&amp;psig=AFQjCNFWEr7hPZ-nWHSe9sOYnePmN9Hp0Q&amp;ust=1369492723584719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4.png"/><Relationship Id="rId5" Type="http://schemas.openxmlformats.org/officeDocument/2006/relationships/image" Target="../media/image173.jpeg"/><Relationship Id="rId4" Type="http://schemas.openxmlformats.org/officeDocument/2006/relationships/hyperlink" Target="http://www.google.ca/url?sa=i&amp;rct=j&amp;q=&amp;esrc=s&amp;frm=1&amp;source=images&amp;cd=&amp;cad=rja&amp;docid=kXkpQrEhraGluM&amp;tbnid=WgK9JZFzA0Z0EM:&amp;ved=0CAUQjRw&amp;url=http://depositphotos.com/8878039/stock-illustration-Equipment-for-the-badminton-silhouette.html&amp;ei=43ufUazVKMfcqQGJ_oGICQ&amp;bvm=bv.47008514,d.aWc&amp;psig=AFQjCNHhtyeiw8b1jLEq9C6qhE-8yhCe3g&amp;ust=1369492824068053" TargetMode="External"/><Relationship Id="rId9" Type="http://schemas.openxmlformats.org/officeDocument/2006/relationships/image" Target="../media/image17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hyperlink" Target="http://www.google.ca/url?sa=i&amp;rct=j&amp;q=&amp;esrc=s&amp;frm=1&amp;source=images&amp;cd=&amp;cad=rja&amp;docid=NL-D9pwLcXZbNM&amp;tbnid=MkgonXqeKH9JNM:&amp;ved=0CAUQjRw&amp;url=http://www.promo-wholesale.com/custom/Musical-Instruments/index_5.htm&amp;ei=vUKnUc-uOYnhqAGVyICoCg&amp;bvm=bv.47244034,d.aWc&amp;psig=AFQjCNHFmCtW4lDSztk_jeKzmrytf5HnAA&amp;ust=1370002487178626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9.jp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0.jpeg"/><Relationship Id="rId4" Type="http://schemas.openxmlformats.org/officeDocument/2006/relationships/image" Target="../media/image18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03710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00" y="4943446"/>
            <a:ext cx="1634110" cy="16417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2" r="11622"/>
          <a:stretch/>
        </p:blipFill>
        <p:spPr>
          <a:xfrm>
            <a:off x="2680138" y="4969422"/>
            <a:ext cx="1198179" cy="15898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4600" r="2670"/>
          <a:stretch/>
        </p:blipFill>
        <p:spPr>
          <a:xfrm>
            <a:off x="4698124" y="4983972"/>
            <a:ext cx="1492469" cy="15607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0094" y="3075710"/>
            <a:ext cx="1879023" cy="161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5508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>
                <a:solidFill>
                  <a:srgbClr val="FFC000"/>
                </a:solidFill>
              </a:rPr>
              <a:t>Celebrate @ QMS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We strongly encourage our students to get involved as much as possible in school life.  </a:t>
            </a:r>
          </a:p>
          <a:p>
            <a:r>
              <a:rPr lang="en-US" dirty="0">
                <a:solidFill>
                  <a:srgbClr val="FFC000"/>
                </a:solidFill>
              </a:rPr>
              <a:t>QMS celebrates academic, social, musical, artistic, and athletic successes throughout the year.  </a:t>
            </a:r>
          </a:p>
          <a:p>
            <a:r>
              <a:rPr lang="en-US" dirty="0">
                <a:solidFill>
                  <a:srgbClr val="FFC000"/>
                </a:solidFill>
              </a:rPr>
              <a:t>Each student is challenged to set a goal to be involved in at least one activity within the school.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869" y="5013702"/>
            <a:ext cx="4090493" cy="15970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638" y="5014810"/>
            <a:ext cx="4856859" cy="159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05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54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Show your Cougar </a:t>
            </a:r>
            <a:r>
              <a:rPr lang="en-US" sz="54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PRIDE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417638"/>
            <a:ext cx="8534400" cy="5211762"/>
          </a:xfrm>
        </p:spPr>
      </p:pic>
    </p:spTree>
    <p:extLst>
      <p:ext uri="{BB962C8B-B14F-4D97-AF65-F5344CB8AC3E}">
        <p14:creationId xmlns:p14="http://schemas.microsoft.com/office/powerpoint/2010/main" val="2375895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403" y="168431"/>
            <a:ext cx="9800557" cy="6533705"/>
          </a:xfrm>
        </p:spPr>
      </p:pic>
      <p:pic>
        <p:nvPicPr>
          <p:cNvPr id="6" name="Shakira - Try Everything (Official Video) 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42" end="48050.625"/>
                  <p14:fade in="1000" out="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57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9" t="12623" r="173" b="6220"/>
          <a:stretch/>
        </p:blipFill>
        <p:spPr>
          <a:xfrm>
            <a:off x="106325" y="239835"/>
            <a:ext cx="11940363" cy="643741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15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" t="4238" r="2554" b="4653"/>
          <a:stretch/>
        </p:blipFill>
        <p:spPr>
          <a:xfrm>
            <a:off x="165407" y="473928"/>
            <a:ext cx="4778622" cy="26010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4"/>
          <a:stretch/>
        </p:blipFill>
        <p:spPr>
          <a:xfrm>
            <a:off x="6863416" y="849086"/>
            <a:ext cx="5288257" cy="28204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3" t="12449" r="2790" b="8190"/>
          <a:stretch/>
        </p:blipFill>
        <p:spPr>
          <a:xfrm>
            <a:off x="165407" y="4281880"/>
            <a:ext cx="4668109" cy="23417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6" t="10301" r="27154" b="7025"/>
          <a:stretch/>
        </p:blipFill>
        <p:spPr>
          <a:xfrm rot="5400000">
            <a:off x="4090638" y="179814"/>
            <a:ext cx="3300761" cy="3189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6" t="13008" r="31596" b="5001"/>
          <a:stretch/>
        </p:blipFill>
        <p:spPr>
          <a:xfrm>
            <a:off x="9357229" y="4182091"/>
            <a:ext cx="2699788" cy="24415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3" t="13386" r="373" b="21440"/>
          <a:stretch/>
        </p:blipFill>
        <p:spPr>
          <a:xfrm>
            <a:off x="4281657" y="3774691"/>
            <a:ext cx="5001832" cy="244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9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22" y="3688771"/>
            <a:ext cx="4473286" cy="29821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1000">
            <a:off x="3970723" y="929900"/>
            <a:ext cx="4547929" cy="303195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819606" y="840917"/>
            <a:ext cx="30319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FIRST DAY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8540">
            <a:off x="7161421" y="3192548"/>
            <a:ext cx="4620168" cy="3080112"/>
          </a:xfrm>
          <a:prstGeom prst="rect">
            <a:avLst/>
          </a:prstGeom>
        </p:spPr>
      </p:pic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68" y="444063"/>
            <a:ext cx="4012184" cy="2674789"/>
          </a:xfrm>
        </p:spPr>
      </p:pic>
    </p:spTree>
    <p:extLst>
      <p:ext uri="{BB962C8B-B14F-4D97-AF65-F5344CB8AC3E}">
        <p14:creationId xmlns:p14="http://schemas.microsoft.com/office/powerpoint/2010/main" val="247370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" t="5099" r="2757" b="15135"/>
          <a:stretch/>
        </p:blipFill>
        <p:spPr>
          <a:xfrm>
            <a:off x="266745" y="625364"/>
            <a:ext cx="11663559" cy="5668061"/>
          </a:xfrm>
        </p:spPr>
      </p:pic>
      <p:sp>
        <p:nvSpPr>
          <p:cNvPr id="6" name="Rectangle 5"/>
          <p:cNvSpPr/>
          <p:nvPr/>
        </p:nvSpPr>
        <p:spPr>
          <a:xfrm>
            <a:off x="3702003" y="457200"/>
            <a:ext cx="47930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COUGAR CAMP </a:t>
            </a:r>
          </a:p>
        </p:txBody>
      </p:sp>
    </p:spTree>
    <p:extLst>
      <p:ext uri="{BB962C8B-B14F-4D97-AF65-F5344CB8AC3E}">
        <p14:creationId xmlns:p14="http://schemas.microsoft.com/office/powerpoint/2010/main" val="175102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2"/>
          <a:stretch/>
        </p:blipFill>
        <p:spPr>
          <a:xfrm>
            <a:off x="7273158" y="172101"/>
            <a:ext cx="3822648" cy="2951018"/>
          </a:xfrm>
          <a:prstGeom prst="rect">
            <a:avLst/>
          </a:prstGeom>
        </p:spPr>
      </p:pic>
      <p:pic>
        <p:nvPicPr>
          <p:cNvPr id="9" name="Picture Placeholder 8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1316">
            <a:off x="583145" y="531236"/>
            <a:ext cx="4334431" cy="2889620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1" t="10705"/>
          <a:stretch/>
        </p:blipFill>
        <p:spPr>
          <a:xfrm rot="794344">
            <a:off x="6613072" y="3321496"/>
            <a:ext cx="4109113" cy="26725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068" y="3266784"/>
            <a:ext cx="5065249" cy="337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9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8" b="22571"/>
          <a:stretch/>
        </p:blipFill>
        <p:spPr>
          <a:xfrm>
            <a:off x="278010" y="457200"/>
            <a:ext cx="11714854" cy="5996152"/>
          </a:xfrm>
        </p:spPr>
      </p:pic>
    </p:spTree>
    <p:extLst>
      <p:ext uri="{BB962C8B-B14F-4D97-AF65-F5344CB8AC3E}">
        <p14:creationId xmlns:p14="http://schemas.microsoft.com/office/powerpoint/2010/main" val="174625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780091" y="229606"/>
            <a:ext cx="368062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GRADE 6</a:t>
            </a:r>
          </a:p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HUNTSMAN</a:t>
            </a:r>
          </a:p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FIELDTRIP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953" y="3034737"/>
            <a:ext cx="5521115" cy="3680743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01480" y="1241175"/>
            <a:ext cx="4586640" cy="34399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7409" y="719670"/>
            <a:ext cx="3920516" cy="294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45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66684" y="2193295"/>
            <a:ext cx="11231592" cy="4542355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□</a:t>
            </a:r>
            <a:r>
              <a:rPr lang="en-US" sz="3600" dirty="0"/>
              <a:t> About QMS</a:t>
            </a:r>
          </a:p>
          <a:p>
            <a:pPr algn="l"/>
            <a:r>
              <a:rPr lang="en-US" dirty="0"/>
              <a:t>□</a:t>
            </a:r>
            <a:r>
              <a:rPr lang="en-US" sz="3600" dirty="0"/>
              <a:t> What is </a:t>
            </a:r>
            <a:r>
              <a:rPr lang="en-US" sz="3600" i="1" dirty="0"/>
              <a:t>Middle School</a:t>
            </a:r>
            <a:r>
              <a:rPr lang="en-US" sz="3600" dirty="0"/>
              <a:t>?</a:t>
            </a:r>
            <a:endParaRPr lang="en-US" sz="3600" i="1" dirty="0"/>
          </a:p>
          <a:p>
            <a:pPr algn="l"/>
            <a:r>
              <a:rPr lang="en-US" dirty="0"/>
              <a:t>□</a:t>
            </a:r>
            <a:r>
              <a:rPr lang="en-US" sz="3600" dirty="0"/>
              <a:t> </a:t>
            </a:r>
            <a:r>
              <a:rPr lang="en-US" sz="3600" i="1" dirty="0"/>
              <a:t>Cougar Pride</a:t>
            </a:r>
          </a:p>
          <a:p>
            <a:pPr algn="l"/>
            <a:r>
              <a:rPr lang="en-US" dirty="0"/>
              <a:t>□</a:t>
            </a:r>
            <a:r>
              <a:rPr lang="en-US" sz="3600" dirty="0"/>
              <a:t> Day 1 (Sept 8</a:t>
            </a:r>
            <a:r>
              <a:rPr lang="en-US" sz="3600" baseline="30000" dirty="0"/>
              <a:t>th</a:t>
            </a:r>
            <a:r>
              <a:rPr lang="en-US" sz="3600" dirty="0"/>
              <a:t>) </a:t>
            </a:r>
          </a:p>
          <a:p>
            <a:pPr algn="l"/>
            <a:r>
              <a:rPr lang="en-US" sz="3600" dirty="0"/>
              <a:t>	</a:t>
            </a:r>
            <a:r>
              <a:rPr lang="en-US" sz="3200" dirty="0"/>
              <a:t>- Becoming a Cougar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14" y="3416268"/>
            <a:ext cx="1589809" cy="15898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9712" y="5174939"/>
            <a:ext cx="1609483" cy="15607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782" y="1514445"/>
            <a:ext cx="1634110" cy="16417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7348" y="168777"/>
            <a:ext cx="7090264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5336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501784" y="301336"/>
            <a:ext cx="36422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ACADEMICS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429752" y="914653"/>
            <a:ext cx="4285491" cy="28569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86295" y="735156"/>
            <a:ext cx="3470564" cy="26029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9928" y="4062846"/>
            <a:ext cx="3588326" cy="26912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21" y="4322618"/>
            <a:ext cx="3241964" cy="24314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512" y="1784389"/>
            <a:ext cx="3637483" cy="272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0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147273" y="5656764"/>
            <a:ext cx="37269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ASSEMBLIES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3394606"/>
            <a:ext cx="4930120" cy="3286747"/>
          </a:xfrm>
          <a:prstGeom prst="rect">
            <a:avLst/>
          </a:prstGeom>
        </p:spPr>
      </p:pic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945" y="1116363"/>
            <a:ext cx="6009639" cy="4006426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294" y="145472"/>
            <a:ext cx="4597978" cy="306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73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626" y="83640"/>
            <a:ext cx="3520980" cy="23473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37044" y="5201669"/>
            <a:ext cx="43377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BAND / CHOIR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6" y="176934"/>
            <a:ext cx="6172200" cy="41148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233" y="3825995"/>
            <a:ext cx="4390353" cy="29269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147" y="1839328"/>
            <a:ext cx="3162302" cy="210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-798005" y="4607183"/>
            <a:ext cx="297745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21299999" lon="0" rev="0"/>
              </a:camera>
              <a:lightRig rig="threePt" dir="t"/>
            </a:scene3d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CLUBS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07" y="145472"/>
            <a:ext cx="4378036" cy="328352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09648" y="145472"/>
            <a:ext cx="3480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Q Crew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396" y="3673641"/>
            <a:ext cx="3990110" cy="288022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270049" y="6265718"/>
            <a:ext cx="262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Student Council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018" y="3718006"/>
            <a:ext cx="4253785" cy="283585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706832" y="6286500"/>
            <a:ext cx="2505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Knitting Club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640" y="587872"/>
            <a:ext cx="3054652" cy="229098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283471" y="3015036"/>
            <a:ext cx="2084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Woodworking Club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148" y="553021"/>
            <a:ext cx="2705114" cy="180340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084810" y="2356430"/>
            <a:ext cx="1841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Chess Club</a:t>
            </a:r>
          </a:p>
        </p:txBody>
      </p:sp>
    </p:spTree>
    <p:extLst>
      <p:ext uri="{BB962C8B-B14F-4D97-AF65-F5344CB8AC3E}">
        <p14:creationId xmlns:p14="http://schemas.microsoft.com/office/powerpoint/2010/main" val="224424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55" y="147145"/>
            <a:ext cx="11843055" cy="65979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8" t="13715" r="3685" b="12219"/>
          <a:stretch/>
        </p:blipFill>
        <p:spPr>
          <a:xfrm>
            <a:off x="4369089" y="147142"/>
            <a:ext cx="3915325" cy="26959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4" r="5666" b="6940"/>
          <a:stretch/>
        </p:blipFill>
        <p:spPr>
          <a:xfrm rot="16200000">
            <a:off x="-1648784" y="2019574"/>
            <a:ext cx="5676205" cy="2225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25" b="12239"/>
          <a:stretch/>
        </p:blipFill>
        <p:spPr>
          <a:xfrm rot="16200000">
            <a:off x="8356601" y="2988541"/>
            <a:ext cx="4975411" cy="253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17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>
            <a:off x="342900" y="207819"/>
            <a:ext cx="11585864" cy="6365564"/>
          </a:xfrm>
        </p:spPr>
      </p:pic>
    </p:spTree>
    <p:extLst>
      <p:ext uri="{BB962C8B-B14F-4D97-AF65-F5344CB8AC3E}">
        <p14:creationId xmlns:p14="http://schemas.microsoft.com/office/powerpoint/2010/main" val="425716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38603"/>
          <a:stretch/>
        </p:blipFill>
        <p:spPr>
          <a:xfrm>
            <a:off x="132635" y="261274"/>
            <a:ext cx="3475909" cy="4322329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456" y="3524555"/>
            <a:ext cx="4813131" cy="320875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711210" y="4740927"/>
            <a:ext cx="31842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ATHLETICS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848" y="155864"/>
            <a:ext cx="5316766" cy="35445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733031">
            <a:off x="3296337" y="749587"/>
            <a:ext cx="3551753" cy="300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2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655" y="347294"/>
            <a:ext cx="4172163" cy="27814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85" y="4278614"/>
            <a:ext cx="3575538" cy="23836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4" t="24697" r="9015" b="21364"/>
          <a:stretch/>
        </p:blipFill>
        <p:spPr>
          <a:xfrm rot="20439519">
            <a:off x="471769" y="1602299"/>
            <a:ext cx="2517169" cy="25457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55622">
            <a:off x="6231744" y="718066"/>
            <a:ext cx="3792170" cy="2528113"/>
          </a:xfrm>
          <a:prstGeom prst="rect">
            <a:avLst/>
          </a:prstGeom>
        </p:spPr>
      </p:pic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38788" y="2402290"/>
            <a:ext cx="6099921" cy="2052083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114" y="3451671"/>
            <a:ext cx="4815952" cy="321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69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401" y="3956850"/>
            <a:ext cx="3208901" cy="21392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1591">
            <a:off x="304965" y="1502506"/>
            <a:ext cx="4199054" cy="27993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53"/>
          <a:stretch/>
        </p:blipFill>
        <p:spPr>
          <a:xfrm rot="538108">
            <a:off x="6611389" y="2291835"/>
            <a:ext cx="3290455" cy="4291446"/>
          </a:xfrm>
          <a:prstGeom prst="rect">
            <a:avLst/>
          </a:prstGeom>
        </p:spPr>
      </p:pic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8"/>
          <a:stretch/>
        </p:blipFill>
        <p:spPr>
          <a:xfrm rot="5400000">
            <a:off x="4555128" y="433373"/>
            <a:ext cx="3319365" cy="3054927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6229" y="103910"/>
            <a:ext cx="1831501" cy="64846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9" t="26212" r="7037" b="30606"/>
          <a:stretch/>
        </p:blipFill>
        <p:spPr>
          <a:xfrm>
            <a:off x="106714" y="5253191"/>
            <a:ext cx="3779429" cy="140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13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6270" y="5818910"/>
            <a:ext cx="42793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BEST BUDDIES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23" y="2639291"/>
            <a:ext cx="4239492" cy="31796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566" y="441420"/>
            <a:ext cx="4716865" cy="3537649"/>
          </a:xfrm>
          <a:prstGeom prst="rect">
            <a:avLst/>
          </a:prstGeom>
        </p:spPr>
      </p:pic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487" y="166254"/>
            <a:ext cx="4387092" cy="2924728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502" y="3635684"/>
            <a:ext cx="3877861" cy="290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84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975" y="520392"/>
            <a:ext cx="9144000" cy="989772"/>
          </a:xfrm>
        </p:spPr>
        <p:txBody>
          <a:bodyPr/>
          <a:lstStyle/>
          <a:p>
            <a:pPr algn="ctr"/>
            <a:r>
              <a:rPr lang="en-US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  <a:r>
              <a:rPr lang="en-US" sz="40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uality</a:t>
            </a:r>
            <a:r>
              <a:rPr lang="en-US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</a:t>
            </a:r>
            <a:r>
              <a:rPr lang="en-US" sz="40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otivation</a:t>
            </a:r>
            <a:r>
              <a:rPr lang="en-US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</a:t>
            </a:r>
            <a:r>
              <a:rPr lang="en-US" sz="40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uccess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618186" y="1996225"/>
            <a:ext cx="10908406" cy="4507606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1986:</a:t>
            </a:r>
            <a:r>
              <a:rPr lang="en-US" dirty="0">
                <a:solidFill>
                  <a:srgbClr val="FFC000"/>
                </a:solidFill>
              </a:rPr>
              <a:t> 	Quispamsis Junior High School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1997:</a:t>
            </a:r>
            <a:r>
              <a:rPr lang="en-US" dirty="0">
                <a:solidFill>
                  <a:srgbClr val="FFC000"/>
                </a:solidFill>
              </a:rPr>
              <a:t>	Renamed Quispamsis Middle School (QMS)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Mascot:</a:t>
            </a:r>
            <a:r>
              <a:rPr lang="en-US" dirty="0">
                <a:solidFill>
                  <a:srgbClr val="FFC000"/>
                </a:solidFill>
              </a:rPr>
              <a:t>	Cougar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2019:</a:t>
            </a:r>
            <a:r>
              <a:rPr lang="en-US" dirty="0">
                <a:solidFill>
                  <a:srgbClr val="FFC000"/>
                </a:solidFill>
              </a:rPr>
              <a:t>	Enrollment 544 (</a:t>
            </a:r>
            <a:r>
              <a:rPr lang="en-US" sz="2000" dirty="0">
                <a:solidFill>
                  <a:srgbClr val="FFC000"/>
                </a:solidFill>
              </a:rPr>
              <a:t>incl. 185 Gr 6</a:t>
            </a:r>
            <a:r>
              <a:rPr lang="en-US" dirty="0">
                <a:solidFill>
                  <a:srgbClr val="FFC000"/>
                </a:solidFill>
              </a:rPr>
              <a:t>)</a:t>
            </a:r>
          </a:p>
          <a:p>
            <a:pPr marL="2171700" lvl="4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English Prime 	209</a:t>
            </a:r>
          </a:p>
          <a:p>
            <a:pPr marL="2171700" lvl="4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Early FI	278</a:t>
            </a:r>
          </a:p>
          <a:p>
            <a:pPr marL="2171700" lvl="4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Late FI		57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Mission:</a:t>
            </a:r>
            <a:r>
              <a:rPr lang="en-US" dirty="0">
                <a:solidFill>
                  <a:srgbClr val="FFC000"/>
                </a:solidFill>
              </a:rPr>
              <a:t>	QMS will provide a </a:t>
            </a:r>
            <a:r>
              <a:rPr lang="en-US" sz="2800" b="1" dirty="0">
                <a:solidFill>
                  <a:srgbClr val="FFC000"/>
                </a:solidFill>
              </a:rPr>
              <a:t>Q</a:t>
            </a:r>
            <a:r>
              <a:rPr lang="en-US" dirty="0">
                <a:solidFill>
                  <a:srgbClr val="FFC000"/>
                </a:solidFill>
              </a:rPr>
              <a:t>uality learning environment in which all students 		are </a:t>
            </a:r>
            <a:r>
              <a:rPr lang="en-US" sz="2800" b="1" dirty="0">
                <a:solidFill>
                  <a:srgbClr val="FFC000"/>
                </a:solidFill>
              </a:rPr>
              <a:t>M</a:t>
            </a:r>
            <a:r>
              <a:rPr lang="en-US" dirty="0">
                <a:solidFill>
                  <a:srgbClr val="FFC000"/>
                </a:solidFill>
              </a:rPr>
              <a:t>otivated to achieve </a:t>
            </a:r>
            <a:r>
              <a:rPr lang="en-US" sz="2800" b="1" dirty="0">
                <a:solidFill>
                  <a:srgbClr val="FFC000"/>
                </a:solidFill>
              </a:rPr>
              <a:t>S</a:t>
            </a:r>
            <a:r>
              <a:rPr lang="en-US" dirty="0">
                <a:solidFill>
                  <a:srgbClr val="FFC000"/>
                </a:solidFill>
              </a:rPr>
              <a:t>uccess.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Vision:</a:t>
            </a:r>
            <a:r>
              <a:rPr lang="en-US" dirty="0">
                <a:solidFill>
                  <a:srgbClr val="FFC000"/>
                </a:solidFill>
              </a:rPr>
              <a:t>	QMS is committed to improved achievement and personal growth in an 		inclusive, positive learning environment.</a:t>
            </a:r>
          </a:p>
          <a:p>
            <a:pPr algn="l"/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" y="66304"/>
            <a:ext cx="1537855" cy="1319169"/>
          </a:xfrm>
          <a:solidFill>
            <a:srgbClr val="760000"/>
          </a:solidFill>
        </p:spPr>
      </p:pic>
    </p:spTree>
    <p:extLst>
      <p:ext uri="{BB962C8B-B14F-4D97-AF65-F5344CB8AC3E}">
        <p14:creationId xmlns:p14="http://schemas.microsoft.com/office/powerpoint/2010/main" val="7136637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1065">
            <a:off x="3941363" y="588436"/>
            <a:ext cx="4439854" cy="295694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58526" y="3369681"/>
            <a:ext cx="31246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BE ACTIVE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082">
            <a:off x="663325" y="4332527"/>
            <a:ext cx="3375353" cy="22479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2698">
            <a:off x="8266113" y="145823"/>
            <a:ext cx="3361278" cy="44849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18" y="3658012"/>
            <a:ext cx="4270532" cy="28470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355002" y="4006578"/>
            <a:ext cx="3836277" cy="14566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4" y="125415"/>
            <a:ext cx="4660323" cy="310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3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41901" y="-2378220"/>
            <a:ext cx="6715126" cy="120118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64" y="391390"/>
            <a:ext cx="3813463" cy="25423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284278" y="4102678"/>
            <a:ext cx="3044535" cy="20296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66" y="3496104"/>
            <a:ext cx="4530436" cy="3020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197139" y="929120"/>
            <a:ext cx="2784763" cy="18565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75119" y="6108128"/>
            <a:ext cx="43641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LEST WE FORGET</a:t>
            </a:r>
          </a:p>
        </p:txBody>
      </p:sp>
    </p:spTree>
    <p:extLst>
      <p:ext uri="{BB962C8B-B14F-4D97-AF65-F5344CB8AC3E}">
        <p14:creationId xmlns:p14="http://schemas.microsoft.com/office/powerpoint/2010/main" val="411336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9783">
            <a:off x="165069" y="248093"/>
            <a:ext cx="3844143" cy="25503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87" y="2689065"/>
            <a:ext cx="5440217" cy="40801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885" y="2699476"/>
            <a:ext cx="4932218" cy="36991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4184">
            <a:off x="4814702" y="482819"/>
            <a:ext cx="3435925" cy="25769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47811" y="258330"/>
            <a:ext cx="5093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WINTER ENRICHMENT</a:t>
            </a:r>
          </a:p>
        </p:txBody>
      </p:sp>
    </p:spTree>
    <p:extLst>
      <p:ext uri="{BB962C8B-B14F-4D97-AF65-F5344CB8AC3E}">
        <p14:creationId xmlns:p14="http://schemas.microsoft.com/office/powerpoint/2010/main" val="325168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304739" y="270164"/>
            <a:ext cx="232473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QMS </a:t>
            </a:r>
          </a:p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TALENT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5019">
            <a:off x="717968" y="270164"/>
            <a:ext cx="4112809" cy="2741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82565">
            <a:off x="8404740" y="3655212"/>
            <a:ext cx="3425621" cy="22837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00842" y="765464"/>
            <a:ext cx="3626426" cy="24176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31182">
            <a:off x="4367105" y="3526861"/>
            <a:ext cx="3397623" cy="22650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8480">
            <a:off x="403373" y="3846918"/>
            <a:ext cx="3546850" cy="236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41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688">
            <a:off x="154812" y="3815991"/>
            <a:ext cx="4388797" cy="2925864"/>
          </a:xfrm>
          <a:prstGeom prst="rect">
            <a:avLst/>
          </a:prstGeom>
        </p:spPr>
      </p:pic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104" y="928439"/>
            <a:ext cx="6172200" cy="41148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1382">
            <a:off x="303987" y="434732"/>
            <a:ext cx="3283143" cy="21887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1916">
            <a:off x="8725730" y="4466560"/>
            <a:ext cx="2939701" cy="22047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27764" y="5818526"/>
            <a:ext cx="545589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FRIENDS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2834">
            <a:off x="8823971" y="609421"/>
            <a:ext cx="3039243" cy="227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19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2624">
            <a:off x="415996" y="2732809"/>
            <a:ext cx="5486400" cy="3657600"/>
          </a:xfrm>
          <a:prstGeom prst="rect">
            <a:avLst/>
          </a:prstGeom>
        </p:spPr>
      </p:pic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741" y="411534"/>
            <a:ext cx="6172200" cy="41148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14" y="239278"/>
            <a:ext cx="3947953" cy="26319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568" y="3941378"/>
            <a:ext cx="4146332" cy="276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37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78264">
            <a:off x="9659077" y="4572043"/>
            <a:ext cx="2271143" cy="17253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971" y="200312"/>
            <a:ext cx="4793673" cy="31957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79010">
            <a:off x="2968946" y="3459444"/>
            <a:ext cx="3519727" cy="23464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6209" y="270164"/>
            <a:ext cx="1646461" cy="1646461"/>
          </a:xfrm>
          <a:prstGeom prst="rect">
            <a:avLst/>
          </a:prstGeom>
        </p:spPr>
      </p:pic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9704">
            <a:off x="136866" y="369519"/>
            <a:ext cx="3872551" cy="2581700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110" y="4102017"/>
            <a:ext cx="3247697" cy="21651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2409">
            <a:off x="1212091" y="4410759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27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754" y="197215"/>
            <a:ext cx="3438563" cy="2578922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514" y="197215"/>
            <a:ext cx="5684704" cy="42635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9521">
            <a:off x="7877892" y="3779246"/>
            <a:ext cx="3586960" cy="26902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56402">
            <a:off x="2975726" y="3157586"/>
            <a:ext cx="3976254" cy="29821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041594" y="3311302"/>
            <a:ext cx="4608778" cy="229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50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77" y="155862"/>
            <a:ext cx="11927032" cy="66190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103" y="1079193"/>
            <a:ext cx="3491345" cy="40116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93780" y="155862"/>
            <a:ext cx="44650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Holiday Dinner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6" y="966355"/>
            <a:ext cx="4940877" cy="32939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5493">
            <a:off x="1474910" y="4226769"/>
            <a:ext cx="2999067" cy="19993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4859">
            <a:off x="3997579" y="2911943"/>
            <a:ext cx="4733588" cy="315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26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531487" y="5443619"/>
            <a:ext cx="44442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CELEBRATIONS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05" y="135082"/>
            <a:ext cx="4648202" cy="3486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2999">
            <a:off x="2453221" y="3052886"/>
            <a:ext cx="3635514" cy="29213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67938">
            <a:off x="5530207" y="1771139"/>
            <a:ext cx="4002561" cy="26683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358" y="542318"/>
            <a:ext cx="3058746" cy="38889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59534">
            <a:off x="111279" y="4282546"/>
            <a:ext cx="2598449" cy="173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95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Middle School 101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" y="115910"/>
            <a:ext cx="1932709" cy="1263930"/>
          </a:xfrm>
          <a:solidFill>
            <a:srgbClr val="760000"/>
          </a:solidFill>
        </p:spPr>
      </p:pic>
      <p:sp>
        <p:nvSpPr>
          <p:cNvPr id="5" name="TextBox 4"/>
          <p:cNvSpPr txBox="1"/>
          <p:nvPr/>
        </p:nvSpPr>
        <p:spPr>
          <a:xfrm>
            <a:off x="538766" y="1939903"/>
            <a:ext cx="1111446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Smaller communities for learning (PLCs) within a larger school building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Core academic program for all learners with curriculum subject specialists: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C000"/>
                </a:solidFill>
              </a:rPr>
              <a:t>Math </a:t>
            </a:r>
            <a:r>
              <a:rPr lang="en-US" sz="2000" dirty="0">
                <a:solidFill>
                  <a:schemeClr val="bg1"/>
                </a:solidFill>
              </a:rPr>
              <a:t>[5 classes / week]</a:t>
            </a:r>
            <a:endParaRPr lang="en-US" sz="2000" dirty="0">
              <a:solidFill>
                <a:srgbClr val="FFC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C000"/>
                </a:solidFill>
              </a:rPr>
              <a:t>English Language Arts (ELA) </a:t>
            </a:r>
            <a:r>
              <a:rPr lang="en-US" sz="2000" dirty="0">
                <a:solidFill>
                  <a:schemeClr val="bg1"/>
                </a:solidFill>
              </a:rPr>
              <a:t>[5 or 3 classes / week]</a:t>
            </a:r>
            <a:endParaRPr lang="en-US" sz="2000" dirty="0">
              <a:solidFill>
                <a:srgbClr val="FFC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C000"/>
                </a:solidFill>
              </a:rPr>
              <a:t>French Immersion Language Arts (FILA) </a:t>
            </a:r>
            <a:r>
              <a:rPr lang="en-US" sz="2000" i="1" u="sng" dirty="0">
                <a:solidFill>
                  <a:srgbClr val="FFC000"/>
                </a:solidFill>
              </a:rPr>
              <a:t>or</a:t>
            </a:r>
            <a:r>
              <a:rPr lang="en-US" sz="2000" dirty="0">
                <a:solidFill>
                  <a:srgbClr val="FFC000"/>
                </a:solidFill>
              </a:rPr>
              <a:t> Post Intensive French (PIF) </a:t>
            </a:r>
            <a:r>
              <a:rPr lang="en-US" sz="2000" dirty="0">
                <a:solidFill>
                  <a:schemeClr val="bg1"/>
                </a:solidFill>
              </a:rPr>
              <a:t>[5 or 3 classes / week]</a:t>
            </a:r>
            <a:endParaRPr lang="en-US" sz="2000" dirty="0">
              <a:solidFill>
                <a:srgbClr val="FFC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C000"/>
                </a:solidFill>
              </a:rPr>
              <a:t>Science </a:t>
            </a:r>
            <a:r>
              <a:rPr lang="en-US" sz="2000" dirty="0">
                <a:solidFill>
                  <a:schemeClr val="bg1"/>
                </a:solidFill>
              </a:rPr>
              <a:t>[3 classes / week]</a:t>
            </a:r>
            <a:endParaRPr lang="en-US" sz="2000" dirty="0">
              <a:solidFill>
                <a:srgbClr val="FFC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C000"/>
                </a:solidFill>
              </a:rPr>
              <a:t>Social Studies </a:t>
            </a:r>
            <a:r>
              <a:rPr lang="en-US" sz="2000" dirty="0">
                <a:solidFill>
                  <a:schemeClr val="bg1"/>
                </a:solidFill>
              </a:rPr>
              <a:t>[3 classes / week]</a:t>
            </a:r>
            <a:endParaRPr lang="en-US" sz="2000" dirty="0">
              <a:solidFill>
                <a:srgbClr val="FFC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C000"/>
                </a:solidFill>
              </a:rPr>
              <a:t>Personal Development &amp; Career Planning (PDCP) &amp; Health </a:t>
            </a:r>
            <a:r>
              <a:rPr lang="en-US" sz="2000" dirty="0">
                <a:solidFill>
                  <a:schemeClr val="bg1"/>
                </a:solidFill>
              </a:rPr>
              <a:t>[1 class / week]</a:t>
            </a:r>
            <a:endParaRPr lang="en-US" sz="2000" dirty="0">
              <a:solidFill>
                <a:srgbClr val="FFC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C000"/>
                </a:solidFill>
              </a:rPr>
              <a:t>Physical Education (PE) </a:t>
            </a:r>
            <a:r>
              <a:rPr lang="en-US" sz="2000" dirty="0">
                <a:solidFill>
                  <a:schemeClr val="bg1"/>
                </a:solidFill>
              </a:rPr>
              <a:t>[2 classes / week]</a:t>
            </a:r>
            <a:endParaRPr lang="en-US" sz="2000" dirty="0">
              <a:solidFill>
                <a:srgbClr val="FFC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C000"/>
                </a:solidFill>
              </a:rPr>
              <a:t>Practical Related Arts (PRA) [</a:t>
            </a:r>
            <a:r>
              <a:rPr lang="en-US" sz="2000" i="1" dirty="0">
                <a:solidFill>
                  <a:srgbClr val="FFC000"/>
                </a:solidFill>
              </a:rPr>
              <a:t>Technology; Music; and Art</a:t>
            </a:r>
            <a:r>
              <a:rPr lang="en-US" sz="2000" dirty="0">
                <a:solidFill>
                  <a:srgbClr val="FFC000"/>
                </a:solidFill>
              </a:rPr>
              <a:t>] </a:t>
            </a:r>
            <a:r>
              <a:rPr lang="en-US" sz="2000" dirty="0">
                <a:solidFill>
                  <a:schemeClr val="bg1"/>
                </a:solidFill>
              </a:rPr>
              <a:t>[3 classes / week]</a:t>
            </a:r>
            <a:endParaRPr lang="en-US" sz="2000" dirty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Teachers who are experts at teaching young adolescents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Global Competencies &amp; Citizenship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Pro-social Behaviour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5355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08" y="197427"/>
            <a:ext cx="4260273" cy="63904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99919">
            <a:off x="8583579" y="2634086"/>
            <a:ext cx="3454632" cy="230308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632222" y="5773611"/>
            <a:ext cx="43588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TURKEY DRIVE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" r="31524"/>
          <a:stretch/>
        </p:blipFill>
        <p:spPr>
          <a:xfrm>
            <a:off x="3803634" y="2777060"/>
            <a:ext cx="3828588" cy="36991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71112">
            <a:off x="6508480" y="719177"/>
            <a:ext cx="3520913" cy="234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3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27" y="4364182"/>
            <a:ext cx="3491344" cy="23275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41935" y="865894"/>
            <a:ext cx="3979636" cy="26530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582" y="522969"/>
            <a:ext cx="3989511" cy="26596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707" y="1362061"/>
            <a:ext cx="3700482" cy="24669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165" y="3710749"/>
            <a:ext cx="2611913" cy="26713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077" y="3829049"/>
            <a:ext cx="4075836" cy="271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18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710" y="113144"/>
            <a:ext cx="9897222" cy="65981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98294" y="289728"/>
            <a:ext cx="68499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STAND UP FOR OTHERS</a:t>
            </a:r>
          </a:p>
        </p:txBody>
      </p:sp>
    </p:spTree>
    <p:extLst>
      <p:ext uri="{BB962C8B-B14F-4D97-AF65-F5344CB8AC3E}">
        <p14:creationId xmlns:p14="http://schemas.microsoft.com/office/powerpoint/2010/main" val="64571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083298" y="173069"/>
            <a:ext cx="347902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SERVICE TO</a:t>
            </a:r>
          </a:p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SCHOOL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87" y="207819"/>
            <a:ext cx="6281304" cy="41875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662962" y="2589068"/>
            <a:ext cx="3190008" cy="21266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3560">
            <a:off x="4931734" y="3578866"/>
            <a:ext cx="3743055" cy="24953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6521">
            <a:off x="691783" y="4058068"/>
            <a:ext cx="3772651" cy="25151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7779" y="304800"/>
            <a:ext cx="2638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Moo Crew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88557" y="2116921"/>
            <a:ext cx="2638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Calendar Crew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715" y="4937366"/>
            <a:ext cx="2751684" cy="183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830" y="3153063"/>
            <a:ext cx="5370369" cy="35802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436" y="5640340"/>
            <a:ext cx="74734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SERVICE TO COMMUNITY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54822" y="-261068"/>
            <a:ext cx="4480948" cy="54969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272" y="139699"/>
            <a:ext cx="3733801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85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32215" y="5620506"/>
            <a:ext cx="59177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SERVICE TO OTHERS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455" y="3309412"/>
            <a:ext cx="4163291" cy="27755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61" y="425051"/>
            <a:ext cx="4446422" cy="33348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441" y="876739"/>
            <a:ext cx="2676968" cy="27223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597" y="3456585"/>
            <a:ext cx="2706672" cy="20300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988" y="425051"/>
            <a:ext cx="3508755" cy="233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30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9" t="26212" r="34815" b="18333"/>
          <a:stretch/>
        </p:blipFill>
        <p:spPr>
          <a:xfrm rot="523207">
            <a:off x="6712308" y="3671554"/>
            <a:ext cx="3342860" cy="29696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5" t="25303" r="18333" b="36364"/>
          <a:stretch/>
        </p:blipFill>
        <p:spPr>
          <a:xfrm>
            <a:off x="6433214" y="357974"/>
            <a:ext cx="2455567" cy="24267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8" t="-7131" r="31464" b="-2321"/>
          <a:stretch/>
        </p:blipFill>
        <p:spPr>
          <a:xfrm>
            <a:off x="114300" y="-353292"/>
            <a:ext cx="2015836" cy="72307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1" t="25607" r="31179" b="26665"/>
          <a:stretch/>
        </p:blipFill>
        <p:spPr>
          <a:xfrm rot="765369">
            <a:off x="9185562" y="477981"/>
            <a:ext cx="2502527" cy="24106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1" t="30818" r="26398" b="37859"/>
          <a:stretch/>
        </p:blipFill>
        <p:spPr>
          <a:xfrm rot="20481029">
            <a:off x="1932709" y="440183"/>
            <a:ext cx="1517073" cy="12884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0" t="25758" r="24924" b="36061"/>
          <a:stretch/>
        </p:blipFill>
        <p:spPr>
          <a:xfrm rot="1009452">
            <a:off x="1791591" y="4562122"/>
            <a:ext cx="2162919" cy="20262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4" t="26212" r="26734" b="17273"/>
          <a:stretch/>
        </p:blipFill>
        <p:spPr>
          <a:xfrm rot="21372550">
            <a:off x="9813045" y="3154175"/>
            <a:ext cx="2165879" cy="19327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3919" y="2631073"/>
            <a:ext cx="1932599" cy="12619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2" t="25828" r="16927" b="34905"/>
          <a:stretch/>
        </p:blipFill>
        <p:spPr>
          <a:xfrm rot="21264141">
            <a:off x="4382145" y="4292472"/>
            <a:ext cx="2566555" cy="23379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0" t="29243" r="22651" b="33485"/>
          <a:stretch/>
        </p:blipFill>
        <p:spPr>
          <a:xfrm rot="506747">
            <a:off x="2265467" y="2167427"/>
            <a:ext cx="2127728" cy="20054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4" t="15455" r="36532" b="23333"/>
          <a:stretch/>
        </p:blipFill>
        <p:spPr>
          <a:xfrm rot="322112">
            <a:off x="4212539" y="362515"/>
            <a:ext cx="1940006" cy="191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20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143000"/>
            <a:ext cx="8534400" cy="47108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54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Show your Cougar </a:t>
            </a:r>
            <a:r>
              <a:rPr lang="en-US" sz="54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PRIDE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60084">
            <a:off x="389627" y="3817519"/>
            <a:ext cx="2878345" cy="262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0663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C000"/>
                </a:solidFill>
              </a:rPr>
              <a:t>Clubs &amp; 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839788" y="2080256"/>
            <a:ext cx="5157787" cy="4498975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Art Club			</a:t>
            </a:r>
          </a:p>
          <a:p>
            <a:r>
              <a:rPr lang="en-US" dirty="0">
                <a:solidFill>
                  <a:srgbClr val="FFC000"/>
                </a:solidFill>
              </a:rPr>
              <a:t>Chess Club</a:t>
            </a:r>
          </a:p>
          <a:p>
            <a:r>
              <a:rPr lang="en-US" dirty="0">
                <a:solidFill>
                  <a:srgbClr val="FFC000"/>
                </a:solidFill>
              </a:rPr>
              <a:t>Debate Club</a:t>
            </a:r>
          </a:p>
          <a:p>
            <a:r>
              <a:rPr lang="en-US" dirty="0">
                <a:solidFill>
                  <a:srgbClr val="FFC000"/>
                </a:solidFill>
              </a:rPr>
              <a:t>Woodworking</a:t>
            </a:r>
          </a:p>
          <a:p>
            <a:r>
              <a:rPr lang="en-US" dirty="0">
                <a:solidFill>
                  <a:srgbClr val="FFC000"/>
                </a:solidFill>
              </a:rPr>
              <a:t>Recycling Club</a:t>
            </a:r>
          </a:p>
          <a:p>
            <a:r>
              <a:rPr lang="en-US" dirty="0">
                <a:solidFill>
                  <a:srgbClr val="FFC000"/>
                </a:solidFill>
              </a:rPr>
              <a:t>Q CREW </a:t>
            </a:r>
          </a:p>
          <a:p>
            <a:r>
              <a:rPr lang="en-US" dirty="0">
                <a:solidFill>
                  <a:srgbClr val="FFC000"/>
                </a:solidFill>
              </a:rPr>
              <a:t>Leadership</a:t>
            </a:r>
          </a:p>
          <a:p>
            <a:r>
              <a:rPr lang="en-US" dirty="0">
                <a:solidFill>
                  <a:srgbClr val="FFC000"/>
                </a:solidFill>
              </a:rPr>
              <a:t>Student Council</a:t>
            </a:r>
          </a:p>
          <a:p>
            <a:r>
              <a:rPr lang="en-US" dirty="0">
                <a:solidFill>
                  <a:srgbClr val="FFC000"/>
                </a:solidFill>
              </a:rPr>
              <a:t>GSA</a:t>
            </a:r>
          </a:p>
          <a:p>
            <a:r>
              <a:rPr lang="en-US" dirty="0">
                <a:solidFill>
                  <a:srgbClr val="FFC000"/>
                </a:solidFill>
              </a:rPr>
              <a:t>Calendar Crew</a:t>
            </a:r>
          </a:p>
          <a:p>
            <a:r>
              <a:rPr lang="en-US" dirty="0">
                <a:solidFill>
                  <a:srgbClr val="FFC000"/>
                </a:solidFill>
              </a:rPr>
              <a:t>Oratorical</a:t>
            </a: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3827574" y="2080257"/>
            <a:ext cx="5183188" cy="4498974"/>
          </a:xfrm>
        </p:spPr>
        <p:txBody>
          <a:bodyPr>
            <a:normAutofit lnSpcReduction="10000"/>
          </a:bodyPr>
          <a:lstStyle/>
          <a:p>
            <a:r>
              <a:rPr lang="en-US" sz="2600" dirty="0">
                <a:solidFill>
                  <a:srgbClr val="FFC000"/>
                </a:solidFill>
              </a:rPr>
              <a:t>Entrepreneurial Adventure</a:t>
            </a:r>
          </a:p>
          <a:p>
            <a:r>
              <a:rPr lang="en-US" sz="2600" dirty="0">
                <a:solidFill>
                  <a:srgbClr val="FFC000"/>
                </a:solidFill>
              </a:rPr>
              <a:t>Spelling Bee</a:t>
            </a:r>
          </a:p>
          <a:p>
            <a:r>
              <a:rPr lang="en-US" sz="2600" dirty="0">
                <a:solidFill>
                  <a:srgbClr val="FFC000"/>
                </a:solidFill>
              </a:rPr>
              <a:t>Red Cross Babysitting</a:t>
            </a:r>
          </a:p>
          <a:p>
            <a:r>
              <a:rPr lang="en-US" sz="2600" dirty="0">
                <a:solidFill>
                  <a:srgbClr val="FFC000"/>
                </a:solidFill>
              </a:rPr>
              <a:t>Moo Crew</a:t>
            </a:r>
          </a:p>
          <a:p>
            <a:r>
              <a:rPr lang="en-US" sz="2600" dirty="0">
                <a:solidFill>
                  <a:srgbClr val="FFC000"/>
                </a:solidFill>
              </a:rPr>
              <a:t>Yearbook</a:t>
            </a:r>
          </a:p>
          <a:p>
            <a:r>
              <a:rPr lang="en-US" sz="2600" dirty="0">
                <a:solidFill>
                  <a:srgbClr val="FFC000"/>
                </a:solidFill>
              </a:rPr>
              <a:t>Breakfast Helpers</a:t>
            </a:r>
          </a:p>
          <a:p>
            <a:r>
              <a:rPr lang="en-US" sz="2600" dirty="0">
                <a:solidFill>
                  <a:srgbClr val="FFC000"/>
                </a:solidFill>
              </a:rPr>
              <a:t>Math League / Competition</a:t>
            </a:r>
          </a:p>
          <a:p>
            <a:r>
              <a:rPr lang="en-US" sz="2600" dirty="0">
                <a:solidFill>
                  <a:srgbClr val="FFC000"/>
                </a:solidFill>
              </a:rPr>
              <a:t>Choir</a:t>
            </a:r>
          </a:p>
          <a:p>
            <a:r>
              <a:rPr lang="en-US" sz="2600" dirty="0">
                <a:solidFill>
                  <a:srgbClr val="FFC000"/>
                </a:solidFill>
              </a:rPr>
              <a:t>Geography Challenge</a:t>
            </a:r>
          </a:p>
          <a:p>
            <a:r>
              <a:rPr lang="en-US" sz="2600" dirty="0">
                <a:solidFill>
                  <a:srgbClr val="FFC000"/>
                </a:solidFill>
              </a:rPr>
              <a:t>Sewing Club</a:t>
            </a:r>
          </a:p>
          <a:p>
            <a:endParaRPr lang="en-US" sz="2600" dirty="0">
              <a:solidFill>
                <a:srgbClr val="FFC000"/>
              </a:solidFill>
            </a:endParaRPr>
          </a:p>
          <a:p>
            <a:endParaRPr lang="en-US" sz="2600" dirty="0">
              <a:solidFill>
                <a:srgbClr val="FFC000"/>
              </a:solidFill>
            </a:endParaRPr>
          </a:p>
        </p:txBody>
      </p:sp>
      <p:sp>
        <p:nvSpPr>
          <p:cNvPr id="4" name="AutoShape 2" descr="data:image/jpeg;base64,/9j/4AAQSkZJRgABAQAAAQABAAD/2wCEAAkGBxQTEhASERMWExQUFhkVFRgXFxgVGhUTGBUYFhgYFhcYHiggGBslHhcUIT0hJSkrLi4yGyAzODMsNyguLiwBCgoKDg0OGxAQGzckICQwLCwvNCwsLCwvLjAvLCwsLCw0LCw3LCwsLDcsLCwsNCwsLCwsLCw0LCwsLCwsNCwsLP/AABEIAOEA4QMBEQACEQEDEQH/xAAcAAEAAQUBAQAAAAAAAAAAAAAABwMEBQYIAgH/xABKEAABAwICBgUHBgwEBwAAAAABAAIDBBEFIQYHEjFBURMXImFxIzJCU4GS0xRSVHKT0RU0Q1VidIKRlKGz0iQzscEWY3ODosLx/8QAGgEBAAIDAQAAAAAAAAAAAAAAAAQFAQMGAv/EADIRAQACAQEECQQBBAMBAAAAAAABAgMEBRETMRIUFSFBUWGRsVJxgaEzMkPR8CLB4SP/2gAMAwEAAhEDEQA/AJxQEBAQEBAQEBAQEBAQEBAQEBAQEBAQEBAQEBAQEBAQEBAQEBAQEBAQEBAQEBAQEBAQEBAQEBAQEBAQEBAQEBAQEBB5e8AEkgAC5JyAHMlBq2I6yMLhJElbESN/R7U39IOQUKXWnhMhs2tYPrsljH73sA4INhfiXS075aF0VS7ZPRWkGw99sgXtvZBFmJ61sSp5hBU4bHBIfN25HBr93mPALX7+BK8XvFK9KXjJeKV6UnWzX/QoPtnfco3XsPn+kPtLT+f6l862a76FB9s77k69h8/0dpafz/UnWzXfQoPtnfcnXsPn+jtLT+f6k62a76FB9s77k69h8/0dpafz/UnWzXfQoPtnfcnXsPn+jtLT+f6k62a/6FB9s77k69h8/wBHaWn8/wBSz+i2taOeVlPWQOo5ZDsxuLxJE92Vm9IANlxO4EW77kBSMeWmSN9Z3pWLPjyxvpO9Iy2NogICAgICAgICAgICAgICDHaQ41FR08tTO7ZjjFzzcdzWtHFxNgPFBz/j2OVWKO6SrcYqe946VjiGht+yZTve7dmfZs3sq7U67oz0cfPzVOr2j0J6GPn5reCkYzJjGt8AP9VV2zXt/VKnvnyXnfa0y9yRNcLOaCORAP8AqsRe0d8S81yXrO+JUqOGSmf01DK6mlHzT2H29GRhycO61u5TcOvvXuv3x+1hp9pZKTuyd8ftKOCYnBj9HPR1sQjqYrdIB6DyDsTwE5235X7jcHO3rat46Ucl7S9clYtXlKMIo5InzUtRlPTv6N/6Q3teO5wsVS63Bw7745S5/aGm4WTpRylWUJXiAgICChXUrZWOjduI/ceBC24cs47xaG3BmnFeLwmTVRpSa2k2Jj/iqUiKe+92XYl8HAb+Ja7hZdFW0WiJh1lLxesWjlLdl6ehAQEBAQEBAQEBAQEBAQQVrSx75dXCkYb01C68nKSqta3eGZt8dvgQomsz8Om6OcoOv1PCx7o5ywKoXNCAgIFDir6Gqhr4wSI+xO0flKdx7Q8QbOHeByVloM+6eHPjyW2zNT0Z4VvHl92763sGD2U+M0tntaxon2bnpaV9iyQfV2r7txF8mqxz4oy0mq21OCM2OaT+GjtcCAQbgi4I4g7lz1qzWd0uUtWazunm+rywICAgIKmDY07D6yGtbfojaKqaPShcR27cS02PfYDddWuz8/8Abn8LnZeo/tW/H/cOjIpA5rXNIc1wBBGYIIuCDxCtF09oCAgICAgICAgICAgINR1m6Umgo3OjzqJj0VO3j0jt77cmi7s8r7I4rEzERvliZiI3yhLD6TomBt7ne53znnMkrns+Wct5s5XU55zZJt7LhaEcQEBAIuCDmDkRzCzEzE74ZiZid8N21P4w0tqMHqbPYGufTh2Ykpn3EkR57JJ3m5DjwauiwZYy0i3j4uq02eM2OLe/3aTiGEOoKuegeSWs8pTuO99O4nZz5tN2nvBtkFX7Qwbp4kflV7U0+6eLH5FWKgQEBAQeZGBwLXC4IsRzBXqtprMTD1S01tFo5wkDU5pQGwzYfVSBppGmSJ73WDqS983OPoHLgAC0cF0WHLGSkWh1eDNGXHF4fdKdbrBtx4YwTubcOnku2CO28jjJbusOIJWcmWtOfNnLnpj7rT3zyjxVdTdBUzdNitdNJLJODHBtEtAgDrlwjHZaHOaLADLZJ9JbG1J6AgICAgICAgICD442FzkAg520mxz8I10lUCTTw3hpRnYtB7ctjxcb577WB81Vm0M+6OHH5VG1NRujhV8ea2VSoxAQEBB8c4AEk2AFyeQG8rMRMzuhmtZtMRDftSujxd0mKTNs6UGOmafQpwc325vI38geDl0WDFGKkVdXpsMYccU92a1u6MOqqUVEAvU0hMsfN7LeUjy33AuBzFuK2XpF6zWfFsyUi9ZrblKI6SpEjGvbucL+HMezcucy45x2msuUzYpxXmk+CqtbUICAgILWtw6OUsMjblu7O1xyPMZLfi1F8UTFfFIw6rJhrNaTzXWFYMa2qgw+LsscOknLcujpmkXtyLjZvtHBTdDim1py2WOzsM3tOa/f5f5dHUtO2NjI42hjGNDGNGQa1os0DuAACtV0qoCAgICAgICAgII11z6RmOFmHwOtNVgiQjMx0u55P1s2+9xWvLkjHSbS1ZssYqTefBGcMQY1rGizWiw8Audveb2m0+LlMl5vabW5y9rw8CAgICD7huEur6uGgYSGu8rUOHoU7SL+1xs3xI4FWez8G+eJP4XGy9Pvni2/Do2mp2xsZHG0NYxoa1oyDWtFgAOQACtl2qoOf9OcB/B+IOa0WpqwmWHlHN+Uj7szcdxAG4qv1+DpV6cc4+FXtLT9OnEjnHwxiplAICAgIKVXUtjY6R25ov48gPFbMWOclorDbhxTlvFI8Ut6oNGHUtKaidtqmstLJe4LI7Ho47HdYG5G+5sfNC6OlIpWKx4Orx0ilYrHKG+r09iAgICAgICAgICDmnG62b5fVPxGN1PUSu7DZPNEDcmNif5rhlvBsT3qv1+PJaI6PKFVtPHlvEdGN8QqFUyhfEBAQEFKsqWxsdI7c0X8eQHeTktmLHOS0Vhtw4py3ikJb1QaMOpaU1E4tU1ZEsl97I7eTjz3WBuRzNuC6OlIpWKx4Orx0ilYrXlDfV6exBrmn+jIxCjlgyEg8pA75k7c2m/AHNp7nFJjexMb0DYfUOe0h4LZGOMcrTkWyNNnAjgue1OHhX3eHg5fWafg5Jjw8Fyo6KICAgyOg+AfhHEGtcL0tGRLNcXEk35OI8xfMjkHDiFdaDB0a9Oec/C/2ZpuhTiW5z8OglPWggICAgICAgICAgIMdjmB09ZEYaqJszDnZwzabEbTXDNjrE5gg5oIj0k1Y1VJeTD3GrgGZgefKsHKJ25435ZHcAHFRc2kpl7+Uoeo0OPN38p82oUtc15czNkjSQ+N42XtcMiC08lUZtNkxc47vNRZ9Jkw/wBUd3muVHRRAQZHQbAvwhiDWuF6ajIlm5Pm/Jxn2gk9zXDkrnQYOjXpzzn4X+zdP0KcSec/DoJWC0EHiWQNBc4hoAuSTYADiSdwQRnpRraYC6HDGCqkGTpnXEDD4jOU9wsO87lqy5qY432lpzajHhjfeUaRxvMs1RPJ0k05DpHBrWNJG6zWgAeKptVquN3bt0QoNZrOPujduiPdXURBEBBbYhUOY0CMbUsjhHE0Zl0jjZoA4qTpcPFvu8PFK0en42SI8I5p41faMDD6KKDIynyk7t+3M6xdnbMDJoPIBdA6lsiD45wAJJsBvJ4BB9QEBAQEBAQEBAQEBBrOl2g1JiAvOzZmAsyaPsSttu7XpDfk64zNrLExv7pYmInulEOkmiddh206Vvyumbn08Q7bG85o+A7xcd/BQM+grbvp3Sq9Rsytu/H3T5eDF01Q2RocxwcO7/fkVVZMdsc7rQpcuK+K3RvG5SxGoLGgMG1I8iOJozLpHGzQBxW3TYeLfd4eLdo9Pxsm7w8U8avtGBh9FFBvlPlJ3b9qZ3nZ8QMmjuaF0DqdzZUBBq+m+hUeJNjZNUVEUbb3ZE9rWPNwQXtc07RFsuSDV49SdM0ANra4AbgJGADwGwtc4qTO+ax7NVsOO075rE/iHrqXp/p1d9qz+xY4GP6Y9oY6vh+iPaDqXp/p1d9qz+xOBj+mPaDq+H6I9oOpen+nV32rP7E4GP6Y9oOr4foj2g6l6f6dXfas/sTgY/pj2g6vh+iPaGR0c1V0tJUxVXTVFQ+La6MTPa5rXOFtoANGdvv3gL3Wla/0xue6Y6U/pjd9m+r09tL001l0dBtR7Xyip3CCI3IdwEjsxHw5uzyaUJnd3yh/SbG6/FNr5TJ8nhN9injvs82mXi87t/sDVAy6+lZ3V71bm2njpO6vf5pX1P6VGso+imP+JpSIpb73NF+jk77gWJ4lpPEKdExMb4WNbRaN8N9WWRAQEFCta8xyCEtbIWnYLgXND7dkuAIJF7ZXQQxpFpvjlDJsVjaeNhNmTNhfJE4/WDrt8CAe5ebzMRviN7xe01rviN6kzWNihAIlpSDuIhcQf/NQZ2hWJ3TWVdbalazumkvMusDFSMpqZveID/7OKx2lT6Zee1qfTP6U/wDjvF/pMH2ATtKn0ydrU+mf0f8AHeL/AEmD7AJ2lT6ZO1qfTP6eZNPMXsbVMJNsh0DRc8rrMbRpM7tz1XauOZiJrMJa0C0mbiFHFUCzX+ZMz5kzcni1zYHJwvnZwVgtGwoI+0u1WU9Q509I75FUnMuYPJyHeeki3XOeY53IK8Xx1vG60b3jJjrkjo2jfDB6vdX1UyuNViLGAUw2acMcHNkldvlGdwAODgDcg5bK8YcFcUTFfFrwaemCJinil1bm8QEBAQEBAQEGF0n0qpaCPpKqVrL+a3e9/wBRgzPDPcOJCCG9JNY1diG0ylvQ0py2/wAtIM/SHmjdk23HtFRc2rx4u7nKHqNdjw93OfKGvYfhkcPmC7jvc7Nx9vD2Kozam+XnPd5KLUavJm/qnu8l4o6K84Xixw6thr2Dyf8AlVLR6ULiBfxBDT4tbzKttn5+7hz+F3svUb44Vvx/h0jTzte1r2ODmPAc1wzDmkXBB5EKzXCogICAgpVVMyRjo5GNexws5rgHNcDvBaciEEGa0dFafDn07qB7o5KiQj5N58ZaBd8gubsAu0cd+VrFR9Rjx2pM38EXVYsVqTOSOXiwpXPOWfEBAQZPQHH/AMH4g3aNqWtIjk5R1HoSd19x8STuCu9Dn6dOjPOPh0OzdRxKdCecfDoBTlkICAgICAgICAgtsRxCKCN0s8jYo273PcGge08e7igiLSjW/JMXQ4PHludUytsBvzjYfYbuHPs8Vqy5qYo32lpzajHhjfef8tEZhxdIZ6mR1TO43L5CXZ9wPL/5ZVOfXXv3V7oUep2jkyd1O6P2vlBVwgIPMsYcC1wuCLEdxXqtprMWjnD1S80tFo5w33UlpGQJMLndd8AL6cn06cnNt+JaTu5G25q6LDljJSLQ6vBmjLSLwlhbW4QEBBSq6lkbHySODGMaXPccg1rRcknkACg5xr8WdX1c1fICA/ydO0746dpNr95Nye8m2RVTtDPvnhx+VHtTUb54UeHMVYqBAQEFGtphKx0btzhbwPA+wrbhyTjvFobcGWcV4vCX9UelDqukMM5vU0hEUvN7fycnftAWvxLSeIXRVtFoi0cpdZS8XrFq8pb0vT0ICAgICAgICDUdaGi34QoZI2AGaI9NBfcZGg9g5jJwLm57rg8EEJYfK10bC1uwN2za2w4ZObbhY3XO6ilqZJi073KarHemWYvO+VwtCOICAgILeeWSGSGsp8pqZ223f22emw2zsRce0jip2hz9C/RnlKx2dqeHk6E8p+XRWj2MR1lNDUwm7JWBw3XadzmutltNILT3gq7dEyKAgIIp1242XdBhkZt046aoI3ina6zW/tOB93vWnPl4VJs0anNGHHN/93tBa0AAAWAFgOQG5c7aZmd8uUtabTMzzfVhgQEBAQe8Jxd1BWQ1zb7A8lUtHpQOIz3b2mzv2QN11aaDP/bn8LjZep/tW/H+HRkEzXta9hDmuAc0jMFpFwR3EK1XaogICAgICAgICCDtZ2A/I60VDBanrndrlHV2ueGQkA2uJLg5Qddg6dOlHOPhW7S0/Ex9OOcfDXVSOeEBAQEBBtWp7GTTVcmHuPkakOmpx8yZovIwdxaNru2e9X+kzcWnfzh0+h1HGx9/OO6U0qUmCAg5+02nMmMYk45iPoYm9zREHEe8SVWbSnurCn2vburX7saqlSCAgICChW1GwwuALnGzWNAJL3nJrQBmSSt2DFOW8Vb9NgnNkikfn7GKRTUzhBiMBgc8EAmzopBx2Xgkey+V81My6K+Oelj7/lPzbOyYp6eLv3e//qRtSmkR2ZMMmdd8A6SncTfbpnHdfiWE28Dlk1WWHLGSkW/3et8GaMtIt7/dKi2twgICAgICAgIMRpXgMddSzUsuQkb2XcWPGbHjvBAP7xxQc+0+20yQzjZngeYpR+k3LaHMOGYPFUGrw8K/dynk5jXafg5O7lPJWUVDEBAQEHymnMdXhsrciyshBP6D3bLh7QrHZ0/85j0Wmybbssx6OlFcL8QEEA6waUw4zVg5CpiinZ+y3one27XFV20ab6RbyVW1aTNK28p+WKVOoRAQEBBsuqvAfldY6reL09G7ZivukquLu/oxb2kEcVeaLBw6b55y6TZ+n4WPpTzlMmJYdFURuinjZLG7e17Q4HiDY8Rz4KanoqxnVXNSVEFbg0l3QP2208r8rHJzI5HcHC7SHEZE9pY3RzYisRO9LzTkLix5clll9QEBAQEBAQEBBEmubAOifHikTcsoasDjGTaOU97TZp42LeRUfU4eLTd4+CLq9Pxsc18fBo65+Y3OXmN07hYYEBAQe8KpTPiGFwDMmpbM7/pw+Udf2Aqz2bTvm34W+yaf8rX/AA6QVsvBAQaBrf0WfVU8dTTtvU0ZL2Ab5IiPKRgcTYAjwIHnLxkpF6zWfFry44yUmk8pRNR1LZGNew5H+R4g9657LjtjtNbOVzYbYrzWyqtTUICCjOySR0VPTi89Q7o4xyv5zzya0XJPDepmjwcS++eUJ2g03Gyb55R/u50LozgkdFSwUsPmxNtfi529zz3uJJ9qvXSsogICAgICAgICCPtZWnDqSfD6OncBNUTRmQ2DtinMgaRY7i83F+Aa7cbFBIKAgoV9GyaOSKVocyRpY9p4tcLEfuQc51eGPoqmehluTD2oXH8rTE9h3iNxtuII4Kn1+Do26ccp+VDtPTdC3EjlPP7/APoq5VCAg8ySBoLnGwAuTyC9UrNpiI5vVKTe0VrzlIGpfRx15MUnaWumb0dM072097l5HN5AI7r8HLocGKMVIq6rTYIw44p7/dKq3N4gICCH9LtCGS1VVJhEsRqGOBqqRzrBznAOD2H0HG/1SeIsQdObBTLG6yPqNNTPG63u06egrmHZkw2s2hv6OJ0rfY9mRVdOzbb+6VVbZN9/daFPoKv821/8LJ9yx2dfzhjsnJ9Ufs6Cr/Ntf/DSfcnZ1/ODsnJ9UftIWqDRWRsk2I1cT4pHXhp45Glr44ge28tdmHOOXgDvDlZYMMYqdGFtpsEYccVj8pTW5IEBAQEBAQEBBZY1icdNBNUTG0cTS93PLcBzJNgBzIQc24lVyT11FUz/AObPWxvcN+wNtoZGO5jbN9l+Kh4M3Ey23coQNNqONnvu5RuiHT6mJ4gII+1vaLPqYI6qmYXVNKbhrQS6aE+fGAMyfSG/iBm5eMmOMlZrPi15ccZKTSfFFfQVf5tr/wCGk+5VXZ1/OFL2Tk+qP2dBV/m2v/hZPuTs6/nB2Tk+qP29R0lY4hrcNrrndtQPYPa52Q9qzGzb+cMxsnJ9UNjwbQXtwTY5JHTROkayGl2w4zSuIDRK4ZEX9Ee3ZsbzsGlpi5c1lptHjwd8d8+ab2tAAAFgMgBwCkpb6gICAghzXbgctPJFjNE90MjC2OodGbHZuAx5+cNzCDcG7RuugxdHrLxYMZsmjnBaCHyRyMc7vIjcGgnuChTrqVndaJiYV07Sx1ma3iYmFbrPxf1VB7s/xFjr+H1Y7UwevsdZ+L+qoPdn+InX8Xqz2pg9fY6z8X9VQe7P8ROv4vU7UwevsdZ+L+qoPdn+InX8PqdqYPX2Os/F/VUHuz/ETr+H1O1MHr7HWfi/qqD3Z/iJ1/D6namD19jrPxf1VB7s/wAROv4fU7UwevsdZ+L+qoPdn+InX8PqdqYPX2Os/F/VUHuz/ETr+L1O1MHr7N+1W6Uz4hT1ElS2JskVQ6HyQcGkNYx1+25xvdx48slNraLREx4p9bRasWjxbmsvQgiDWxj3T1DaGM+SpyJJ7elOReOPvDQds95byULW5+hToxzn4V+0dRw8fRjnPwj3EaeQup5ItnbhkbIA+9iWkEXtnvA5KBo89cUz0vFV6DVUwWnp+LcOs/F/VUHuz/EU7r+L1WfamD19jrPxf1VB7s/xE6/h9TtTB6+x1n4v6qg92f4idfw+p2pg9fY6z8X9VQe7P8ROv4vU7UwevsdZ+L+qoPdn+InaGL1O1MHr7HWfi/qqD3Z/iJ1/D6sdqYPX2eX6y8WcLbNCz9JrJiR7HPITr+LwiTtTD4RMy8aqcMnxSvfiVdK+pjpXbMJeAGunsCNiMdlgaLPsAM3NO+6mxMzHesY3zHenZZZEBAQEFviFEyeKSGVu1HI1zHjm1wsR3b96DmmXDX0FZUYdLc7BL4HHLpIndppGWeW+24hw4Ks2hg/uR+VPtTT7/wD6x+V2qlSCAgICAgICAgkbUL+K1/6/L/TiXS4f46/aPh12D+Kv2j4SatjawOm2kQoaSSe21IbRws9ZO7JjfDe49zXLFpisb5ebWisTM8oQPE0i5e7be5xfI473yPJc9x8SSudz5ZyXm0uV1Gac2Sbz/sPa0tAgICAgICDH4m2SZ8NHTjamqXBgHJpNiXWGTd9zwAcVY6DB0rdOeUfK02Zp+nfiTyjl93R2i+BR0VLDSw+bE21zve45uee8uJPtsrhfsqgICAgICCNtdmipqKVtZAP8RR9sWGb4d7299vOHg4eksWrFomJ8Xm1YtWazylFuH1YljbI3iMxyI3hc7nxTivNZcrqMM4ck0lcLS0CAgICAgICCRtQv4rX/AK/L/TiXS4f46/aPh12D+Kv2j4SatjagvT7H/ltY7YN6elLoouT5r2lk7wLbAPc48VWbQzd3Dj8qfamo3Rwo/P8AhgFUqQQEBAQEBB4nmDGue42DRc+AXulJvaKx4vePHN7RWvOW7ajNGy4y4rO3tS3jpgfRiGTnjxtsjdk13zl0ePHGOkVjwdXhxRipFI8EwL22iAgICAgIPhCDnLTDAPwXiL4gLUtWTJByY6/ajH1SQPAsULW4enTpRzj4V20dPxMfTjnHwpKjc6ICAgICAgIJG1C/itf+vy/04l0uH+Ov2j4ddg/ir9o+G1aw6qeLDqt9KLyBm8ecyMkCR7Rxc1m04Du9h2Tv3dzZO/d3ILpmNaxgZ5oA2bcrZeK5nJNpvM25uRy2ta8zbmqLw1iAgICAgILekwl+I1sGHxEhpPSVDx6ETbX9uY38XNVvs/DujiT+F5svT7o4tvHk6Vo6VkUbIo2hrI2hjGjc1jRZoHgAFZLdWQEBAQEBAQEGqaytFBiNFJELCZnlIHbrStGQvycLt9oPBBBOD1hkjs8FsjDsSAixDhlmDuP+91QavDwr93KeTmddp+Dk7uU8v8L5RUIQEBAQEBBI2oX8Vr/1+X+nEulw/wAdftHw67B/FX7R8JMcL5HNbG1AGleA/Iat9OB5GS81Mf8Alk9uLxY42t80tVTtDBuniR+VHtTT7p4tfHmxirFQICAgICC2xGsEMbpDw3Dm7gFuwYpy3irfpsE5skVhLWpnRQ0lIaicf4mrtI++9ke9jM9xsS4jmbcF0URERuh1daxWN0ckhLLIgICAgICAgICCCNb+AfIq1mIRi0FWdicDc2e19r9oAu8Wv5qPqcPFx7vHwRdXp+Njmvjzhg1z8xundLl5iYndIsMCAgICAgkbUL+K1/6/L/TiXS4f46/aPh12D+Kv2j4Satja1XWNo0a2kIjt8ohPS05PzwM2Hue27fEg8F5vSL1ms+LxkpF6zW3KUJU8we0OAIvvB3tIyLTyINwucy45x3msuUzYpxXmk+CotbUICAgILnQTARieJAOF6WitJLuIklJ7DDnmCWn2MdzV7osHDpvnnLpNn6fhY+lPOXRSmJ4gICAgICAgICAgscbwmKrgkp6hm3HILOH8wQeBBsQeYQRFU6oK2EltHVwyRX7IqA9rmDgNqNrtr+Q7go2XSYsk75jvRM2iw5Z6Vo7/AEUerDF/W0HvT/DWrqGH1aey8Hr7nVhi/raD3p/hp1DD6nZeD19zqwxf1tB70/w06hh9TsvB6+51YYv62g96f4adQw+p2Xg9fc6sMX9bQe9P8NOoYfU7LwevudWGL+toPen+GnUMXqdl4PX3b9qt0Wnw+nqIql0TpJah014i4tAcxjbdtrTe7T/LNTa1isREeCfWsVrFY8G5rL0IIS1mYD8krOnYLQVriTyZV2u4f9wAu+sHc1X6/B0q9OOcfCr2lpunTiV5x8NLxKokDqeOLY25pWxgvvYFxAF7Z2uQoej09csz0vBX6DTUzzbp+DcOrDF/W0HvT/DU7qGL1WfZeD19zqwxf1tB70/w06hh9TsvB6+51YYv62g96f4adQw+p2Xg9fdUi1TYlIdmeqpoWHeYRI99uNg9rbfvXvHosVJ37t/3bMez8NJ37t/3SnolozBh9O2npwdkHac45uked7nkbzkB3AAKWms0gICAgICAgICAgICAgICAgICAgICAgxOlOBsraWamkyEjey7iyQZseO8OAP8AJCXONQ17augimGzNDWsjlbye2RoJHNpyIPEEKDpsPCy2jw7tyu0mDg5rx4d251IpyxEBAQEBAQEBAQEBAQEBAQEBAQEBAQEBAQEBAQRbrP0GfNW4fX0sZe8TwtqWt4sa8Fsp+qAWk8i3gCglJAQEBAQEBAQEBAQEBAQEBAQEBAQEBAQEBAQEBAQEBAQEBAQEBAQEBB//2Q=="/>
          <p:cNvSpPr>
            <a:spLocks noChangeAspect="1" noChangeArrowheads="1"/>
          </p:cNvSpPr>
          <p:nvPr/>
        </p:nvSpPr>
        <p:spPr bwMode="auto">
          <a:xfrm>
            <a:off x="1587500" y="-1571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100" name="Picture 4" descr="https://www.rco.on.ca/uploads/Image/Kozzi-vector_of_recycling_sign-725x716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2370" y="539822"/>
            <a:ext cx="2133600" cy="211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indiebloggers.org/wp-content/uploads/2010/02/Chess-Board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156" y="4322616"/>
            <a:ext cx="3281935" cy="213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4018" y="2653667"/>
            <a:ext cx="1279380" cy="127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070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C000"/>
                </a:solidFill>
              </a:rPr>
              <a:t>Physical Fitness &amp; Sports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839788" y="1690688"/>
            <a:ext cx="5157787" cy="495453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Badminton </a:t>
            </a:r>
          </a:p>
          <a:p>
            <a:r>
              <a:rPr lang="en-US" dirty="0">
                <a:solidFill>
                  <a:srgbClr val="FFC000"/>
                </a:solidFill>
              </a:rPr>
              <a:t>Track and Field</a:t>
            </a:r>
          </a:p>
          <a:p>
            <a:r>
              <a:rPr lang="en-US" dirty="0">
                <a:solidFill>
                  <a:srgbClr val="FFC000"/>
                </a:solidFill>
              </a:rPr>
              <a:t>Ski /Snowboard Team</a:t>
            </a:r>
          </a:p>
          <a:p>
            <a:r>
              <a:rPr lang="en-US" dirty="0">
                <a:solidFill>
                  <a:srgbClr val="FFC000"/>
                </a:solidFill>
              </a:rPr>
              <a:t>Rugby</a:t>
            </a:r>
          </a:p>
          <a:p>
            <a:r>
              <a:rPr lang="en-US" dirty="0">
                <a:solidFill>
                  <a:srgbClr val="FFC000"/>
                </a:solidFill>
              </a:rPr>
              <a:t>Varsity and JV Sports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Soccer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Basketball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Volleyball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Softball</a:t>
            </a:r>
          </a:p>
          <a:p>
            <a:r>
              <a:rPr lang="en-US" dirty="0">
                <a:solidFill>
                  <a:srgbClr val="FFC000"/>
                </a:solidFill>
              </a:rPr>
              <a:t>Flag Football</a:t>
            </a:r>
            <a:endParaRPr lang="en-US" sz="2000" dirty="0">
              <a:solidFill>
                <a:srgbClr val="FFC000"/>
              </a:solidFill>
            </a:endParaRPr>
          </a:p>
          <a:p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92626" y="1690688"/>
            <a:ext cx="5183188" cy="4498975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Open Gym</a:t>
            </a:r>
          </a:p>
          <a:p>
            <a:r>
              <a:rPr lang="en-US" dirty="0">
                <a:solidFill>
                  <a:srgbClr val="FFC000"/>
                </a:solidFill>
              </a:rPr>
              <a:t>Intramurals</a:t>
            </a:r>
          </a:p>
          <a:p>
            <a:r>
              <a:rPr lang="en-US" dirty="0">
                <a:solidFill>
                  <a:srgbClr val="FFC000"/>
                </a:solidFill>
              </a:rPr>
              <a:t>Badminton Club</a:t>
            </a:r>
          </a:p>
          <a:p>
            <a:pPr marL="0" indent="0">
              <a:buNone/>
            </a:pPr>
            <a:endParaRPr lang="en-US" dirty="0">
              <a:solidFill>
                <a:srgbClr val="FFC000"/>
              </a:solidFill>
            </a:endParaRPr>
          </a:p>
          <a:p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5122" name="Picture 2" descr="http://upload.wikimedia.org/wikipedia/commons/thumb/4/48/Basketball.jpeg/220px-Basketball.jpe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865" y="5029200"/>
            <a:ext cx="1616026" cy="161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static8.depositphotos.com/1010668/887/v/950/depositphotos_8878039-Equipment-for-the-badminton-silhouette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133" y="365125"/>
            <a:ext cx="2106955" cy="194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1610" y="3645592"/>
            <a:ext cx="1281930" cy="12819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0196" y="2767426"/>
            <a:ext cx="1799359" cy="15191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7123" y="5292556"/>
            <a:ext cx="1583305" cy="10893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185" y="4304819"/>
            <a:ext cx="3168939" cy="21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452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Keys to Success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28070"/>
            <a:ext cx="10515600" cy="434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804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C000"/>
                </a:solidFill>
              </a:rPr>
              <a:t>Band/ Music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91025"/>
            <a:ext cx="10515600" cy="4351338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Grade 6 Band</a:t>
            </a:r>
          </a:p>
          <a:p>
            <a:r>
              <a:rPr lang="en-US" dirty="0">
                <a:solidFill>
                  <a:srgbClr val="FFC000"/>
                </a:solidFill>
              </a:rPr>
              <a:t>Grade 7/8 Band</a:t>
            </a:r>
          </a:p>
          <a:p>
            <a:r>
              <a:rPr lang="en-US" dirty="0">
                <a:solidFill>
                  <a:srgbClr val="FFC000"/>
                </a:solidFill>
              </a:rPr>
              <a:t>Concert Band</a:t>
            </a:r>
          </a:p>
          <a:p>
            <a:r>
              <a:rPr lang="en-US" dirty="0">
                <a:solidFill>
                  <a:srgbClr val="FFC000"/>
                </a:solidFill>
              </a:rPr>
              <a:t>Singing Club / Choir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 descr="http://www.promo-wholesale.com/Upfiles/Prod_k/17--21--Gold-Plastic-Musical-Instruments_20090770333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265" y="2956426"/>
            <a:ext cx="3243110" cy="322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249" y="686594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3269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Guidance &amp; Resource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We have a full time Guidance Counselor, three grade level Resource teachers, and an SIW, who are available to support students with:</a:t>
            </a:r>
          </a:p>
          <a:p>
            <a:pPr marL="0" indent="0">
              <a:buNone/>
            </a:pPr>
            <a:endParaRPr lang="en-US" dirty="0">
              <a:solidFill>
                <a:srgbClr val="FFC000"/>
              </a:solidFill>
            </a:endParaRPr>
          </a:p>
          <a:p>
            <a:pPr lvl="1"/>
            <a:r>
              <a:rPr lang="en-US" dirty="0">
                <a:solidFill>
                  <a:srgbClr val="FFC000"/>
                </a:solidFill>
              </a:rPr>
              <a:t>Transition to middle school, and beyond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Pro social behaviours and positive peer interactions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Anti-bullying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Organization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Learning outcomes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Academics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Other issues</a:t>
            </a:r>
          </a:p>
          <a:p>
            <a:pPr lvl="1"/>
            <a:endParaRPr lang="en-US" dirty="0">
              <a:solidFill>
                <a:srgbClr val="FFC000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9370" y="2995448"/>
            <a:ext cx="2718486" cy="37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9269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 1 of Middle School: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i="1" u="sng" dirty="0">
                <a:solidFill>
                  <a:schemeClr val="bg1"/>
                </a:solidFill>
              </a:rPr>
              <a:t>Cougar Camp”</a:t>
            </a:r>
            <a:endParaRPr lang="en-US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0210" y="1508101"/>
            <a:ext cx="10515600" cy="4351338"/>
          </a:xfrm>
          <a:solidFill>
            <a:srgbClr val="760000"/>
          </a:solidFill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Welcome Assembly: Gym</a:t>
            </a:r>
          </a:p>
          <a:p>
            <a:r>
              <a:rPr lang="en-US" dirty="0">
                <a:solidFill>
                  <a:srgbClr val="FFC000"/>
                </a:solidFill>
              </a:rPr>
              <a:t>Homeroom</a:t>
            </a:r>
          </a:p>
          <a:p>
            <a:r>
              <a:rPr lang="en-US" dirty="0">
                <a:solidFill>
                  <a:srgbClr val="FFC000"/>
                </a:solidFill>
              </a:rPr>
              <a:t>Mini-Schedule – meet your subject teachers</a:t>
            </a:r>
          </a:p>
          <a:p>
            <a:r>
              <a:rPr lang="en-US" dirty="0">
                <a:solidFill>
                  <a:srgbClr val="FFC000"/>
                </a:solidFill>
              </a:rPr>
              <a:t>Homeroom</a:t>
            </a:r>
          </a:p>
          <a:p>
            <a:r>
              <a:rPr lang="en-US" dirty="0">
                <a:solidFill>
                  <a:srgbClr val="FFC000"/>
                </a:solidFill>
              </a:rPr>
              <a:t>Lunch</a:t>
            </a:r>
          </a:p>
          <a:p>
            <a:r>
              <a:rPr lang="en-US" dirty="0">
                <a:solidFill>
                  <a:srgbClr val="FFC000"/>
                </a:solidFill>
              </a:rPr>
              <a:t>Group Activity</a:t>
            </a:r>
          </a:p>
          <a:p>
            <a:r>
              <a:rPr lang="en-US" dirty="0">
                <a:solidFill>
                  <a:srgbClr val="FFC000"/>
                </a:solidFill>
              </a:rPr>
              <a:t>Scavenger Hunt</a:t>
            </a:r>
          </a:p>
          <a:p>
            <a:r>
              <a:rPr lang="en-US" dirty="0">
                <a:solidFill>
                  <a:srgbClr val="FFC000"/>
                </a:solidFill>
              </a:rPr>
              <a:t>Homeroom - dismissal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019" y="5676852"/>
            <a:ext cx="1087582" cy="10724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CCAB11-25F1-479D-867A-B4EE4C7E8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46224">
            <a:off x="8512234" y="2785721"/>
            <a:ext cx="2105025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9051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1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1561" y="953712"/>
            <a:ext cx="10201956" cy="57251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906" y="0"/>
            <a:ext cx="10515600" cy="62654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QMS Tour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14096" y="5843752"/>
            <a:ext cx="169216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Gr 6 Entrance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282262" y="5433848"/>
            <a:ext cx="336331" cy="4099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524758" y="1929639"/>
            <a:ext cx="169216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SIW &amp; EAL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505149">
            <a:off x="5950427" y="1233057"/>
            <a:ext cx="479028" cy="5692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949944">
            <a:off x="5365498" y="1541589"/>
            <a:ext cx="908657" cy="107985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524757" y="1161551"/>
            <a:ext cx="169216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Guidance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497776" y="3214200"/>
            <a:ext cx="169216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Gr 6 Resource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811143">
            <a:off x="4129918" y="1903217"/>
            <a:ext cx="1160832" cy="112624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960178" y="3398866"/>
            <a:ext cx="1860330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Male / Female Washroom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053783">
            <a:off x="2548943" y="1814166"/>
            <a:ext cx="1548001" cy="155846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525681">
            <a:off x="3249194" y="3384494"/>
            <a:ext cx="2301656" cy="228527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9038895" y="6013090"/>
            <a:ext cx="1860330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Gender Neutral Washroom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44816">
            <a:off x="8820324" y="5088767"/>
            <a:ext cx="731795" cy="869670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>
          <a:xfrm>
            <a:off x="3892872" y="3675865"/>
            <a:ext cx="3895294" cy="14006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E33A34B-2B39-4FB9-B152-497590B72BB9}"/>
              </a:ext>
            </a:extLst>
          </p:cNvPr>
          <p:cNvSpPr txBox="1"/>
          <p:nvPr/>
        </p:nvSpPr>
        <p:spPr>
          <a:xfrm>
            <a:off x="3437815" y="2069189"/>
            <a:ext cx="3609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Grade 6 Classrooms</a:t>
            </a:r>
          </a:p>
        </p:txBody>
      </p:sp>
    </p:spTree>
    <p:extLst>
      <p:ext uri="{BB962C8B-B14F-4D97-AF65-F5344CB8AC3E}">
        <p14:creationId xmlns:p14="http://schemas.microsoft.com/office/powerpoint/2010/main" val="32373277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048" y="2606049"/>
            <a:ext cx="10515600" cy="1325563"/>
          </a:xfrm>
        </p:spPr>
        <p:txBody>
          <a:bodyPr/>
          <a:lstStyle/>
          <a:p>
            <a:pPr algn="ctr"/>
            <a:r>
              <a:rPr lang="en-US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</a:t>
            </a:r>
            <a:r>
              <a:rPr lang="en-US" sz="6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cant’t</a:t>
            </a:r>
            <a:r>
              <a:rPr lang="en-US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wait to meet you</a:t>
            </a:r>
            <a:endParaRPr lang="en-US" sz="6000" b="1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885" y="4540295"/>
            <a:ext cx="1617652" cy="15981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390" y="438337"/>
            <a:ext cx="1607258" cy="15590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885" y="438337"/>
            <a:ext cx="1598131" cy="15981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48" y="414750"/>
            <a:ext cx="1598131" cy="160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289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Daily Schedule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5547" y="2055813"/>
            <a:ext cx="1151478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8:20			</a:t>
            </a:r>
            <a:r>
              <a:rPr lang="en-US" sz="2400" i="1" dirty="0">
                <a:solidFill>
                  <a:srgbClr val="FFC000"/>
                </a:solidFill>
              </a:rPr>
              <a:t>Grade 6 Enter the Building </a:t>
            </a:r>
            <a:r>
              <a:rPr lang="en-US" sz="2000" dirty="0">
                <a:solidFill>
                  <a:srgbClr val="FFC000"/>
                </a:solidFill>
              </a:rPr>
              <a:t>(via end door)</a:t>
            </a:r>
          </a:p>
          <a:p>
            <a:r>
              <a:rPr lang="en-US" sz="2400" dirty="0">
                <a:solidFill>
                  <a:srgbClr val="FFC000"/>
                </a:solidFill>
              </a:rPr>
              <a:t>8:20 			</a:t>
            </a:r>
            <a:r>
              <a:rPr lang="en-US" sz="2400" i="1" dirty="0">
                <a:solidFill>
                  <a:srgbClr val="FFC000"/>
                </a:solidFill>
              </a:rPr>
              <a:t>Grade 7/8 Enter the Building </a:t>
            </a:r>
            <a:r>
              <a:rPr lang="en-US" sz="2000" dirty="0">
                <a:solidFill>
                  <a:srgbClr val="FFC000"/>
                </a:solidFill>
              </a:rPr>
              <a:t>(via main doors)</a:t>
            </a:r>
          </a:p>
          <a:p>
            <a:r>
              <a:rPr lang="en-US" sz="2400" dirty="0">
                <a:solidFill>
                  <a:srgbClr val="FFC000"/>
                </a:solidFill>
              </a:rPr>
              <a:t>8:30 – 8:40 		</a:t>
            </a:r>
            <a:r>
              <a:rPr lang="en-US" sz="2400" b="1" i="1" dirty="0">
                <a:solidFill>
                  <a:srgbClr val="FFC000"/>
                </a:solidFill>
              </a:rPr>
              <a:t>Homeroom</a:t>
            </a:r>
            <a:r>
              <a:rPr lang="en-US" sz="2400" i="1" dirty="0">
                <a:solidFill>
                  <a:srgbClr val="FFC000"/>
                </a:solidFill>
              </a:rPr>
              <a:t> </a:t>
            </a:r>
            <a:r>
              <a:rPr lang="en-US" sz="2000" dirty="0">
                <a:solidFill>
                  <a:srgbClr val="FFC000"/>
                </a:solidFill>
              </a:rPr>
              <a:t>(O Canada &amp; Announcements)</a:t>
            </a:r>
            <a:endParaRPr lang="en-US" sz="2400" i="1" dirty="0">
              <a:solidFill>
                <a:srgbClr val="FFC000"/>
              </a:solidFill>
            </a:endParaRPr>
          </a:p>
          <a:p>
            <a:r>
              <a:rPr lang="en-US" sz="2400" dirty="0">
                <a:solidFill>
                  <a:srgbClr val="FFC000"/>
                </a:solidFill>
              </a:rPr>
              <a:t>8:40 – 9:40 		</a:t>
            </a:r>
            <a:r>
              <a:rPr lang="en-US" sz="2400" b="1" dirty="0">
                <a:solidFill>
                  <a:schemeClr val="bg1"/>
                </a:solidFill>
              </a:rPr>
              <a:t>Period 1</a:t>
            </a:r>
          </a:p>
          <a:p>
            <a:r>
              <a:rPr lang="en-US" sz="2400" dirty="0">
                <a:solidFill>
                  <a:srgbClr val="FFC000"/>
                </a:solidFill>
              </a:rPr>
              <a:t>9:40 – 9:50 		</a:t>
            </a:r>
            <a:r>
              <a:rPr lang="en-US" sz="2400" i="1" dirty="0">
                <a:solidFill>
                  <a:srgbClr val="FFC000"/>
                </a:solidFill>
              </a:rPr>
              <a:t>Break</a:t>
            </a:r>
          </a:p>
          <a:p>
            <a:r>
              <a:rPr lang="en-US" sz="2400" dirty="0">
                <a:solidFill>
                  <a:srgbClr val="FFC000"/>
                </a:solidFill>
              </a:rPr>
              <a:t>9:50 – 10:50 		</a:t>
            </a:r>
            <a:r>
              <a:rPr lang="en-US" sz="2400" b="1" dirty="0">
                <a:solidFill>
                  <a:schemeClr val="bg1"/>
                </a:solidFill>
              </a:rPr>
              <a:t>Period 2</a:t>
            </a:r>
          </a:p>
          <a:p>
            <a:r>
              <a:rPr lang="en-US" sz="2400" dirty="0">
                <a:solidFill>
                  <a:srgbClr val="FFC000"/>
                </a:solidFill>
              </a:rPr>
              <a:t>10:50 – 11:50 		</a:t>
            </a:r>
            <a:r>
              <a:rPr lang="en-US" sz="2400" b="1" dirty="0">
                <a:solidFill>
                  <a:schemeClr val="bg1"/>
                </a:solidFill>
              </a:rPr>
              <a:t>Period 3</a:t>
            </a:r>
          </a:p>
          <a:p>
            <a:r>
              <a:rPr lang="en-US" sz="2400" dirty="0">
                <a:solidFill>
                  <a:srgbClr val="FFC000"/>
                </a:solidFill>
              </a:rPr>
              <a:t>11:50 – 12:40 		</a:t>
            </a:r>
            <a:r>
              <a:rPr lang="en-US" sz="2400" i="1" dirty="0">
                <a:solidFill>
                  <a:srgbClr val="FFC000"/>
                </a:solidFill>
              </a:rPr>
              <a:t>Lunch</a:t>
            </a:r>
          </a:p>
          <a:p>
            <a:r>
              <a:rPr lang="en-US" sz="2400" dirty="0">
                <a:solidFill>
                  <a:srgbClr val="FFC000"/>
                </a:solidFill>
              </a:rPr>
              <a:t>12:40 – 1:40 		</a:t>
            </a:r>
            <a:r>
              <a:rPr lang="en-US" sz="2400" b="1" dirty="0">
                <a:solidFill>
                  <a:schemeClr val="bg1"/>
                </a:solidFill>
              </a:rPr>
              <a:t>Period 4</a:t>
            </a:r>
          </a:p>
          <a:p>
            <a:r>
              <a:rPr lang="en-US" sz="2400" dirty="0">
                <a:solidFill>
                  <a:srgbClr val="FFC000"/>
                </a:solidFill>
              </a:rPr>
              <a:t>1:40 – 2:40 		</a:t>
            </a:r>
            <a:r>
              <a:rPr lang="en-US" sz="2400" b="1" dirty="0">
                <a:solidFill>
                  <a:schemeClr val="bg1"/>
                </a:solidFill>
              </a:rPr>
              <a:t>Period 5 </a:t>
            </a:r>
            <a:r>
              <a:rPr lang="en-US" sz="2000" dirty="0">
                <a:solidFill>
                  <a:srgbClr val="FFC000"/>
                </a:solidFill>
              </a:rPr>
              <a:t>(*During first 4 weeks of school Grade 6 Homeroom)</a:t>
            </a:r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rgbClr val="FFC000"/>
                </a:solidFill>
              </a:rPr>
              <a:t>2:40 			</a:t>
            </a:r>
            <a:r>
              <a:rPr lang="en-US" sz="2400" i="1" dirty="0">
                <a:solidFill>
                  <a:srgbClr val="FFC000"/>
                </a:solidFill>
              </a:rPr>
              <a:t>Dismissal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4740" y="170087"/>
            <a:ext cx="1018120" cy="655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85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>
                <a:solidFill>
                  <a:srgbClr val="FFC000"/>
                </a:solidFill>
              </a:rPr>
              <a:t>Lockers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Each student will be assigned a locker, but remember that these are “</a:t>
            </a:r>
            <a:r>
              <a:rPr lang="en-US" i="1" dirty="0">
                <a:solidFill>
                  <a:srgbClr val="FFC000"/>
                </a:solidFill>
              </a:rPr>
              <a:t>rentals</a:t>
            </a:r>
            <a:r>
              <a:rPr lang="en-US" dirty="0">
                <a:solidFill>
                  <a:srgbClr val="FFC000"/>
                </a:solidFill>
              </a:rPr>
              <a:t>” for one year</a:t>
            </a:r>
          </a:p>
          <a:p>
            <a:r>
              <a:rPr lang="en-US" dirty="0">
                <a:solidFill>
                  <a:srgbClr val="FFC000"/>
                </a:solidFill>
              </a:rPr>
              <a:t>Combination locks will be provided as part of your Student Fee</a:t>
            </a:r>
          </a:p>
          <a:p>
            <a:r>
              <a:rPr lang="en-US" dirty="0">
                <a:solidFill>
                  <a:srgbClr val="FFC000"/>
                </a:solidFill>
              </a:rPr>
              <a:t>Anything you place on, or in, the locker must be removed at the end of the year </a:t>
            </a:r>
            <a:r>
              <a:rPr lang="en-US" sz="2000" dirty="0">
                <a:solidFill>
                  <a:srgbClr val="FFC000"/>
                </a:solidFill>
              </a:rPr>
              <a:t>(or before)</a:t>
            </a:r>
            <a:endParaRPr lang="en-US" dirty="0">
              <a:solidFill>
                <a:srgbClr val="FFC000"/>
              </a:solidFill>
            </a:endParaRPr>
          </a:p>
          <a:p>
            <a:r>
              <a:rPr lang="en-US" dirty="0">
                <a:solidFill>
                  <a:srgbClr val="FFC000"/>
                </a:solidFill>
              </a:rPr>
              <a:t>Lockers are like your room; they must be kept clean</a:t>
            </a:r>
          </a:p>
          <a:p>
            <a:r>
              <a:rPr lang="en-US" dirty="0">
                <a:solidFill>
                  <a:srgbClr val="FFC000"/>
                </a:solidFill>
              </a:rPr>
              <a:t>Students can go to their lockers: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Upon arrival to prepare for Period 1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At break to prepare for Periods 2 and 3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After lunch to prepare for Periods 4 and 5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At the end of the day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2357" y="5234424"/>
            <a:ext cx="3538709" cy="148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885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>
                <a:solidFill>
                  <a:srgbClr val="FFC000"/>
                </a:solidFill>
              </a:rPr>
              <a:t>Student Fees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5385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Each student will be given a t-shirt and lock as part of your Student Fee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Students will be shown how to use the lock on Day 1</a:t>
            </a:r>
          </a:p>
          <a:p>
            <a:r>
              <a:rPr lang="en-US" dirty="0">
                <a:solidFill>
                  <a:srgbClr val="FFC000"/>
                </a:solidFill>
              </a:rPr>
              <a:t>FI Students pay a one time $12 fee for our French Grammar Book</a:t>
            </a:r>
          </a:p>
          <a:p>
            <a:r>
              <a:rPr lang="en-US" dirty="0">
                <a:solidFill>
                  <a:srgbClr val="FFC000"/>
                </a:solidFill>
              </a:rPr>
              <a:t>Athletic teams charge a fee based on the sport</a:t>
            </a:r>
          </a:p>
          <a:p>
            <a:r>
              <a:rPr lang="en-US" dirty="0">
                <a:solidFill>
                  <a:srgbClr val="FFC000"/>
                </a:solidFill>
              </a:rPr>
              <a:t>Musical instruments for band have a rental fee</a:t>
            </a:r>
          </a:p>
          <a:p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799" y="5455225"/>
            <a:ext cx="1426001" cy="122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15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82069" y="-107684"/>
            <a:ext cx="96099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C000"/>
                </a:solidFill>
              </a:rPr>
              <a:t>Show your Cougar PRIDE 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8789" y="598714"/>
          <a:ext cx="12173211" cy="62740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75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367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017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671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01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i="0" dirty="0">
                          <a:solidFill>
                            <a:srgbClr val="920000"/>
                          </a:solidFill>
                        </a:rPr>
                        <a:t>Class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920000"/>
                          </a:solidFill>
                        </a:rPr>
                        <a:t>Common Areas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920000"/>
                          </a:solidFill>
                        </a:rPr>
                        <a:t>Community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0111">
                <a:tc>
                  <a:txBody>
                    <a:bodyPr/>
                    <a:lstStyle/>
                    <a:p>
                      <a:pPr algn="l"/>
                      <a:r>
                        <a:rPr lang="en-US" sz="4800" dirty="0">
                          <a:solidFill>
                            <a:srgbClr val="92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</a:t>
                      </a:r>
                      <a:r>
                        <a:rPr lang="en-US" sz="4800" baseline="0" dirty="0"/>
                        <a:t> </a:t>
                      </a:r>
                      <a:r>
                        <a:rPr lang="en-US" baseline="0" dirty="0"/>
                        <a:t>         </a:t>
                      </a:r>
                      <a:r>
                        <a:rPr lang="en-US" sz="2000" b="1" dirty="0">
                          <a:effectLst/>
                        </a:rPr>
                        <a:t>Prepared</a:t>
                      </a:r>
                    </a:p>
                  </a:txBody>
                  <a:tcPr anchor="ctr">
                    <a:solidFill>
                      <a:srgbClr val="F2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am prepared when I …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have my supplies (books, pen/pencil, etc.).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arrive on time.</a:t>
                      </a:r>
                    </a:p>
                    <a:p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attend all classes. </a:t>
                      </a:r>
                      <a:endParaRPr lang="en-US" sz="1100" dirty="0"/>
                    </a:p>
                  </a:txBody>
                  <a:tcPr>
                    <a:solidFill>
                      <a:srgbClr val="F2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am prepared when I …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have my supplies (lunch, money, clothing, etc.).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have a plan/destination. </a:t>
                      </a:r>
                    </a:p>
                    <a:p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arrive on time.</a:t>
                      </a:r>
                      <a:endParaRPr lang="en-US" sz="1100" dirty="0"/>
                    </a:p>
                  </a:txBody>
                  <a:tcPr>
                    <a:solidFill>
                      <a:srgbClr val="F2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am prepared when I …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have my supplies (equipment, clothing, etc.).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arrive on time.</a:t>
                      </a:r>
                      <a:endParaRPr lang="en-US" sz="1100" dirty="0"/>
                    </a:p>
                  </a:txBody>
                  <a:tcPr>
                    <a:solidFill>
                      <a:srgbClr val="F2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0995">
                <a:tc>
                  <a:txBody>
                    <a:bodyPr/>
                    <a:lstStyle/>
                    <a:p>
                      <a:pPr algn="l"/>
                      <a:r>
                        <a:rPr lang="en-US" sz="4800" dirty="0">
                          <a:solidFill>
                            <a:srgbClr val="92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</a:t>
                      </a:r>
                      <a:r>
                        <a:rPr lang="en-US" sz="4800" baseline="0" dirty="0">
                          <a:effectLst/>
                        </a:rPr>
                        <a:t> </a:t>
                      </a:r>
                      <a:r>
                        <a:rPr lang="en-US" baseline="0" dirty="0">
                          <a:effectLst/>
                        </a:rPr>
                        <a:t>         </a:t>
                      </a:r>
                      <a:r>
                        <a:rPr lang="en-US" sz="2000" b="1" baseline="0" dirty="0">
                          <a:effectLst/>
                        </a:rPr>
                        <a:t>Respect</a:t>
                      </a:r>
                      <a:r>
                        <a:rPr lang="en-US" sz="2000" b="1" dirty="0">
                          <a:effectLst/>
                        </a:rPr>
                        <a:t>        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show respect when I …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exercise kindness.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follow classroom procedures.</a:t>
                      </a:r>
                    </a:p>
                    <a:p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use materials properly. </a:t>
                      </a:r>
                      <a:endParaRPr lang="en-US" sz="11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show respect when I …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exercise kindness.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leave an area cleaner than the way I found it.</a:t>
                      </a:r>
                    </a:p>
                    <a:p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follow procedures (hands to self, feet to self, </a:t>
                      </a:r>
                      <a:b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line up, etc.). </a:t>
                      </a:r>
                      <a:endParaRPr lang="en-US" sz="11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show respect when I …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exercise kindness.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use positive words and actions. </a:t>
                      </a:r>
                    </a:p>
                    <a:p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use appropriate volume/tone/language.</a:t>
                      </a:r>
                      <a:endParaRPr lang="en-US" sz="11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0995">
                <a:tc>
                  <a:txBody>
                    <a:bodyPr/>
                    <a:lstStyle/>
                    <a:p>
                      <a:pPr algn="l"/>
                      <a:r>
                        <a:rPr lang="en-US" sz="4800" dirty="0">
                          <a:solidFill>
                            <a:srgbClr val="92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</a:t>
                      </a:r>
                      <a:r>
                        <a:rPr lang="en-US" sz="4800" dirty="0">
                          <a:effectLst/>
                        </a:rPr>
                        <a:t>  </a:t>
                      </a:r>
                      <a:r>
                        <a:rPr lang="en-US" dirty="0">
                          <a:effectLst/>
                        </a:rPr>
                        <a:t>         </a:t>
                      </a:r>
                      <a:r>
                        <a:rPr lang="en-US" sz="2000" b="1" dirty="0">
                          <a:effectLst/>
                        </a:rPr>
                        <a:t>Involved</a:t>
                      </a:r>
                    </a:p>
                  </a:txBody>
                  <a:tcPr anchor="ctr">
                    <a:solidFill>
                      <a:srgbClr val="F2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am involved when I …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participate and listen actively.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share ideas.</a:t>
                      </a:r>
                    </a:p>
                    <a:p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am a valuable team member.</a:t>
                      </a:r>
                      <a:endParaRPr lang="en-US" sz="1100" dirty="0"/>
                    </a:p>
                  </a:txBody>
                  <a:tcPr>
                    <a:solidFill>
                      <a:srgbClr val="F2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am involved when I …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speak up.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support school events.</a:t>
                      </a:r>
                    </a:p>
                    <a:p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join in. </a:t>
                      </a:r>
                      <a:endParaRPr lang="en-US" sz="1100" dirty="0"/>
                    </a:p>
                  </a:txBody>
                  <a:tcPr>
                    <a:solidFill>
                      <a:srgbClr val="F2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am involved when I …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help others.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am a role model.</a:t>
                      </a:r>
                    </a:p>
                    <a:p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volunteer.</a:t>
                      </a:r>
                      <a:endParaRPr lang="en-US" sz="1100" dirty="0"/>
                    </a:p>
                  </a:txBody>
                  <a:tcPr>
                    <a:solidFill>
                      <a:srgbClr val="F2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50995">
                <a:tc>
                  <a:txBody>
                    <a:bodyPr/>
                    <a:lstStyle/>
                    <a:p>
                      <a:pPr algn="l"/>
                      <a:r>
                        <a:rPr lang="en-US" sz="4800" dirty="0">
                          <a:solidFill>
                            <a:srgbClr val="92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</a:t>
                      </a:r>
                      <a:r>
                        <a:rPr lang="en-US" sz="4800" dirty="0">
                          <a:effectLst/>
                        </a:rPr>
                        <a:t> </a:t>
                      </a:r>
                      <a:r>
                        <a:rPr lang="en-US" dirty="0">
                          <a:effectLst/>
                        </a:rPr>
                        <a:t>        </a:t>
                      </a:r>
                      <a:r>
                        <a:rPr lang="en-US" sz="2000" b="1" dirty="0">
                          <a:effectLst/>
                        </a:rPr>
                        <a:t>Determined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show determination when I …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persevere.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seek / accept assistance.</a:t>
                      </a:r>
                    </a:p>
                    <a:p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set goals.</a:t>
                      </a:r>
                      <a:endParaRPr lang="en-US" sz="11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show determination when I …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use time wisely.</a:t>
                      </a:r>
                    </a:p>
                    <a:p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interact with purpose.</a:t>
                      </a:r>
                      <a:endParaRPr lang="en-US" sz="11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show determination when I …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work with others.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make a positive difference.</a:t>
                      </a:r>
                    </a:p>
                    <a:p>
                      <a:endParaRPr lang="en-US" sz="11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50995">
                <a:tc>
                  <a:txBody>
                    <a:bodyPr/>
                    <a:lstStyle/>
                    <a:p>
                      <a:pPr algn="l"/>
                      <a:r>
                        <a:rPr lang="en-US" sz="4800" dirty="0">
                          <a:solidFill>
                            <a:srgbClr val="92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</a:t>
                      </a:r>
                      <a:r>
                        <a:rPr lang="en-US" sz="4800" dirty="0">
                          <a:effectLst/>
                        </a:rPr>
                        <a:t> </a:t>
                      </a:r>
                      <a:r>
                        <a:rPr lang="en-US" dirty="0">
                          <a:effectLst/>
                        </a:rPr>
                        <a:t>         </a:t>
                      </a:r>
                      <a:r>
                        <a:rPr lang="en-US" sz="2000" b="1" dirty="0">
                          <a:effectLst/>
                        </a:rPr>
                        <a:t>Effort</a:t>
                      </a:r>
                    </a:p>
                  </a:txBody>
                  <a:tcPr anchor="ctr">
                    <a:solidFill>
                      <a:srgbClr val="F2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display effort when I …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give 100% and produce quality work.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accept a challenge.</a:t>
                      </a:r>
                    </a:p>
                    <a:p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know attendance matters.</a:t>
                      </a:r>
                      <a:endParaRPr lang="en-US" sz="1100" dirty="0"/>
                    </a:p>
                  </a:txBody>
                  <a:tcPr>
                    <a:solidFill>
                      <a:srgbClr val="F2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display effort when I …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own my actions.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encourage others. </a:t>
                      </a:r>
                    </a:p>
                    <a:p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problem solve.</a:t>
                      </a:r>
                      <a:endParaRPr lang="en-US" sz="1100" dirty="0"/>
                    </a:p>
                  </a:txBody>
                  <a:tcPr>
                    <a:solidFill>
                      <a:srgbClr val="F2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display effort when I …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support community needs.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represent the school with PRIDE at all times.</a:t>
                      </a:r>
                    </a:p>
                    <a:p>
                      <a:endParaRPr lang="en-US" sz="1100" dirty="0"/>
                    </a:p>
                  </a:txBody>
                  <a:tcPr>
                    <a:solidFill>
                      <a:srgbClr val="F2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30957" y="46129"/>
            <a:ext cx="2551112" cy="1091872"/>
            <a:chOff x="30957" y="46129"/>
            <a:chExt cx="2551112" cy="1091872"/>
          </a:xfrm>
        </p:grpSpPr>
        <p:sp>
          <p:nvSpPr>
            <p:cNvPr id="2" name="Rectangle 1"/>
            <p:cNvSpPr/>
            <p:nvPr/>
          </p:nvSpPr>
          <p:spPr>
            <a:xfrm>
              <a:off x="30957" y="46129"/>
              <a:ext cx="2551112" cy="10772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69609"/>
              <a:ext cx="2003426" cy="10683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</p:pic>
      </p:grpSp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0325"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5091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Picture" ma:contentTypeID="0x010102009FAC5C8E9972F940B12B56CD684EEA98" ma:contentTypeVersion="0" ma:contentTypeDescription="Upload an image or a photograph." ma:contentTypeScope="" ma:versionID="add9f2cd441b444db77949cc0fa1b530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9bece2fad494c46aba9b50cf0a7c2c7e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ImageWidth" minOccurs="0"/>
                <xsd:element ref="ns1:ImageHeight" minOccurs="0"/>
                <xsd:element ref="ns1:ImageCreateDate" minOccurs="0"/>
                <xsd:element ref="ns1:Description" minOccurs="0"/>
                <xsd:element ref="ns1:ThumbnailExists" minOccurs="0"/>
                <xsd:element ref="ns1:PreviewExists" minOccurs="0"/>
                <xsd:element ref="ns1:AlternateThumbnailUr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ImageWidth" ma:index="11" nillable="true" ma:displayName="Picture Width" ma:internalName="ImageWidth" ma:readOnly="true">
      <xsd:simpleType>
        <xsd:restriction base="dms:Unknown"/>
      </xsd:simpleType>
    </xsd:element>
    <xsd:element name="ImageHeight" ma:index="12" nillable="true" ma:displayName="Picture Height" ma:internalName="ImageHeight" ma:readOnly="true">
      <xsd:simpleType>
        <xsd:restriction base="dms:Unknown"/>
      </xsd:simpleType>
    </xsd:element>
    <xsd:element name="ImageCreateDate" ma:index="13" nillable="true" ma:displayName="Date Picture Taken" ma:format="DateTime" ma:hidden="true" ma:internalName="ImageCreateDate">
      <xsd:simpleType>
        <xsd:restriction base="dms:DateTime"/>
      </xsd:simpleType>
    </xsd:element>
    <xsd:element name="Description" ma:index="14" nillable="true" ma:displayName="Description" ma:description="Used as alternative text for the picture." ma:hidden="true" ma:internalName="Description">
      <xsd:simpleType>
        <xsd:restriction base="dms:Note">
          <xsd:maxLength value="255"/>
        </xsd:restriction>
      </xsd:simpleType>
    </xsd:element>
    <xsd:element name="ThumbnailExists" ma:index="23" nillable="true" ma:displayName="Thumbnail Exists" ma:default="FALSE" ma:hidden="true" ma:internalName="ThumbnailExists" ma:readOnly="true">
      <xsd:simpleType>
        <xsd:restriction base="dms:Boolean"/>
      </xsd:simpleType>
    </xsd:element>
    <xsd:element name="PreviewExists" ma:index="24" nillable="true" ma:displayName="Preview Exists" ma:default="FALSE" ma:hidden="true" ma:internalName="PreviewExists" ma:readOnly="true">
      <xsd:simpleType>
        <xsd:restriction base="dms:Boolean"/>
      </xsd:simpleType>
    </xsd:element>
    <xsd:element name="AlternateThumbnailUrl" ma:index="25" nillable="true" ma:displayName="Preview Image URL" ma:format="Image" ma:hidden="true" ma:internalName="AlternateThumbnail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8" ma:displayName="Title"/>
        <xsd:element ref="dc:subject" minOccurs="0" maxOccurs="1"/>
        <xsd:element ref="dc:description" minOccurs="0" maxOccurs="1"/>
        <xsd:element name="keywords" minOccurs="0" maxOccurs="1" type="xsd:string" ma:index="20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lternateThumbnailUrl xmlns="http://schemas.microsoft.com/sharepoint/v3">
      <Url xsi:nil="true"/>
      <Description xsi:nil="true"/>
    </AlternateThumbnailUrl>
    <ImageCreateDate xmlns="http://schemas.microsoft.com/sharepoint/v3" xsi:nil="true"/>
    <Description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DF75DB90-651C-42DD-A155-335A40C31EA1}"/>
</file>

<file path=customXml/itemProps2.xml><?xml version="1.0" encoding="utf-8"?>
<ds:datastoreItem xmlns:ds="http://schemas.openxmlformats.org/officeDocument/2006/customXml" ds:itemID="{93C0357C-8388-46BD-93CD-69A1A6599EBF}"/>
</file>

<file path=customXml/itemProps3.xml><?xml version="1.0" encoding="utf-8"?>
<ds:datastoreItem xmlns:ds="http://schemas.openxmlformats.org/officeDocument/2006/customXml" ds:itemID="{D11A5B20-8076-4F85-9DD8-5011058622BA}"/>
</file>

<file path=docProps/app.xml><?xml version="1.0" encoding="utf-8"?>
<Properties xmlns="http://schemas.openxmlformats.org/officeDocument/2006/extended-properties" xmlns:vt="http://schemas.openxmlformats.org/officeDocument/2006/docPropsVTypes">
  <TotalTime>2403</TotalTime>
  <Words>1219</Words>
  <Application>Microsoft Office PowerPoint</Application>
  <PresentationFormat>Widescreen</PresentationFormat>
  <Paragraphs>231</Paragraphs>
  <Slides>54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Quality Motivation Success</vt:lpstr>
      <vt:lpstr>Middle School 101</vt:lpstr>
      <vt:lpstr>Your Keys to Success</vt:lpstr>
      <vt:lpstr>Daily Schedule</vt:lpstr>
      <vt:lpstr>Lockers</vt:lpstr>
      <vt:lpstr>Student Fees</vt:lpstr>
      <vt:lpstr>PowerPoint Presentation</vt:lpstr>
      <vt:lpstr>Celebrate @ QMS</vt:lpstr>
      <vt:lpstr>Show your Cougar PRIDE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Show your Cougar PRIDE</vt:lpstr>
      <vt:lpstr>Clubs &amp; Activities</vt:lpstr>
      <vt:lpstr>Physical Fitness &amp; Sports</vt:lpstr>
      <vt:lpstr>Band/ Music</vt:lpstr>
      <vt:lpstr>Guidance &amp; Resource</vt:lpstr>
      <vt:lpstr>Day 1 of Middle School: “Cougar Camp”</vt:lpstr>
      <vt:lpstr>QMS Tour</vt:lpstr>
      <vt:lpstr>We cant’t wait to meet you</vt:lpstr>
    </vt:vector>
  </TitlesOfParts>
  <Company>Department of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Grade 5 Transition Day</dc:title>
  <dc:creator>Nelson, Jeff  (ASD-S)</dc:creator>
  <cp:keywords/>
  <cp:lastModifiedBy>Wilson, Michael (ASD-S)</cp:lastModifiedBy>
  <cp:revision>198</cp:revision>
  <dcterms:created xsi:type="dcterms:W3CDTF">2015-04-20T15:19:18Z</dcterms:created>
  <dcterms:modified xsi:type="dcterms:W3CDTF">2020-05-04T16:55:08Z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0x010102009FAC5C8E9972F940B12B56CD684EEA98</vt:lpwstr>
  </property>
</Properties>
</file>