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40" r:id="rId4"/>
  </p:sldMasterIdLst>
  <p:notesMasterIdLst>
    <p:notesMasterId r:id="rId24"/>
  </p:notesMasterIdLst>
  <p:handoutMasterIdLst>
    <p:handoutMasterId r:id="rId25"/>
  </p:handoutMasterIdLst>
  <p:sldIdLst>
    <p:sldId id="258" r:id="rId5"/>
    <p:sldId id="318" r:id="rId6"/>
    <p:sldId id="320" r:id="rId7"/>
    <p:sldId id="257" r:id="rId8"/>
    <p:sldId id="260" r:id="rId9"/>
    <p:sldId id="261" r:id="rId10"/>
    <p:sldId id="305" r:id="rId11"/>
    <p:sldId id="265" r:id="rId12"/>
    <p:sldId id="268" r:id="rId13"/>
    <p:sldId id="270" r:id="rId14"/>
    <p:sldId id="269" r:id="rId15"/>
    <p:sldId id="273" r:id="rId16"/>
    <p:sldId id="274" r:id="rId17"/>
    <p:sldId id="319" r:id="rId18"/>
    <p:sldId id="322" r:id="rId19"/>
    <p:sldId id="323" r:id="rId20"/>
    <p:sldId id="324" r:id="rId21"/>
    <p:sldId id="325" r:id="rId22"/>
    <p:sldId id="313" r:id="rId23"/>
  </p:sldIdLst>
  <p:sldSz cx="9144000" cy="6858000" type="screen4x3"/>
  <p:notesSz cx="7670800" cy="102108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819A5-EFB0-48B2-AE3D-25C0F5B7A164}" v="1" dt="2022-06-02T17:30:17.0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71" autoAdjust="0"/>
  </p:normalViewPr>
  <p:slideViewPr>
    <p:cSldViewPr>
      <p:cViewPr varScale="1">
        <p:scale>
          <a:sx n="86" d="100"/>
          <a:sy n="86" d="100"/>
        </p:scale>
        <p:origin x="139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F2A89D0-4807-4EA6-BB6C-C9CBC4EEF805}"/>
              </a:ext>
            </a:extLst>
          </p:cNvPr>
          <p:cNvSpPr>
            <a:spLocks noGrp="1" noChangeArrowheads="1"/>
          </p:cNvSpPr>
          <p:nvPr>
            <p:ph type="hdr" sz="quarter"/>
          </p:nvPr>
        </p:nvSpPr>
        <p:spPr bwMode="auto">
          <a:xfrm>
            <a:off x="0" y="0"/>
            <a:ext cx="3324225" cy="511175"/>
          </a:xfrm>
          <a:prstGeom prst="rect">
            <a:avLst/>
          </a:prstGeom>
          <a:noFill/>
          <a:ln w="9525">
            <a:noFill/>
            <a:miter lim="800000"/>
            <a:headEnd/>
            <a:tailEnd/>
          </a:ln>
          <a:effectLst/>
        </p:spPr>
        <p:txBody>
          <a:bodyPr vert="horz" wrap="square" lIns="102175" tIns="51088" rIns="102175" bIns="51088" numCol="1" anchor="t" anchorCtr="0" compatLnSpc="1">
            <a:prstTxWarp prst="textNoShape">
              <a:avLst/>
            </a:prstTxWarp>
          </a:bodyPr>
          <a:lstStyle>
            <a:lvl1pPr>
              <a:defRPr sz="1300">
                <a:latin typeface="Times" charset="0"/>
                <a:ea typeface="+mn-ea"/>
              </a:defRPr>
            </a:lvl1pPr>
          </a:lstStyle>
          <a:p>
            <a:pPr>
              <a:defRPr/>
            </a:pPr>
            <a:endParaRPr lang="en-US"/>
          </a:p>
        </p:txBody>
      </p:sp>
      <p:sp>
        <p:nvSpPr>
          <p:cNvPr id="61443" name="Rectangle 3">
            <a:extLst>
              <a:ext uri="{FF2B5EF4-FFF2-40B4-BE49-F238E27FC236}">
                <a16:creationId xmlns:a16="http://schemas.microsoft.com/office/drawing/2014/main" id="{C4B64454-D0D4-44FB-BB80-367DEFFAD0BB}"/>
              </a:ext>
            </a:extLst>
          </p:cNvPr>
          <p:cNvSpPr>
            <a:spLocks noGrp="1" noChangeArrowheads="1"/>
          </p:cNvSpPr>
          <p:nvPr>
            <p:ph type="dt" sz="quarter" idx="1"/>
          </p:nvPr>
        </p:nvSpPr>
        <p:spPr bwMode="auto">
          <a:xfrm>
            <a:off x="4346575" y="0"/>
            <a:ext cx="3324225" cy="511175"/>
          </a:xfrm>
          <a:prstGeom prst="rect">
            <a:avLst/>
          </a:prstGeom>
          <a:noFill/>
          <a:ln w="9525">
            <a:noFill/>
            <a:miter lim="800000"/>
            <a:headEnd/>
            <a:tailEnd/>
          </a:ln>
          <a:effectLst/>
        </p:spPr>
        <p:txBody>
          <a:bodyPr vert="horz" wrap="square" lIns="102175" tIns="51088" rIns="102175" bIns="51088" numCol="1" anchor="t" anchorCtr="0" compatLnSpc="1">
            <a:prstTxWarp prst="textNoShape">
              <a:avLst/>
            </a:prstTxWarp>
          </a:bodyPr>
          <a:lstStyle>
            <a:lvl1pPr algn="r">
              <a:defRPr sz="1300">
                <a:latin typeface="Times" charset="0"/>
                <a:ea typeface="+mn-ea"/>
              </a:defRPr>
            </a:lvl1pPr>
          </a:lstStyle>
          <a:p>
            <a:pPr>
              <a:defRPr/>
            </a:pPr>
            <a:endParaRPr lang="en-US"/>
          </a:p>
        </p:txBody>
      </p:sp>
      <p:sp>
        <p:nvSpPr>
          <p:cNvPr id="61444" name="Rectangle 4">
            <a:extLst>
              <a:ext uri="{FF2B5EF4-FFF2-40B4-BE49-F238E27FC236}">
                <a16:creationId xmlns:a16="http://schemas.microsoft.com/office/drawing/2014/main" id="{51EAD906-736C-4ABB-B21A-94B4BD6FDA35}"/>
              </a:ext>
            </a:extLst>
          </p:cNvPr>
          <p:cNvSpPr>
            <a:spLocks noGrp="1" noChangeArrowheads="1"/>
          </p:cNvSpPr>
          <p:nvPr>
            <p:ph type="ftr" sz="quarter" idx="2"/>
          </p:nvPr>
        </p:nvSpPr>
        <p:spPr bwMode="auto">
          <a:xfrm>
            <a:off x="0" y="9699625"/>
            <a:ext cx="3324225" cy="511175"/>
          </a:xfrm>
          <a:prstGeom prst="rect">
            <a:avLst/>
          </a:prstGeom>
          <a:noFill/>
          <a:ln w="9525">
            <a:noFill/>
            <a:miter lim="800000"/>
            <a:headEnd/>
            <a:tailEnd/>
          </a:ln>
          <a:effectLst/>
        </p:spPr>
        <p:txBody>
          <a:bodyPr vert="horz" wrap="square" lIns="102175" tIns="51088" rIns="102175" bIns="51088" numCol="1" anchor="b" anchorCtr="0" compatLnSpc="1">
            <a:prstTxWarp prst="textNoShape">
              <a:avLst/>
            </a:prstTxWarp>
          </a:bodyPr>
          <a:lstStyle>
            <a:lvl1pPr>
              <a:defRPr sz="1300">
                <a:latin typeface="Times" charset="0"/>
                <a:ea typeface="+mn-ea"/>
              </a:defRPr>
            </a:lvl1pPr>
          </a:lstStyle>
          <a:p>
            <a:pPr>
              <a:defRPr/>
            </a:pPr>
            <a:endParaRPr lang="en-US"/>
          </a:p>
        </p:txBody>
      </p:sp>
      <p:sp>
        <p:nvSpPr>
          <p:cNvPr id="61445" name="Rectangle 5">
            <a:extLst>
              <a:ext uri="{FF2B5EF4-FFF2-40B4-BE49-F238E27FC236}">
                <a16:creationId xmlns:a16="http://schemas.microsoft.com/office/drawing/2014/main" id="{C68E4AD9-FD5A-4DF9-A69A-49BDA1F9C460}"/>
              </a:ext>
            </a:extLst>
          </p:cNvPr>
          <p:cNvSpPr>
            <a:spLocks noGrp="1" noChangeArrowheads="1"/>
          </p:cNvSpPr>
          <p:nvPr>
            <p:ph type="sldNum" sz="quarter" idx="3"/>
          </p:nvPr>
        </p:nvSpPr>
        <p:spPr bwMode="auto">
          <a:xfrm>
            <a:off x="4346575" y="9699625"/>
            <a:ext cx="3324225" cy="511175"/>
          </a:xfrm>
          <a:prstGeom prst="rect">
            <a:avLst/>
          </a:prstGeom>
          <a:noFill/>
          <a:ln w="9525">
            <a:noFill/>
            <a:miter lim="800000"/>
            <a:headEnd/>
            <a:tailEnd/>
          </a:ln>
          <a:effectLst/>
        </p:spPr>
        <p:txBody>
          <a:bodyPr vert="horz" wrap="square" lIns="102175" tIns="51088" rIns="102175" bIns="51088" numCol="1" anchor="b" anchorCtr="0" compatLnSpc="1">
            <a:prstTxWarp prst="textNoShape">
              <a:avLst/>
            </a:prstTxWarp>
          </a:bodyPr>
          <a:lstStyle>
            <a:lvl1pPr algn="r">
              <a:defRPr sz="1300"/>
            </a:lvl1pPr>
          </a:lstStyle>
          <a:p>
            <a:pPr>
              <a:defRPr/>
            </a:pPr>
            <a:fld id="{144084E1-842D-4B99-A868-3E18DBAD49E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62DDA4-EADD-48F4-9D1F-7EECE6D00F28}"/>
              </a:ext>
            </a:extLst>
          </p:cNvPr>
          <p:cNvSpPr>
            <a:spLocks noGrp="1"/>
          </p:cNvSpPr>
          <p:nvPr>
            <p:ph type="hdr" sz="quarter"/>
          </p:nvPr>
        </p:nvSpPr>
        <p:spPr>
          <a:xfrm>
            <a:off x="0" y="0"/>
            <a:ext cx="3324225" cy="511175"/>
          </a:xfrm>
          <a:prstGeom prst="rect">
            <a:avLst/>
          </a:prstGeom>
        </p:spPr>
        <p:txBody>
          <a:bodyPr vert="horz" lIns="102175" tIns="51088" rIns="102175" bIns="51088" rtlCol="0"/>
          <a:lstStyle>
            <a:lvl1pPr algn="l">
              <a:defRPr sz="1300">
                <a:latin typeface="Times"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043F14B9-FB9D-4983-B907-BCDC4714BC26}"/>
              </a:ext>
            </a:extLst>
          </p:cNvPr>
          <p:cNvSpPr>
            <a:spLocks noGrp="1"/>
          </p:cNvSpPr>
          <p:nvPr>
            <p:ph type="dt" idx="1"/>
          </p:nvPr>
        </p:nvSpPr>
        <p:spPr>
          <a:xfrm>
            <a:off x="4344988" y="0"/>
            <a:ext cx="3324225" cy="511175"/>
          </a:xfrm>
          <a:prstGeom prst="rect">
            <a:avLst/>
          </a:prstGeom>
        </p:spPr>
        <p:txBody>
          <a:bodyPr vert="horz" lIns="102175" tIns="51088" rIns="102175" bIns="51088" rtlCol="0"/>
          <a:lstStyle>
            <a:lvl1pPr algn="r">
              <a:defRPr sz="1300">
                <a:latin typeface="Times" charset="0"/>
                <a:ea typeface="ＭＳ Ｐゴシック" charset="-128"/>
              </a:defRPr>
            </a:lvl1pPr>
          </a:lstStyle>
          <a:p>
            <a:pPr>
              <a:defRPr/>
            </a:pPr>
            <a:fld id="{53D144B2-34DD-4759-A9C8-B19BDA12D3D0}" type="datetimeFigureOut">
              <a:rPr lang="en-US"/>
              <a:pPr>
                <a:defRPr/>
              </a:pPr>
              <a:t>6/3/2022</a:t>
            </a:fld>
            <a:endParaRPr lang="en-US"/>
          </a:p>
        </p:txBody>
      </p:sp>
      <p:sp>
        <p:nvSpPr>
          <p:cNvPr id="4" name="Slide Image Placeholder 3">
            <a:extLst>
              <a:ext uri="{FF2B5EF4-FFF2-40B4-BE49-F238E27FC236}">
                <a16:creationId xmlns:a16="http://schemas.microsoft.com/office/drawing/2014/main" id="{5C6C2102-88B5-44AF-AE8A-F5E9024F49F2}"/>
              </a:ext>
            </a:extLst>
          </p:cNvPr>
          <p:cNvSpPr>
            <a:spLocks noGrp="1" noRot="1" noChangeAspect="1"/>
          </p:cNvSpPr>
          <p:nvPr>
            <p:ph type="sldImg" idx="2"/>
          </p:nvPr>
        </p:nvSpPr>
        <p:spPr>
          <a:xfrm>
            <a:off x="1282700" y="765175"/>
            <a:ext cx="5105400" cy="3829050"/>
          </a:xfrm>
          <a:prstGeom prst="rect">
            <a:avLst/>
          </a:prstGeom>
          <a:noFill/>
          <a:ln w="12700">
            <a:solidFill>
              <a:prstClr val="black"/>
            </a:solidFill>
          </a:ln>
        </p:spPr>
        <p:txBody>
          <a:bodyPr vert="horz" lIns="102175" tIns="51088" rIns="102175" bIns="51088" rtlCol="0" anchor="ctr"/>
          <a:lstStyle/>
          <a:p>
            <a:pPr lvl="0"/>
            <a:endParaRPr lang="en-US" noProof="0"/>
          </a:p>
        </p:txBody>
      </p:sp>
      <p:sp>
        <p:nvSpPr>
          <p:cNvPr id="5" name="Notes Placeholder 4">
            <a:extLst>
              <a:ext uri="{FF2B5EF4-FFF2-40B4-BE49-F238E27FC236}">
                <a16:creationId xmlns:a16="http://schemas.microsoft.com/office/drawing/2014/main" id="{2EADC521-3A6E-47E0-A807-830B69DCFAFF}"/>
              </a:ext>
            </a:extLst>
          </p:cNvPr>
          <p:cNvSpPr>
            <a:spLocks noGrp="1"/>
          </p:cNvSpPr>
          <p:nvPr>
            <p:ph type="body" sz="quarter" idx="3"/>
          </p:nvPr>
        </p:nvSpPr>
        <p:spPr>
          <a:xfrm>
            <a:off x="766763" y="4849813"/>
            <a:ext cx="6137275" cy="4595812"/>
          </a:xfrm>
          <a:prstGeom prst="rect">
            <a:avLst/>
          </a:prstGeom>
        </p:spPr>
        <p:txBody>
          <a:bodyPr vert="horz" lIns="102175" tIns="51088" rIns="102175" bIns="5108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DE4ABA3-171A-4B7E-A626-FAC242F6B4ED}"/>
              </a:ext>
            </a:extLst>
          </p:cNvPr>
          <p:cNvSpPr>
            <a:spLocks noGrp="1"/>
          </p:cNvSpPr>
          <p:nvPr>
            <p:ph type="ftr" sz="quarter" idx="4"/>
          </p:nvPr>
        </p:nvSpPr>
        <p:spPr>
          <a:xfrm>
            <a:off x="0" y="9698038"/>
            <a:ext cx="3324225" cy="511175"/>
          </a:xfrm>
          <a:prstGeom prst="rect">
            <a:avLst/>
          </a:prstGeom>
        </p:spPr>
        <p:txBody>
          <a:bodyPr vert="horz" lIns="102175" tIns="51088" rIns="102175" bIns="51088" rtlCol="0" anchor="b"/>
          <a:lstStyle>
            <a:lvl1pPr algn="l">
              <a:defRPr sz="1300">
                <a:latin typeface="Times"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588FF16-9242-4E19-B7A6-08C96CD93502}"/>
              </a:ext>
            </a:extLst>
          </p:cNvPr>
          <p:cNvSpPr>
            <a:spLocks noGrp="1"/>
          </p:cNvSpPr>
          <p:nvPr>
            <p:ph type="sldNum" sz="quarter" idx="5"/>
          </p:nvPr>
        </p:nvSpPr>
        <p:spPr>
          <a:xfrm>
            <a:off x="4344988" y="9698038"/>
            <a:ext cx="3324225" cy="511175"/>
          </a:xfrm>
          <a:prstGeom prst="rect">
            <a:avLst/>
          </a:prstGeom>
        </p:spPr>
        <p:txBody>
          <a:bodyPr vert="horz" wrap="square" lIns="102175" tIns="51088" rIns="102175" bIns="51088" numCol="1" anchor="b" anchorCtr="0" compatLnSpc="1">
            <a:prstTxWarp prst="textNoShape">
              <a:avLst/>
            </a:prstTxWarp>
          </a:bodyPr>
          <a:lstStyle>
            <a:lvl1pPr algn="r">
              <a:defRPr sz="1300"/>
            </a:lvl1pPr>
          </a:lstStyle>
          <a:p>
            <a:pPr>
              <a:defRPr/>
            </a:pPr>
            <a:fld id="{1BE42DA3-B13E-4D4E-B92A-6129BB5E7C3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0E7124B-DD4C-4E6E-82A6-FD32F0E3B3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FAC7B919-08F0-45BA-9125-530EDE821E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Reading with kids- even reading pictures</a:t>
            </a:r>
          </a:p>
          <a:p>
            <a:r>
              <a:rPr lang="en-US" altLang="en-US"/>
              <a:t>Attendance  </a:t>
            </a:r>
          </a:p>
          <a:p>
            <a:r>
              <a:rPr lang="en-US" altLang="en-US"/>
              <a:t>Talking with your kids</a:t>
            </a:r>
          </a:p>
          <a:p>
            <a:r>
              <a:rPr lang="en-US" altLang="en-US"/>
              <a:t>Community programs</a:t>
            </a:r>
          </a:p>
          <a:p>
            <a:r>
              <a:rPr lang="en-US" altLang="en-US"/>
              <a:t>Phone numbers, lice, emergency contacts, transportation arrangements</a:t>
            </a:r>
          </a:p>
          <a:p>
            <a:endParaRPr lang="en-US" altLang="en-US"/>
          </a:p>
        </p:txBody>
      </p:sp>
      <p:sp>
        <p:nvSpPr>
          <p:cNvPr id="6148" name="Slide Number Placeholder 3">
            <a:extLst>
              <a:ext uri="{FF2B5EF4-FFF2-40B4-BE49-F238E27FC236}">
                <a16:creationId xmlns:a16="http://schemas.microsoft.com/office/drawing/2014/main" id="{ACBA2106-80AE-4026-95BB-FC1E157FF3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1E01BBD8-0F0A-4F02-B927-513E6CA11A1A}" type="slidenum">
              <a:rPr lang="en-US" altLang="en-US" sz="1300" smtClean="0"/>
              <a:pPr/>
              <a:t>1</a:t>
            </a:fld>
            <a:endParaRPr lang="en-US"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a:extLst>
              <a:ext uri="{FF2B5EF4-FFF2-40B4-BE49-F238E27FC236}">
                <a16:creationId xmlns:a16="http://schemas.microsoft.com/office/drawing/2014/main" id="{AF0A7D85-6968-4656-8816-4DAEAEA9EBEF}"/>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48D79DA5-0F07-47D9-B28B-C21946018F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E0E7747-2BB0-4473-BE1C-AC2753122F99}"/>
              </a:ext>
            </a:extLst>
          </p:cNvPr>
          <p:cNvSpPr>
            <a:spLocks noGrp="1"/>
          </p:cNvSpPr>
          <p:nvPr>
            <p:ph type="sldNum" sz="quarter" idx="12"/>
          </p:nvPr>
        </p:nvSpPr>
        <p:spPr/>
        <p:txBody>
          <a:bodyPr/>
          <a:lstStyle>
            <a:lvl1pPr>
              <a:defRPr/>
            </a:lvl1pPr>
          </a:lstStyle>
          <a:p>
            <a:pPr>
              <a:defRPr/>
            </a:pPr>
            <a:fld id="{92AE7EB4-4D69-4C94-8106-8046CB2D4724}" type="slidenum">
              <a:rPr lang="en-US" altLang="en-US"/>
              <a:pPr>
                <a:defRPr/>
              </a:pPr>
              <a:t>‹#›</a:t>
            </a:fld>
            <a:endParaRPr lang="en-US" altLang="en-US"/>
          </a:p>
        </p:txBody>
      </p:sp>
    </p:spTree>
    <p:extLst>
      <p:ext uri="{BB962C8B-B14F-4D97-AF65-F5344CB8AC3E}">
        <p14:creationId xmlns:p14="http://schemas.microsoft.com/office/powerpoint/2010/main" val="34997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F19646E5-0932-492B-A4EA-83E5875F137C}"/>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A637F738-6288-4F21-9C76-772E3317BC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DB13EC86-DE8D-4A57-8D06-9030AEFF3419}"/>
              </a:ext>
            </a:extLst>
          </p:cNvPr>
          <p:cNvSpPr>
            <a:spLocks noGrp="1"/>
          </p:cNvSpPr>
          <p:nvPr>
            <p:ph type="sldNum" sz="quarter" idx="12"/>
          </p:nvPr>
        </p:nvSpPr>
        <p:spPr/>
        <p:txBody>
          <a:bodyPr/>
          <a:lstStyle>
            <a:lvl1pPr>
              <a:defRPr/>
            </a:lvl1pPr>
          </a:lstStyle>
          <a:p>
            <a:pPr>
              <a:defRPr/>
            </a:pPr>
            <a:fld id="{47EA0703-DA57-444D-ABEE-884947AF251B}" type="slidenum">
              <a:rPr lang="en-US" altLang="en-US"/>
              <a:pPr>
                <a:defRPr/>
              </a:pPr>
              <a:t>‹#›</a:t>
            </a:fld>
            <a:endParaRPr lang="en-US" altLang="en-US"/>
          </a:p>
        </p:txBody>
      </p:sp>
    </p:spTree>
    <p:extLst>
      <p:ext uri="{BB962C8B-B14F-4D97-AF65-F5344CB8AC3E}">
        <p14:creationId xmlns:p14="http://schemas.microsoft.com/office/powerpoint/2010/main" val="71939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DF67B1E4-446A-45DD-BFB1-2D27B4D3C723}"/>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28E311D9-F112-4E23-A1F5-BD16754BD4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5EF26E94-41A0-473C-AF03-DEBCE038F6BE}"/>
              </a:ext>
            </a:extLst>
          </p:cNvPr>
          <p:cNvSpPr>
            <a:spLocks noGrp="1"/>
          </p:cNvSpPr>
          <p:nvPr>
            <p:ph type="sldNum" sz="quarter" idx="12"/>
          </p:nvPr>
        </p:nvSpPr>
        <p:spPr/>
        <p:txBody>
          <a:bodyPr/>
          <a:lstStyle>
            <a:lvl1pPr>
              <a:defRPr/>
            </a:lvl1pPr>
          </a:lstStyle>
          <a:p>
            <a:pPr>
              <a:defRPr/>
            </a:pPr>
            <a:fld id="{A70F9294-07EF-4148-B350-A0385462EBDC}" type="slidenum">
              <a:rPr lang="en-US" altLang="en-US"/>
              <a:pPr>
                <a:defRPr/>
              </a:pPr>
              <a:t>‹#›</a:t>
            </a:fld>
            <a:endParaRPr lang="en-US" altLang="en-US"/>
          </a:p>
        </p:txBody>
      </p:sp>
    </p:spTree>
    <p:extLst>
      <p:ext uri="{BB962C8B-B14F-4D97-AF65-F5344CB8AC3E}">
        <p14:creationId xmlns:p14="http://schemas.microsoft.com/office/powerpoint/2010/main" val="208097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B1A9416-EC84-4887-B277-F2624185DC03}"/>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5B08206A-7F8D-492B-8C19-D3B5A8FE94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5F8563EC-C9DD-4754-BF0A-3DD59A304DEC}"/>
              </a:ext>
            </a:extLst>
          </p:cNvPr>
          <p:cNvSpPr>
            <a:spLocks noGrp="1"/>
          </p:cNvSpPr>
          <p:nvPr>
            <p:ph type="sldNum" sz="quarter" idx="12"/>
          </p:nvPr>
        </p:nvSpPr>
        <p:spPr/>
        <p:txBody>
          <a:bodyPr/>
          <a:lstStyle>
            <a:lvl1pPr>
              <a:defRPr/>
            </a:lvl1pPr>
          </a:lstStyle>
          <a:p>
            <a:pPr>
              <a:defRPr/>
            </a:pPr>
            <a:fld id="{E44C50EB-6AF2-415C-B1E7-956FB97C6DDB}" type="slidenum">
              <a:rPr lang="en-US" altLang="en-US"/>
              <a:pPr>
                <a:defRPr/>
              </a:pPr>
              <a:t>‹#›</a:t>
            </a:fld>
            <a:endParaRPr lang="en-US" altLang="en-US"/>
          </a:p>
        </p:txBody>
      </p:sp>
    </p:spTree>
    <p:extLst>
      <p:ext uri="{BB962C8B-B14F-4D97-AF65-F5344CB8AC3E}">
        <p14:creationId xmlns:p14="http://schemas.microsoft.com/office/powerpoint/2010/main" val="236769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C68238D3-F862-45C5-9E42-C6B538A1DF8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60BA7E4-1AD7-475C-BCB9-B08C33AA1C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4C1C34-0008-4091-9EE4-AA1844662833}"/>
              </a:ext>
            </a:extLst>
          </p:cNvPr>
          <p:cNvSpPr>
            <a:spLocks noGrp="1"/>
          </p:cNvSpPr>
          <p:nvPr>
            <p:ph type="sldNum" sz="quarter" idx="12"/>
          </p:nvPr>
        </p:nvSpPr>
        <p:spPr/>
        <p:txBody>
          <a:bodyPr/>
          <a:lstStyle>
            <a:lvl1pPr>
              <a:defRPr/>
            </a:lvl1pPr>
          </a:lstStyle>
          <a:p>
            <a:pPr>
              <a:defRPr/>
            </a:pPr>
            <a:fld id="{D507561A-8C25-4D54-80A7-180ADAA31107}" type="slidenum">
              <a:rPr lang="en-US" altLang="en-US"/>
              <a:pPr>
                <a:defRPr/>
              </a:pPr>
              <a:t>‹#›</a:t>
            </a:fld>
            <a:endParaRPr lang="en-US" altLang="en-US"/>
          </a:p>
        </p:txBody>
      </p:sp>
    </p:spTree>
    <p:extLst>
      <p:ext uri="{BB962C8B-B14F-4D97-AF65-F5344CB8AC3E}">
        <p14:creationId xmlns:p14="http://schemas.microsoft.com/office/powerpoint/2010/main" val="14857223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F3564EAE-AC60-4AD6-97E0-C7422F2EA27E}"/>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D4100CFD-4486-4354-A79F-2DC497E945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9D481534-EA02-4E46-AF38-225CFE95F0F7}"/>
              </a:ext>
            </a:extLst>
          </p:cNvPr>
          <p:cNvSpPr>
            <a:spLocks noGrp="1"/>
          </p:cNvSpPr>
          <p:nvPr>
            <p:ph type="sldNum" sz="quarter" idx="12"/>
          </p:nvPr>
        </p:nvSpPr>
        <p:spPr/>
        <p:txBody>
          <a:bodyPr/>
          <a:lstStyle>
            <a:lvl1pPr>
              <a:defRPr/>
            </a:lvl1pPr>
          </a:lstStyle>
          <a:p>
            <a:pPr>
              <a:defRPr/>
            </a:pPr>
            <a:fld id="{E0160BD1-81A4-4E5B-A439-F2C1D34E6FBD}" type="slidenum">
              <a:rPr lang="en-US" altLang="en-US"/>
              <a:pPr>
                <a:defRPr/>
              </a:pPr>
              <a:t>‹#›</a:t>
            </a:fld>
            <a:endParaRPr lang="en-US" altLang="en-US"/>
          </a:p>
        </p:txBody>
      </p:sp>
    </p:spTree>
    <p:extLst>
      <p:ext uri="{BB962C8B-B14F-4D97-AF65-F5344CB8AC3E}">
        <p14:creationId xmlns:p14="http://schemas.microsoft.com/office/powerpoint/2010/main" val="373211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36653449-F3E8-446C-9C23-601137DA8969}"/>
              </a:ext>
            </a:extLst>
          </p:cNvPr>
          <p:cNvSpPr>
            <a:spLocks noGrp="1"/>
          </p:cNvSpPr>
          <p:nvPr>
            <p:ph type="dt" sz="half" idx="10"/>
          </p:nvPr>
        </p:nvSpPr>
        <p:spPr/>
        <p:txBody>
          <a:bodyPr/>
          <a:lstStyle>
            <a:lvl1pPr>
              <a:defRPr/>
            </a:lvl1pPr>
          </a:lstStyle>
          <a:p>
            <a:pPr>
              <a:defRPr/>
            </a:pPr>
            <a:endParaRPr lang="en-US"/>
          </a:p>
        </p:txBody>
      </p:sp>
      <p:sp>
        <p:nvSpPr>
          <p:cNvPr id="8" name="Footer Placeholder 2">
            <a:extLst>
              <a:ext uri="{FF2B5EF4-FFF2-40B4-BE49-F238E27FC236}">
                <a16:creationId xmlns:a16="http://schemas.microsoft.com/office/drawing/2014/main" id="{924F85F5-E98B-4C77-9592-BB9E826F5C5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CD85D827-EBFE-4B4D-88FF-8A1F6573362F}"/>
              </a:ext>
            </a:extLst>
          </p:cNvPr>
          <p:cNvSpPr>
            <a:spLocks noGrp="1"/>
          </p:cNvSpPr>
          <p:nvPr>
            <p:ph type="sldNum" sz="quarter" idx="12"/>
          </p:nvPr>
        </p:nvSpPr>
        <p:spPr/>
        <p:txBody>
          <a:bodyPr/>
          <a:lstStyle>
            <a:lvl1pPr>
              <a:defRPr/>
            </a:lvl1pPr>
          </a:lstStyle>
          <a:p>
            <a:pPr>
              <a:defRPr/>
            </a:pPr>
            <a:fld id="{8636B46C-849C-489C-9284-942E7E629039}" type="slidenum">
              <a:rPr lang="en-US" altLang="en-US"/>
              <a:pPr>
                <a:defRPr/>
              </a:pPr>
              <a:t>‹#›</a:t>
            </a:fld>
            <a:endParaRPr lang="en-US" altLang="en-US"/>
          </a:p>
        </p:txBody>
      </p:sp>
    </p:spTree>
    <p:extLst>
      <p:ext uri="{BB962C8B-B14F-4D97-AF65-F5344CB8AC3E}">
        <p14:creationId xmlns:p14="http://schemas.microsoft.com/office/powerpoint/2010/main" val="2864175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22A7E6DD-6F8F-4950-8591-54276CB3936F}"/>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DAE43A79-43BA-454F-BE9C-AD12F739A73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8925E4D4-ADFF-4DD5-A243-573BC4C5F566}"/>
              </a:ext>
            </a:extLst>
          </p:cNvPr>
          <p:cNvSpPr>
            <a:spLocks noGrp="1"/>
          </p:cNvSpPr>
          <p:nvPr>
            <p:ph type="sldNum" sz="quarter" idx="12"/>
          </p:nvPr>
        </p:nvSpPr>
        <p:spPr/>
        <p:txBody>
          <a:bodyPr/>
          <a:lstStyle>
            <a:lvl1pPr>
              <a:defRPr/>
            </a:lvl1pPr>
          </a:lstStyle>
          <a:p>
            <a:pPr>
              <a:defRPr/>
            </a:pPr>
            <a:fld id="{6AB303E4-F521-4E6E-9879-C3AA6494788E}" type="slidenum">
              <a:rPr lang="en-US" altLang="en-US"/>
              <a:pPr>
                <a:defRPr/>
              </a:pPr>
              <a:t>‹#›</a:t>
            </a:fld>
            <a:endParaRPr lang="en-US" altLang="en-US"/>
          </a:p>
        </p:txBody>
      </p:sp>
    </p:spTree>
    <p:extLst>
      <p:ext uri="{BB962C8B-B14F-4D97-AF65-F5344CB8AC3E}">
        <p14:creationId xmlns:p14="http://schemas.microsoft.com/office/powerpoint/2010/main" val="4011222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88CA1DAD-A42C-4455-A368-225C8B50B284}"/>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0463B245-719C-4F81-8192-730A8849F66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19F5A541-6DFF-484E-83D1-7E0ECA2BB8B5}"/>
              </a:ext>
            </a:extLst>
          </p:cNvPr>
          <p:cNvSpPr>
            <a:spLocks noGrp="1"/>
          </p:cNvSpPr>
          <p:nvPr>
            <p:ph type="sldNum" sz="quarter" idx="12"/>
          </p:nvPr>
        </p:nvSpPr>
        <p:spPr/>
        <p:txBody>
          <a:bodyPr/>
          <a:lstStyle>
            <a:lvl1pPr>
              <a:defRPr/>
            </a:lvl1pPr>
          </a:lstStyle>
          <a:p>
            <a:pPr>
              <a:defRPr/>
            </a:pPr>
            <a:fld id="{75DC3EB5-BFE4-4A88-A116-3916BBA2A52E}" type="slidenum">
              <a:rPr lang="en-US" altLang="en-US"/>
              <a:pPr>
                <a:defRPr/>
              </a:pPr>
              <a:t>‹#›</a:t>
            </a:fld>
            <a:endParaRPr lang="en-US" altLang="en-US"/>
          </a:p>
        </p:txBody>
      </p:sp>
    </p:spTree>
    <p:extLst>
      <p:ext uri="{BB962C8B-B14F-4D97-AF65-F5344CB8AC3E}">
        <p14:creationId xmlns:p14="http://schemas.microsoft.com/office/powerpoint/2010/main" val="184967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FEF12A3C-CCEC-4E4C-81A3-C08D1F116E2E}"/>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60D9BB3A-CFC7-4128-B33E-3845B49C3A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D4EF0146-5BCA-4D03-8D9A-B6F405C54859}"/>
              </a:ext>
            </a:extLst>
          </p:cNvPr>
          <p:cNvSpPr>
            <a:spLocks noGrp="1"/>
          </p:cNvSpPr>
          <p:nvPr>
            <p:ph type="sldNum" sz="quarter" idx="12"/>
          </p:nvPr>
        </p:nvSpPr>
        <p:spPr/>
        <p:txBody>
          <a:bodyPr/>
          <a:lstStyle>
            <a:lvl1pPr>
              <a:defRPr/>
            </a:lvl1pPr>
          </a:lstStyle>
          <a:p>
            <a:pPr>
              <a:defRPr/>
            </a:pPr>
            <a:fld id="{0F6B320D-1C16-4104-98BC-69CF17A068E9}" type="slidenum">
              <a:rPr lang="en-US" altLang="en-US"/>
              <a:pPr>
                <a:defRPr/>
              </a:pPr>
              <a:t>‹#›</a:t>
            </a:fld>
            <a:endParaRPr lang="en-US" altLang="en-US"/>
          </a:p>
        </p:txBody>
      </p:sp>
    </p:spTree>
    <p:extLst>
      <p:ext uri="{BB962C8B-B14F-4D97-AF65-F5344CB8AC3E}">
        <p14:creationId xmlns:p14="http://schemas.microsoft.com/office/powerpoint/2010/main" val="61630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A089CFEA-FF9F-4EC6-A94D-25B0D651DDB3}"/>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62AE3F57-E13A-46F5-94D1-AAE42A546E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19967953-8807-4772-8D3B-3E35E5082242}"/>
              </a:ext>
            </a:extLst>
          </p:cNvPr>
          <p:cNvSpPr>
            <a:spLocks noGrp="1"/>
          </p:cNvSpPr>
          <p:nvPr>
            <p:ph type="sldNum" sz="quarter" idx="12"/>
          </p:nvPr>
        </p:nvSpPr>
        <p:spPr/>
        <p:txBody>
          <a:bodyPr/>
          <a:lstStyle>
            <a:lvl1pPr>
              <a:defRPr/>
            </a:lvl1pPr>
          </a:lstStyle>
          <a:p>
            <a:pPr>
              <a:defRPr/>
            </a:pPr>
            <a:fld id="{507C8357-9C9A-43D8-9EA2-EDE953445543}" type="slidenum">
              <a:rPr lang="en-US" altLang="en-US"/>
              <a:pPr>
                <a:defRPr/>
              </a:pPr>
              <a:t>‹#›</a:t>
            </a:fld>
            <a:endParaRPr lang="en-US" altLang="en-US"/>
          </a:p>
        </p:txBody>
      </p:sp>
    </p:spTree>
    <p:extLst>
      <p:ext uri="{BB962C8B-B14F-4D97-AF65-F5344CB8AC3E}">
        <p14:creationId xmlns:p14="http://schemas.microsoft.com/office/powerpoint/2010/main" val="3519928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F54033DC-0D15-4177-A14C-4751A7AEF0FC}"/>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a:extLst>
              <a:ext uri="{FF2B5EF4-FFF2-40B4-BE49-F238E27FC236}">
                <a16:creationId xmlns:a16="http://schemas.microsoft.com/office/drawing/2014/main" id="{32E5E5FF-AE85-4DDE-AAEF-5FA58FE9FC9A}"/>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CE2C636F-A6C0-4AB0-9414-BDB4CEB8F8D4}"/>
              </a:ext>
            </a:extLst>
          </p:cNvPr>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Times" charset="0"/>
                <a:ea typeface="ＭＳ Ｐゴシック" charset="-128"/>
              </a:defRPr>
            </a:lvl1pPr>
          </a:lstStyle>
          <a:p>
            <a:pPr>
              <a:defRPr/>
            </a:pPr>
            <a:endParaRPr lang="en-US"/>
          </a:p>
        </p:txBody>
      </p:sp>
      <p:sp>
        <p:nvSpPr>
          <p:cNvPr id="3" name="Footer Placeholder 2">
            <a:extLst>
              <a:ext uri="{FF2B5EF4-FFF2-40B4-BE49-F238E27FC236}">
                <a16:creationId xmlns:a16="http://schemas.microsoft.com/office/drawing/2014/main" id="{5C50A54D-D48B-4714-8331-9ABA49518CF5}"/>
              </a:ext>
            </a:extLst>
          </p:cNvPr>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Times" charset="0"/>
                <a:ea typeface="ＭＳ Ｐゴシック" charset="-128"/>
              </a:defRPr>
            </a:lvl1pPr>
          </a:lstStyle>
          <a:p>
            <a:pPr>
              <a:defRPr/>
            </a:pPr>
            <a:endParaRPr lang="en-US"/>
          </a:p>
        </p:txBody>
      </p:sp>
      <p:sp>
        <p:nvSpPr>
          <p:cNvPr id="23" name="Slide Number Placeholder 22">
            <a:extLst>
              <a:ext uri="{FF2B5EF4-FFF2-40B4-BE49-F238E27FC236}">
                <a16:creationId xmlns:a16="http://schemas.microsoft.com/office/drawing/2014/main" id="{6A62EEBF-C4A7-4917-9803-F65B7E4B52A0}"/>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BCBCBC"/>
                </a:solidFill>
              </a:defRPr>
            </a:lvl1pPr>
          </a:lstStyle>
          <a:p>
            <a:pPr>
              <a:defRPr/>
            </a:pPr>
            <a:fld id="{5D6BB1A0-D36D-41A2-860F-8D712B44F478}"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397" r:id="rId1"/>
    <p:sldLayoutId id="2147484398" r:id="rId2"/>
    <p:sldLayoutId id="2147484407"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2.gnb.ca/content/gnb/en/departments/education/k12/content/anglophone_sector/curriculum_anglophone.html#1"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go.schoolmessenger.ca/#/home" TargetMode="External"/><Relationship Id="rId2" Type="http://schemas.openxmlformats.org/officeDocument/2006/relationships/hyperlink" Target="https://secure1.nbed.nb.ca/sites/ASD-S/1943/Documents/Hot%20lunch%20Online%20Letter.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hyperlink" Target="https://secure1.nbed.nb.ca/sites/ASD-S/1943/Pages/Medical-Forms.aspx"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ecure1.nbed.nb.ca/sites/ASD-S/transportation/Pages/default.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forms.office.com/Pages/ResponsePage.aspx?id=318rTdLEEUmHCWjML0Zcn3zrK4iFzutEpf96zjZV0zZUNURITjlORVE2OExCRVVOMEtRT044S0gwSS4u"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twitter.com/lakefield_Elem"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Julie.McNamee@nbed.nb.ca" TargetMode="External"/><Relationship Id="rId2" Type="http://schemas.openxmlformats.org/officeDocument/2006/relationships/hyperlink" Target="mailto:Ashley.Dobbin@nbed.nb.ca"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5D8A254A-DA62-497C-A3D7-CDF16953E447}"/>
              </a:ext>
            </a:extLst>
          </p:cNvPr>
          <p:cNvSpPr txBox="1">
            <a:spLocks noChangeArrowheads="1"/>
          </p:cNvSpPr>
          <p:nvPr/>
        </p:nvSpPr>
        <p:spPr bwMode="auto">
          <a:xfrm>
            <a:off x="323850" y="533400"/>
            <a:ext cx="836295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a:endParaRPr lang="en-US" altLang="en-US" sz="3600" dirty="0">
              <a:latin typeface="Century Gothic" panose="020B0502020202020204" pitchFamily="34" charset="0"/>
            </a:endParaRPr>
          </a:p>
          <a:p>
            <a:pPr algn="ctr"/>
            <a:endParaRPr lang="en-US" altLang="en-US" sz="3600" dirty="0">
              <a:latin typeface="Century Gothic" panose="020B0502020202020204" pitchFamily="34" charset="0"/>
            </a:endParaRPr>
          </a:p>
          <a:p>
            <a:pPr algn="ctr"/>
            <a:endParaRPr lang="en-US" altLang="en-US" dirty="0">
              <a:latin typeface="Century Gothic" panose="020B0502020202020204" pitchFamily="34" charset="0"/>
            </a:endParaRPr>
          </a:p>
          <a:p>
            <a:endParaRPr lang="en-US" altLang="en-US" dirty="0">
              <a:latin typeface="Century Gothic" panose="020B0502020202020204" pitchFamily="34" charset="0"/>
            </a:endParaRPr>
          </a:p>
          <a:p>
            <a:pPr algn="ctr"/>
            <a:endParaRPr lang="en-US" altLang="en-US" dirty="0">
              <a:latin typeface="Century Gothic" panose="020B0502020202020204" pitchFamily="34" charset="0"/>
            </a:endParaRPr>
          </a:p>
          <a:p>
            <a:pPr algn="ctr"/>
            <a:endParaRPr lang="en-US" altLang="en-US" dirty="0">
              <a:latin typeface="Century Gothic" panose="020B0502020202020204" pitchFamily="34" charset="0"/>
            </a:endParaRPr>
          </a:p>
          <a:p>
            <a:pPr algn="ctr"/>
            <a:endParaRPr lang="en-US" altLang="en-US" dirty="0">
              <a:latin typeface="Century Gothic" panose="020B0502020202020204" pitchFamily="34" charset="0"/>
            </a:endParaRPr>
          </a:p>
          <a:p>
            <a:pPr algn="ctr"/>
            <a:endParaRPr lang="en-US" altLang="en-US" dirty="0">
              <a:latin typeface="Century Gothic" panose="020B0502020202020204" pitchFamily="34" charset="0"/>
            </a:endParaRPr>
          </a:p>
          <a:p>
            <a:endParaRPr lang="en-US" altLang="en-US" dirty="0">
              <a:latin typeface="Century Gothic" panose="020B0502020202020204" pitchFamily="34" charset="0"/>
            </a:endParaRPr>
          </a:p>
          <a:p>
            <a:pPr algn="ctr"/>
            <a:endParaRPr lang="en-US" altLang="en-US" dirty="0">
              <a:latin typeface="Century Gothic" panose="020B0502020202020204" pitchFamily="34" charset="0"/>
            </a:endParaRPr>
          </a:p>
          <a:p>
            <a:pPr algn="ctr"/>
            <a:r>
              <a:rPr lang="en-US" altLang="en-US" sz="3200" dirty="0">
                <a:latin typeface="Century Gothic" panose="020B0502020202020204" pitchFamily="34" charset="0"/>
              </a:rPr>
              <a:t>Lakefield Elementary School</a:t>
            </a:r>
          </a:p>
          <a:p>
            <a:pPr algn="ctr"/>
            <a:endParaRPr lang="en-US" altLang="en-US" sz="3200" dirty="0">
              <a:latin typeface="Century Gothic" panose="020B0502020202020204" pitchFamily="34" charset="0"/>
            </a:endParaRPr>
          </a:p>
          <a:p>
            <a:pPr algn="ctr"/>
            <a:r>
              <a:rPr lang="en-US" altLang="en-US" sz="2000" dirty="0">
                <a:latin typeface="Century Gothic" panose="020B0502020202020204" pitchFamily="34" charset="0"/>
              </a:rPr>
              <a:t>  2022 Family Orientation</a:t>
            </a:r>
          </a:p>
          <a:p>
            <a:endParaRPr lang="en-US" altLang="en-US" dirty="0">
              <a:latin typeface="Century Gothic" panose="020B0502020202020204" pitchFamily="34" charset="0"/>
            </a:endParaRPr>
          </a:p>
        </p:txBody>
      </p:sp>
      <p:pic>
        <p:nvPicPr>
          <p:cNvPr id="5123" name="Picture 4" descr="Logo&#10;&#10;Description automatically generated">
            <a:extLst>
              <a:ext uri="{FF2B5EF4-FFF2-40B4-BE49-F238E27FC236}">
                <a16:creationId xmlns:a16="http://schemas.microsoft.com/office/drawing/2014/main" id="{DE115E9F-DAC4-41B0-8A45-51A498D86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288" y="1412875"/>
            <a:ext cx="3140075"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4207"/>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C8B6CF49-2B27-40A6-963F-DF6969128491}"/>
              </a:ext>
            </a:extLst>
          </p:cNvPr>
          <p:cNvSpPr txBox="1">
            <a:spLocks noChangeArrowheads="1"/>
          </p:cNvSpPr>
          <p:nvPr/>
        </p:nvSpPr>
        <p:spPr bwMode="auto">
          <a:xfrm>
            <a:off x="755650" y="363538"/>
            <a:ext cx="7777163" cy="4955203"/>
          </a:xfrm>
          <a:prstGeom prst="rect">
            <a:avLst/>
          </a:prstGeom>
          <a:noFill/>
          <a:ln w="9525">
            <a:noFill/>
            <a:miter lim="800000"/>
            <a:headEnd/>
            <a:tailEnd/>
          </a:ln>
        </p:spPr>
        <p:txBody>
          <a:bodyPr>
            <a:spAutoFit/>
          </a:bodyPr>
          <a:lstStyle/>
          <a:p>
            <a:pPr algn="ctr">
              <a:defRPr/>
            </a:pPr>
            <a:r>
              <a:rPr lang="en-US" sz="3200" dirty="0">
                <a:solidFill>
                  <a:srgbClr val="FFFF00"/>
                </a:solidFill>
                <a:latin typeface="Century Gothic" pitchFamily="34" charset="0"/>
                <a:ea typeface="ＭＳ Ｐゴシック" charset="-128"/>
              </a:rPr>
              <a:t>THE REGULAR SCHOOL ROUTINE</a:t>
            </a:r>
          </a:p>
          <a:p>
            <a:pPr lvl="2">
              <a:defRPr/>
            </a:pPr>
            <a:endParaRPr lang="en-US" dirty="0">
              <a:latin typeface="Century Gothic" pitchFamily="34" charset="0"/>
              <a:ea typeface="ＭＳ Ｐゴシック" charset="-128"/>
            </a:endParaRPr>
          </a:p>
          <a:p>
            <a:pPr>
              <a:defRPr/>
            </a:pPr>
            <a:r>
              <a:rPr lang="en-US" sz="2000" dirty="0">
                <a:latin typeface="Century Gothic" pitchFamily="34" charset="0"/>
                <a:ea typeface="ＭＳ Ｐゴシック" charset="-128"/>
              </a:rPr>
              <a:t>7:50-8:07	Children arrive and enjoy time outside</a:t>
            </a:r>
          </a:p>
          <a:p>
            <a:pPr>
              <a:defRPr/>
            </a:pPr>
            <a:r>
              <a:rPr lang="en-US" sz="2000" dirty="0">
                <a:latin typeface="Century Gothic" pitchFamily="34" charset="0"/>
                <a:ea typeface="ＭＳ Ｐゴシック" charset="-128"/>
              </a:rPr>
              <a:t>8:15	            	</a:t>
            </a:r>
            <a:r>
              <a:rPr lang="en-US" sz="2000" dirty="0" err="1">
                <a:latin typeface="Century Gothic" pitchFamily="34" charset="0"/>
                <a:ea typeface="ＭＳ Ｐゴシック" charset="-128"/>
              </a:rPr>
              <a:t>O’Canada</a:t>
            </a:r>
            <a:r>
              <a:rPr lang="en-US" sz="2000" dirty="0">
                <a:latin typeface="Century Gothic" pitchFamily="34" charset="0"/>
                <a:ea typeface="ＭＳ Ｐゴシック" charset="-128"/>
              </a:rPr>
              <a:t> and announcements</a:t>
            </a:r>
          </a:p>
          <a:p>
            <a:pPr>
              <a:defRPr/>
            </a:pPr>
            <a:r>
              <a:rPr lang="en-US" sz="2000" dirty="0">
                <a:latin typeface="Century Gothic" pitchFamily="34" charset="0"/>
                <a:ea typeface="ＭＳ Ｐゴシック" charset="-128"/>
              </a:rPr>
              <a:t>8:15	           	Learning Block #1</a:t>
            </a:r>
          </a:p>
          <a:p>
            <a:pPr>
              <a:defRPr/>
            </a:pPr>
            <a:r>
              <a:rPr lang="en-US" sz="2000" dirty="0">
                <a:latin typeface="Century Gothic" pitchFamily="34" charset="0"/>
                <a:ea typeface="ＭＳ Ｐゴシック" charset="-128"/>
              </a:rPr>
              <a:t>9:50	            	Outside Recess </a:t>
            </a:r>
          </a:p>
          <a:p>
            <a:pPr>
              <a:defRPr/>
            </a:pPr>
            <a:r>
              <a:rPr lang="en-US" sz="2000" dirty="0">
                <a:latin typeface="Century Gothic" pitchFamily="34" charset="0"/>
                <a:ea typeface="ＭＳ Ｐゴシック" charset="-128"/>
              </a:rPr>
              <a:t>10:05	            	Learning Block #2</a:t>
            </a:r>
          </a:p>
          <a:p>
            <a:pPr>
              <a:defRPr/>
            </a:pPr>
            <a:r>
              <a:rPr lang="en-US" sz="2000" dirty="0">
                <a:latin typeface="Century Gothic" pitchFamily="34" charset="0"/>
                <a:ea typeface="ＭＳ Ｐゴシック" charset="-128"/>
              </a:rPr>
              <a:t>11:45	           	Lunch</a:t>
            </a:r>
          </a:p>
          <a:p>
            <a:pPr>
              <a:defRPr/>
            </a:pPr>
            <a:r>
              <a:rPr lang="en-US" sz="2000" dirty="0">
                <a:latin typeface="Century Gothic" pitchFamily="34" charset="0"/>
                <a:ea typeface="ＭＳ Ｐゴシック" charset="-128"/>
              </a:rPr>
              <a:t>12:05	           	Outside Recess              </a:t>
            </a:r>
          </a:p>
          <a:p>
            <a:pPr>
              <a:defRPr/>
            </a:pPr>
            <a:r>
              <a:rPr lang="en-US" sz="2000" dirty="0">
                <a:latin typeface="Century Gothic" pitchFamily="34" charset="0"/>
                <a:ea typeface="ＭＳ Ｐゴシック" charset="-128"/>
              </a:rPr>
              <a:t>12:30	           	Learning Block #3</a:t>
            </a:r>
          </a:p>
          <a:p>
            <a:pPr>
              <a:defRPr/>
            </a:pPr>
            <a:r>
              <a:rPr lang="en-US" sz="2000" dirty="0">
                <a:latin typeface="Century Gothic" pitchFamily="34" charset="0"/>
                <a:ea typeface="ＭＳ Ｐゴシック" charset="-128"/>
              </a:rPr>
              <a:t>1:40		Dismissal</a:t>
            </a:r>
          </a:p>
          <a:p>
            <a:pPr>
              <a:defRPr/>
            </a:pPr>
            <a:endParaRPr lang="en-US" sz="2000" dirty="0">
              <a:latin typeface="Century Gothic" pitchFamily="34" charset="0"/>
              <a:ea typeface="ＭＳ Ｐゴシック" charset="-128"/>
            </a:endParaRPr>
          </a:p>
          <a:p>
            <a:pPr marL="0" lvl="2">
              <a:defRPr/>
            </a:pPr>
            <a:r>
              <a:rPr lang="en-US" sz="2000" dirty="0">
                <a:latin typeface="Century Gothic" pitchFamily="34" charset="0"/>
                <a:ea typeface="ＭＳ Ｐゴシック" charset="-128"/>
              </a:rPr>
              <a:t>*The kindergarten curriculum is available to all parents on the </a:t>
            </a:r>
            <a:r>
              <a:rPr lang="en-US" sz="2000" dirty="0">
                <a:latin typeface="Century Gothic" pitchFamily="34" charset="0"/>
                <a:ea typeface="ＭＳ Ｐゴシック" charset="-128"/>
                <a:hlinkClick r:id="rId2"/>
              </a:rPr>
              <a:t>Department of Education website</a:t>
            </a:r>
            <a:endParaRPr lang="en-US" sz="2000" dirty="0">
              <a:latin typeface="Century Gothic" pitchFamily="34" charset="0"/>
              <a:ea typeface="ＭＳ Ｐゴシック" charset="-128"/>
            </a:endParaRPr>
          </a:p>
          <a:p>
            <a:pPr>
              <a:defRPr/>
            </a:pPr>
            <a:endParaRPr lang="en-US" sz="2000" dirty="0">
              <a:latin typeface="Century Gothic" pitchFamily="34" charset="0"/>
              <a:ea typeface="ＭＳ Ｐゴシック" charset="-128"/>
            </a:endParaRPr>
          </a:p>
        </p:txBody>
      </p:sp>
    </p:spTree>
  </p:cSld>
  <p:clrMapOvr>
    <a:masterClrMapping/>
  </p:clrMapOvr>
  <p:transition spd="slow" advTm="57363"/>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4911C47B-F6CF-4C1F-AEB0-45C0291FF0B2}"/>
              </a:ext>
            </a:extLst>
          </p:cNvPr>
          <p:cNvSpPr txBox="1">
            <a:spLocks noChangeArrowheads="1"/>
          </p:cNvSpPr>
          <p:nvPr/>
        </p:nvSpPr>
        <p:spPr bwMode="auto">
          <a:xfrm>
            <a:off x="303213" y="228600"/>
            <a:ext cx="8424862"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a:r>
              <a:rPr lang="en-US" altLang="en-US" sz="3200">
                <a:solidFill>
                  <a:srgbClr val="FFFF00"/>
                </a:solidFill>
                <a:latin typeface="Century Gothic" panose="020B0502020202020204" pitchFamily="34" charset="0"/>
              </a:rPr>
              <a:t>END OF DAY ROUTINE</a:t>
            </a:r>
          </a:p>
          <a:p>
            <a:pPr algn="ctr"/>
            <a:endParaRPr lang="en-US" altLang="en-US" sz="2200">
              <a:latin typeface="Century Gothic" panose="020B0502020202020204" pitchFamily="34" charset="0"/>
            </a:endParaRPr>
          </a:p>
          <a:p>
            <a:pPr lvl="2">
              <a:buFont typeface="Times" panose="02020603050405020304" pitchFamily="18" charset="0"/>
              <a:buChar char="•"/>
            </a:pPr>
            <a:r>
              <a:rPr lang="en-US" altLang="en-US" sz="2200">
                <a:latin typeface="Century Gothic" panose="020B0502020202020204" pitchFamily="34" charset="0"/>
              </a:rPr>
              <a:t>Kindergarten children need a designated adult to meet them at their bus stop.</a:t>
            </a:r>
          </a:p>
          <a:p>
            <a:pPr lvl="2"/>
            <a:endParaRPr lang="en-US" altLang="en-US" sz="2200">
              <a:latin typeface="Century Gothic" panose="020B0502020202020204" pitchFamily="34" charset="0"/>
            </a:endParaRPr>
          </a:p>
          <a:p>
            <a:pPr lvl="2">
              <a:buFont typeface="Times" panose="02020603050405020304" pitchFamily="18" charset="0"/>
              <a:buChar char="•"/>
            </a:pPr>
            <a:r>
              <a:rPr lang="en-US" altLang="en-US" sz="2200">
                <a:latin typeface="Century Gothic" panose="020B0502020202020204" pitchFamily="34" charset="0"/>
              </a:rPr>
              <a:t>Families meeting their child at school are asked to arrive for a prompt 1:40 dismissal. We have a drive thru pick up at our back door</a:t>
            </a:r>
          </a:p>
          <a:p>
            <a:pPr lvl="2"/>
            <a:endParaRPr lang="en-US" altLang="en-US" sz="2200">
              <a:latin typeface="Century Gothic" panose="020B0502020202020204" pitchFamily="34" charset="0"/>
            </a:endParaRPr>
          </a:p>
          <a:p>
            <a:pPr lvl="2">
              <a:buFont typeface="Times" panose="02020603050405020304" pitchFamily="18" charset="0"/>
              <a:buChar char="•"/>
            </a:pPr>
            <a:r>
              <a:rPr lang="en-US" altLang="en-US" sz="2200">
                <a:latin typeface="Century Gothic" panose="020B0502020202020204" pitchFamily="34" charset="0"/>
              </a:rPr>
              <a:t> If someone else is picking up your child, please contact the school in advance to inform us. </a:t>
            </a:r>
          </a:p>
          <a:p>
            <a:pPr lvl="2">
              <a:buFont typeface="Times" panose="02020603050405020304" pitchFamily="18" charset="0"/>
              <a:buChar char="•"/>
            </a:pPr>
            <a:endParaRPr lang="en-US" altLang="en-US" sz="1600">
              <a:latin typeface="Century Gothic" panose="020B0502020202020204" pitchFamily="34" charset="0"/>
            </a:endParaRPr>
          </a:p>
        </p:txBody>
      </p:sp>
    </p:spTree>
  </p:cSld>
  <p:clrMapOvr>
    <a:masterClrMapping/>
  </p:clrMapOvr>
  <p:transition spd="slow" advTm="7915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236B34B3-A8F8-46F0-A9CD-FB7F9001C21F}"/>
              </a:ext>
            </a:extLst>
          </p:cNvPr>
          <p:cNvSpPr txBox="1">
            <a:spLocks noChangeArrowheads="1"/>
          </p:cNvSpPr>
          <p:nvPr/>
        </p:nvSpPr>
        <p:spPr bwMode="auto">
          <a:xfrm>
            <a:off x="250825" y="0"/>
            <a:ext cx="86423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a:r>
              <a:rPr lang="en-US" altLang="en-US" sz="3200" dirty="0">
                <a:solidFill>
                  <a:srgbClr val="FFFF00"/>
                </a:solidFill>
                <a:latin typeface="Century Gothic" panose="020B0502020202020204" pitchFamily="34" charset="0"/>
              </a:rPr>
              <a:t>OTHER GENERAL INFORMATION</a:t>
            </a:r>
          </a:p>
          <a:p>
            <a:pPr algn="ctr"/>
            <a:endParaRPr lang="en-US" altLang="en-US" sz="2000" u="sng" dirty="0">
              <a:latin typeface="Century Gothic" panose="020B0502020202020204" pitchFamily="34" charset="0"/>
            </a:endParaRPr>
          </a:p>
          <a:p>
            <a:pPr>
              <a:buFont typeface="Times" panose="02020603050405020304" pitchFamily="18" charset="0"/>
              <a:buChar char="•"/>
            </a:pPr>
            <a:r>
              <a:rPr lang="en-US" altLang="en-US" sz="2000" dirty="0">
                <a:solidFill>
                  <a:srgbClr val="FFFF00"/>
                </a:solidFill>
                <a:latin typeface="Century Gothic" panose="020B0502020202020204" pitchFamily="34" charset="0"/>
              </a:rPr>
              <a:t>Dress for the Weather</a:t>
            </a:r>
          </a:p>
          <a:p>
            <a:r>
              <a:rPr lang="en-US" altLang="en-US" sz="2000" dirty="0">
                <a:latin typeface="Century Gothic" panose="020B0502020202020204" pitchFamily="34" charset="0"/>
              </a:rPr>
              <a:t>Children at LES enjoy daily outdoor activities, even when the weather is not perfect, please dress accordingly.</a:t>
            </a:r>
          </a:p>
          <a:p>
            <a:endParaRPr lang="en-US" altLang="en-US" sz="2000" dirty="0">
              <a:latin typeface="Century Gothic" panose="020B0502020202020204" pitchFamily="34" charset="0"/>
            </a:endParaRPr>
          </a:p>
          <a:p>
            <a:pPr>
              <a:buFont typeface="Times" panose="02020603050405020304" pitchFamily="18" charset="0"/>
              <a:buChar char="•"/>
            </a:pPr>
            <a:r>
              <a:rPr lang="en-US" altLang="en-US" sz="2000" dirty="0">
                <a:solidFill>
                  <a:srgbClr val="FFFF00"/>
                </a:solidFill>
                <a:latin typeface="Century Gothic" panose="020B0502020202020204" pitchFamily="34" charset="0"/>
              </a:rPr>
              <a:t> </a:t>
            </a:r>
            <a:r>
              <a:rPr lang="en-US" altLang="en-US" sz="2000" dirty="0">
                <a:solidFill>
                  <a:srgbClr val="FFFF00"/>
                </a:solidFill>
                <a:latin typeface="Century Gothic" panose="020B0502020202020204" pitchFamily="34" charset="0"/>
                <a:hlinkClick r:id="rId2">
                  <a:extLst>
                    <a:ext uri="{A12FA001-AC4F-418D-AE19-62706E023703}">
                      <ahyp:hlinkClr xmlns:ahyp="http://schemas.microsoft.com/office/drawing/2018/hyperlinkcolor" val="tx"/>
                    </a:ext>
                  </a:extLst>
                </a:hlinkClick>
              </a:rPr>
              <a:t>Hot Lunch &amp; Milk Program</a:t>
            </a:r>
            <a:endParaRPr lang="en-US" altLang="en-US" sz="2000" dirty="0">
              <a:solidFill>
                <a:srgbClr val="FFFF00"/>
              </a:solidFill>
              <a:latin typeface="Century Gothic" panose="020B0502020202020204" pitchFamily="34" charset="0"/>
            </a:endParaRPr>
          </a:p>
          <a:p>
            <a:r>
              <a:rPr lang="en-US" altLang="en-US" sz="2000" dirty="0">
                <a:latin typeface="Century Gothic" panose="020B0502020202020204" pitchFamily="34" charset="0"/>
              </a:rPr>
              <a:t>Our Home and School offers a Hot Lunch program. Ordering can be accessed on our school website. There are 2 offerings each day with the option to add on milk. The site opens each month on the 10</a:t>
            </a:r>
            <a:r>
              <a:rPr lang="en-US" altLang="en-US" sz="2000" baseline="30000" dirty="0">
                <a:latin typeface="Century Gothic" panose="020B0502020202020204" pitchFamily="34" charset="0"/>
              </a:rPr>
              <a:t>th</a:t>
            </a:r>
            <a:r>
              <a:rPr lang="en-US" altLang="en-US" sz="2000" dirty="0">
                <a:latin typeface="Century Gothic" panose="020B0502020202020204" pitchFamily="34" charset="0"/>
              </a:rPr>
              <a:t> and closes on the 20th to order for the following month.</a:t>
            </a:r>
          </a:p>
          <a:p>
            <a:endParaRPr lang="en-US" altLang="en-US" sz="2000" dirty="0">
              <a:latin typeface="Century Gothic" panose="020B0502020202020204" pitchFamily="34" charset="0"/>
            </a:endParaRPr>
          </a:p>
          <a:p>
            <a:pPr>
              <a:buFont typeface="Times" panose="02020603050405020304" pitchFamily="18" charset="0"/>
              <a:buChar char="•"/>
            </a:pPr>
            <a:r>
              <a:rPr lang="en-US" altLang="en-US" sz="2000" dirty="0">
                <a:solidFill>
                  <a:srgbClr val="FFFF00"/>
                </a:solidFill>
                <a:latin typeface="Century Gothic" panose="020B0502020202020204" pitchFamily="34" charset="0"/>
                <a:hlinkClick r:id="rId3">
                  <a:extLst>
                    <a:ext uri="{A12FA001-AC4F-418D-AE19-62706E023703}">
                      <ahyp:hlinkClr xmlns:ahyp="http://schemas.microsoft.com/office/drawing/2018/hyperlinkcolor" val="tx"/>
                    </a:ext>
                  </a:extLst>
                </a:hlinkClick>
              </a:rPr>
              <a:t>Absences or Late Arrival</a:t>
            </a:r>
            <a:endParaRPr lang="en-US" altLang="en-US" sz="2000" dirty="0">
              <a:solidFill>
                <a:srgbClr val="FFFF00"/>
              </a:solidFill>
              <a:latin typeface="Century Gothic" panose="020B0502020202020204" pitchFamily="34" charset="0"/>
            </a:endParaRPr>
          </a:p>
          <a:p>
            <a:r>
              <a:rPr lang="en-US" altLang="en-US" sz="2000" dirty="0">
                <a:latin typeface="Century Gothic" panose="020B0502020202020204" pitchFamily="34" charset="0"/>
              </a:rPr>
              <a:t>When you know in advance that your child will be late or absent, please inform the classroom teacher in advance or log the absence using School Messenger App. If we do not know why a student is absent the Safe Arrival System will be used.</a:t>
            </a:r>
          </a:p>
        </p:txBody>
      </p:sp>
    </p:spTree>
  </p:cSld>
  <p:clrMapOvr>
    <a:masterClrMapping/>
  </p:clrMapOvr>
  <p:transition spd="slow" advTm="91033"/>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47ED64-C5EB-41C1-991B-41B4A2A6D5AB}"/>
              </a:ext>
            </a:extLst>
          </p:cNvPr>
          <p:cNvSpPr>
            <a:spLocks noGrp="1"/>
          </p:cNvSpPr>
          <p:nvPr>
            <p:ph type="title"/>
          </p:nvPr>
        </p:nvSpPr>
        <p:spPr/>
        <p:txBody>
          <a:bodyPr/>
          <a:lstStyle/>
          <a:p>
            <a:r>
              <a:rPr lang="en-US" dirty="0">
                <a:solidFill>
                  <a:srgbClr val="FFFF00"/>
                </a:solidFill>
              </a:rPr>
              <a:t>Safety</a:t>
            </a:r>
          </a:p>
        </p:txBody>
      </p:sp>
      <p:sp>
        <p:nvSpPr>
          <p:cNvPr id="7" name="Content Placeholder 6">
            <a:extLst>
              <a:ext uri="{FF2B5EF4-FFF2-40B4-BE49-F238E27FC236}">
                <a16:creationId xmlns:a16="http://schemas.microsoft.com/office/drawing/2014/main" id="{6E8B17CB-BC8F-4C47-8EA7-DE07C6BBCBB1}"/>
              </a:ext>
            </a:extLst>
          </p:cNvPr>
          <p:cNvSpPr>
            <a:spLocks noGrp="1"/>
          </p:cNvSpPr>
          <p:nvPr>
            <p:ph sz="half" idx="1"/>
          </p:nvPr>
        </p:nvSpPr>
        <p:spPr/>
        <p:txBody>
          <a:bodyPr/>
          <a:lstStyle/>
          <a:p>
            <a:pPr>
              <a:buFont typeface="Times" panose="02020603050405020304" pitchFamily="18" charset="0"/>
              <a:buChar char="•"/>
            </a:pPr>
            <a:r>
              <a:rPr lang="en-US" altLang="en-US" sz="1600" dirty="0">
                <a:latin typeface="Century Gothic" panose="020B0502020202020204" pitchFamily="34" charset="0"/>
              </a:rPr>
              <a:t>During instructional hours, all doors remain locked. Please enter through the front doors and remember to sign in at the main office.</a:t>
            </a:r>
          </a:p>
          <a:p>
            <a:pPr>
              <a:buFont typeface="Times" panose="02020603050405020304" pitchFamily="18" charset="0"/>
              <a:buChar char="•"/>
            </a:pPr>
            <a:r>
              <a:rPr lang="en-US" altLang="en-US" sz="1600" dirty="0">
                <a:latin typeface="Century Gothic" panose="020B0502020202020204" pitchFamily="34" charset="0"/>
              </a:rPr>
              <a:t>Our school has cameras with continuous recording</a:t>
            </a:r>
          </a:p>
          <a:p>
            <a:pPr>
              <a:buFont typeface="Times" panose="02020603050405020304" pitchFamily="18" charset="0"/>
              <a:buChar char="•"/>
            </a:pPr>
            <a:r>
              <a:rPr lang="en-US" altLang="en-US" sz="1600" dirty="0">
                <a:latin typeface="Century Gothic" panose="020B0502020202020204" pitchFamily="34" charset="0"/>
              </a:rPr>
              <a:t>We have an Emergency Response Plan and will be updated when we have regular drills in the Fall</a:t>
            </a:r>
          </a:p>
          <a:p>
            <a:pPr>
              <a:buFont typeface="Times" panose="02020603050405020304" pitchFamily="18" charset="0"/>
              <a:buChar char="•"/>
            </a:pPr>
            <a:r>
              <a:rPr lang="en-US" altLang="en-US" sz="1600" dirty="0">
                <a:latin typeface="Century Gothic" panose="020B0502020202020204" pitchFamily="34" charset="0"/>
              </a:rPr>
              <a:t> If you are picking your child up early from school, proceed to the office and we will have your child meet you.  </a:t>
            </a:r>
          </a:p>
          <a:p>
            <a:endParaRPr lang="en-US" dirty="0"/>
          </a:p>
        </p:txBody>
      </p:sp>
      <p:pic>
        <p:nvPicPr>
          <p:cNvPr id="10" name="Content Placeholder 9" descr="Logo&#10;&#10;Description automatically generated">
            <a:hlinkClick r:id="rId2"/>
            <a:extLst>
              <a:ext uri="{FF2B5EF4-FFF2-40B4-BE49-F238E27FC236}">
                <a16:creationId xmlns:a16="http://schemas.microsoft.com/office/drawing/2014/main" id="{E7AD1EC2-CF63-409A-A966-767FB4922BA1}"/>
              </a:ext>
            </a:extLst>
          </p:cNvPr>
          <p:cNvPicPr>
            <a:picLocks noGrp="1" noChangeAspect="1"/>
          </p:cNvPicPr>
          <p:nvPr>
            <p:ph sz="half" idx="2"/>
          </p:nvPr>
        </p:nvPicPr>
        <p:blipFill>
          <a:blip r:embed="rId3"/>
          <a:stretch>
            <a:fillRect/>
          </a:stretch>
        </p:blipFill>
        <p:spPr>
          <a:xfrm>
            <a:off x="5652120" y="1740310"/>
            <a:ext cx="2181225" cy="2095500"/>
          </a:xfrm>
        </p:spPr>
      </p:pic>
    </p:spTree>
  </p:cSld>
  <p:clrMapOvr>
    <a:masterClrMapping/>
  </p:clrMapOvr>
  <p:transition spd="slow" advTm="2583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57B93-7A2E-41EA-8000-047E8C6D605C}"/>
              </a:ext>
            </a:extLst>
          </p:cNvPr>
          <p:cNvSpPr>
            <a:spLocks noGrp="1"/>
          </p:cNvSpPr>
          <p:nvPr>
            <p:ph type="title"/>
          </p:nvPr>
        </p:nvSpPr>
        <p:spPr/>
        <p:txBody>
          <a:bodyPr/>
          <a:lstStyle/>
          <a:p>
            <a:pPr>
              <a:defRPr/>
            </a:pPr>
            <a:r>
              <a:rPr lang="en-US" dirty="0">
                <a:solidFill>
                  <a:srgbClr val="FFFF00"/>
                </a:solidFill>
              </a:rPr>
              <a:t>Attendance Matters</a:t>
            </a:r>
          </a:p>
        </p:txBody>
      </p:sp>
      <p:pic>
        <p:nvPicPr>
          <p:cNvPr id="19459" name="Picture 2">
            <a:extLst>
              <a:ext uri="{FF2B5EF4-FFF2-40B4-BE49-F238E27FC236}">
                <a16:creationId xmlns:a16="http://schemas.microsoft.com/office/drawing/2014/main" id="{012DE416-47FC-4A5E-8AD5-476286540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286" t="13866" r="37286" b="15289"/>
          <a:stretch>
            <a:fillRect/>
          </a:stretch>
        </p:blipFill>
        <p:spPr bwMode="auto">
          <a:xfrm>
            <a:off x="457200" y="1417638"/>
            <a:ext cx="255587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3">
            <a:extLst>
              <a:ext uri="{FF2B5EF4-FFF2-40B4-BE49-F238E27FC236}">
                <a16:creationId xmlns:a16="http://schemas.microsoft.com/office/drawing/2014/main" id="{E62897F1-8F18-466B-A6C3-0E6B4DCDCAE8}"/>
              </a:ext>
            </a:extLst>
          </p:cNvPr>
          <p:cNvSpPr txBox="1">
            <a:spLocks noChangeArrowheads="1"/>
          </p:cNvSpPr>
          <p:nvPr/>
        </p:nvSpPr>
        <p:spPr bwMode="auto">
          <a:xfrm>
            <a:off x="3492500" y="1417638"/>
            <a:ext cx="48958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a:latin typeface="Century Gothic" panose="020B0502020202020204" pitchFamily="34" charset="0"/>
              </a:rPr>
              <a:t>Every day at school is filled with opportunities for students to grow and learn. Students in Kindergarten are learning the foundation of their academic skills as well as their social skills with peers. It is critical that students attend school regularly and on time. </a:t>
            </a:r>
          </a:p>
        </p:txBody>
      </p:sp>
    </p:spTree>
  </p:cSld>
  <p:clrMapOvr>
    <a:masterClrMapping/>
  </p:clrMapOvr>
  <p:transition spd="slow" advTm="29074"/>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BC13-9105-4C48-9E79-7361DBEF7D9F}"/>
              </a:ext>
            </a:extLst>
          </p:cNvPr>
          <p:cNvSpPr>
            <a:spLocks noGrp="1"/>
          </p:cNvSpPr>
          <p:nvPr>
            <p:ph type="title"/>
          </p:nvPr>
        </p:nvSpPr>
        <p:spPr/>
        <p:txBody>
          <a:bodyPr/>
          <a:lstStyle/>
          <a:p>
            <a:r>
              <a:rPr lang="en-US" dirty="0">
                <a:solidFill>
                  <a:srgbClr val="FFFF00"/>
                </a:solidFill>
              </a:rPr>
              <a:t>Transportation</a:t>
            </a:r>
          </a:p>
        </p:txBody>
      </p:sp>
      <p:sp>
        <p:nvSpPr>
          <p:cNvPr id="3" name="Text Placeholder 2">
            <a:extLst>
              <a:ext uri="{FF2B5EF4-FFF2-40B4-BE49-F238E27FC236}">
                <a16:creationId xmlns:a16="http://schemas.microsoft.com/office/drawing/2014/main" id="{2F26CC05-54A9-4D36-A850-86E28BAFCD6F}"/>
              </a:ext>
            </a:extLst>
          </p:cNvPr>
          <p:cNvSpPr>
            <a:spLocks noGrp="1"/>
          </p:cNvSpPr>
          <p:nvPr>
            <p:ph idx="1"/>
          </p:nvPr>
        </p:nvSpPr>
        <p:spPr>
          <a:xfrm>
            <a:off x="457200" y="1556792"/>
            <a:ext cx="8229600" cy="4708525"/>
          </a:xfrm>
        </p:spPr>
        <p:txBody>
          <a:bodyPr/>
          <a:lstStyle/>
          <a:p>
            <a:r>
              <a:rPr lang="en-US" dirty="0"/>
              <a:t>Bus Planner</a:t>
            </a:r>
          </a:p>
          <a:p>
            <a:r>
              <a:rPr lang="en-US" dirty="0">
                <a:hlinkClick r:id="rId2"/>
              </a:rPr>
              <a:t>Check the ASD-S Website</a:t>
            </a:r>
            <a:endParaRPr lang="en-US" dirty="0"/>
          </a:p>
          <a:p>
            <a:r>
              <a:rPr lang="en-US" dirty="0"/>
              <a:t>Create an account by accessing the Parent Portal</a:t>
            </a:r>
          </a:p>
          <a:p>
            <a:endParaRPr lang="en-US" dirty="0"/>
          </a:p>
        </p:txBody>
      </p:sp>
      <p:pic>
        <p:nvPicPr>
          <p:cNvPr id="8" name="Picture 7">
            <a:extLst>
              <a:ext uri="{FF2B5EF4-FFF2-40B4-BE49-F238E27FC236}">
                <a16:creationId xmlns:a16="http://schemas.microsoft.com/office/drawing/2014/main" id="{AA24D906-ADF5-4843-A834-2FE5F61733C4}"/>
              </a:ext>
            </a:extLst>
          </p:cNvPr>
          <p:cNvPicPr>
            <a:picLocks noChangeAspect="1"/>
          </p:cNvPicPr>
          <p:nvPr/>
        </p:nvPicPr>
        <p:blipFill>
          <a:blip r:embed="rId3"/>
          <a:stretch>
            <a:fillRect/>
          </a:stretch>
        </p:blipFill>
        <p:spPr>
          <a:xfrm>
            <a:off x="457200" y="3573016"/>
            <a:ext cx="8055145" cy="2331368"/>
          </a:xfrm>
          <a:prstGeom prst="rect">
            <a:avLst/>
          </a:prstGeom>
        </p:spPr>
      </p:pic>
    </p:spTree>
    <p:extLst>
      <p:ext uri="{BB962C8B-B14F-4D97-AF65-F5344CB8AC3E}">
        <p14:creationId xmlns:p14="http://schemas.microsoft.com/office/powerpoint/2010/main" val="3157114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805F9-1234-473A-A014-62C136A06997}"/>
              </a:ext>
            </a:extLst>
          </p:cNvPr>
          <p:cNvSpPr>
            <a:spLocks noGrp="1"/>
          </p:cNvSpPr>
          <p:nvPr>
            <p:ph type="title"/>
          </p:nvPr>
        </p:nvSpPr>
        <p:spPr/>
        <p:txBody>
          <a:bodyPr/>
          <a:lstStyle/>
          <a:p>
            <a:r>
              <a:rPr lang="en-US" dirty="0">
                <a:solidFill>
                  <a:srgbClr val="FFFF00"/>
                </a:solidFill>
              </a:rPr>
              <a:t>Alternate Location</a:t>
            </a:r>
          </a:p>
        </p:txBody>
      </p:sp>
      <p:sp>
        <p:nvSpPr>
          <p:cNvPr id="3" name="Content Placeholder 2">
            <a:extLst>
              <a:ext uri="{FF2B5EF4-FFF2-40B4-BE49-F238E27FC236}">
                <a16:creationId xmlns:a16="http://schemas.microsoft.com/office/drawing/2014/main" id="{22414DFF-D610-46EE-A0E3-01AC726CC4A9}"/>
              </a:ext>
            </a:extLst>
          </p:cNvPr>
          <p:cNvSpPr>
            <a:spLocks noGrp="1"/>
          </p:cNvSpPr>
          <p:nvPr>
            <p:ph sz="half" idx="1"/>
          </p:nvPr>
        </p:nvSpPr>
        <p:spPr/>
        <p:txBody>
          <a:bodyPr/>
          <a:lstStyle/>
          <a:p>
            <a:r>
              <a:rPr lang="en-US" dirty="0"/>
              <a:t>A request for alternate location needs to be filled out </a:t>
            </a:r>
            <a:r>
              <a:rPr lang="en-US" dirty="0">
                <a:hlinkClick r:id="rId2"/>
              </a:rPr>
              <a:t>online</a:t>
            </a:r>
            <a:r>
              <a:rPr lang="en-US" dirty="0"/>
              <a:t>. </a:t>
            </a:r>
          </a:p>
          <a:p>
            <a:pPr lvl="1"/>
            <a:r>
              <a:rPr lang="en-US" dirty="0"/>
              <a:t>Requests take up to 10 business days to process</a:t>
            </a:r>
          </a:p>
          <a:p>
            <a:pPr lvl="1"/>
            <a:r>
              <a:rPr lang="en-US" dirty="0"/>
              <a:t>We can not send a child on a different bus until the request has been processed at the District level.</a:t>
            </a:r>
          </a:p>
        </p:txBody>
      </p:sp>
      <p:sp>
        <p:nvSpPr>
          <p:cNvPr id="6" name="Content Placeholder 5">
            <a:extLst>
              <a:ext uri="{FF2B5EF4-FFF2-40B4-BE49-F238E27FC236}">
                <a16:creationId xmlns:a16="http://schemas.microsoft.com/office/drawing/2014/main" id="{2F7C3AEE-2E24-4C41-BBF0-17CDCF5C1C13}"/>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E1CEE616-8B90-4A85-B6E2-80DE3B79E9FD}"/>
              </a:ext>
            </a:extLst>
          </p:cNvPr>
          <p:cNvPicPr>
            <a:picLocks noChangeAspect="1"/>
          </p:cNvPicPr>
          <p:nvPr/>
        </p:nvPicPr>
        <p:blipFill>
          <a:blip r:embed="rId3"/>
          <a:stretch>
            <a:fillRect/>
          </a:stretch>
        </p:blipFill>
        <p:spPr>
          <a:xfrm>
            <a:off x="4572000" y="1504672"/>
            <a:ext cx="4281458" cy="3848655"/>
          </a:xfrm>
          <a:prstGeom prst="rect">
            <a:avLst/>
          </a:prstGeom>
        </p:spPr>
      </p:pic>
    </p:spTree>
    <p:extLst>
      <p:ext uri="{BB962C8B-B14F-4D97-AF65-F5344CB8AC3E}">
        <p14:creationId xmlns:p14="http://schemas.microsoft.com/office/powerpoint/2010/main" val="1049620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1572B-75CA-4FAE-A010-D4516CA14FD5}"/>
              </a:ext>
            </a:extLst>
          </p:cNvPr>
          <p:cNvSpPr>
            <a:spLocks noGrp="1"/>
          </p:cNvSpPr>
          <p:nvPr>
            <p:ph type="title"/>
          </p:nvPr>
        </p:nvSpPr>
        <p:spPr/>
        <p:txBody>
          <a:bodyPr/>
          <a:lstStyle/>
          <a:p>
            <a:r>
              <a:rPr lang="en-US" dirty="0">
                <a:solidFill>
                  <a:srgbClr val="FFFF00"/>
                </a:solidFill>
              </a:rPr>
              <a:t>Communication</a:t>
            </a:r>
          </a:p>
        </p:txBody>
      </p:sp>
      <p:sp>
        <p:nvSpPr>
          <p:cNvPr id="3" name="Content Placeholder 2">
            <a:extLst>
              <a:ext uri="{FF2B5EF4-FFF2-40B4-BE49-F238E27FC236}">
                <a16:creationId xmlns:a16="http://schemas.microsoft.com/office/drawing/2014/main" id="{E005F136-72E9-454F-8888-FB3445FCC55D}"/>
              </a:ext>
            </a:extLst>
          </p:cNvPr>
          <p:cNvSpPr>
            <a:spLocks noGrp="1"/>
          </p:cNvSpPr>
          <p:nvPr>
            <p:ph sz="half" idx="1"/>
          </p:nvPr>
        </p:nvSpPr>
        <p:spPr/>
        <p:txBody>
          <a:bodyPr/>
          <a:lstStyle/>
          <a:p>
            <a:r>
              <a:rPr lang="en-US" dirty="0"/>
              <a:t>On Friday of each week a memo is sent to all families with information for the upcoming week</a:t>
            </a:r>
          </a:p>
          <a:p>
            <a:r>
              <a:rPr lang="en-US" dirty="0"/>
              <a:t>We send home a copy of our calendar of events at the first of each month</a:t>
            </a:r>
          </a:p>
          <a:p>
            <a:r>
              <a:rPr lang="en-US" dirty="0"/>
              <a:t>Follow us on Twitter @Lakefield_Elem </a:t>
            </a:r>
          </a:p>
        </p:txBody>
      </p:sp>
      <p:pic>
        <p:nvPicPr>
          <p:cNvPr id="6" name="Content Placeholder 5" descr="Logo, company name&#10;&#10;Description automatically generated">
            <a:hlinkClick r:id="rId2"/>
            <a:extLst>
              <a:ext uri="{FF2B5EF4-FFF2-40B4-BE49-F238E27FC236}">
                <a16:creationId xmlns:a16="http://schemas.microsoft.com/office/drawing/2014/main" id="{3A88A0A3-CE4E-474A-AB3C-D790607F05DF}"/>
              </a:ext>
            </a:extLst>
          </p:cNvPr>
          <p:cNvPicPr>
            <a:picLocks noGrp="1" noChangeAspect="1"/>
          </p:cNvPicPr>
          <p:nvPr>
            <p:ph sz="half" idx="2"/>
          </p:nvPr>
        </p:nvPicPr>
        <p:blipFill>
          <a:blip r:embed="rId3"/>
          <a:stretch>
            <a:fillRect/>
          </a:stretch>
        </p:blipFill>
        <p:spPr>
          <a:xfrm>
            <a:off x="4648200" y="2396034"/>
            <a:ext cx="4038600" cy="2934295"/>
          </a:xfrm>
        </p:spPr>
      </p:pic>
    </p:spTree>
    <p:extLst>
      <p:ext uri="{BB962C8B-B14F-4D97-AF65-F5344CB8AC3E}">
        <p14:creationId xmlns:p14="http://schemas.microsoft.com/office/powerpoint/2010/main" val="3147332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7791-C397-455A-8CEA-2176C00EA022}"/>
              </a:ext>
            </a:extLst>
          </p:cNvPr>
          <p:cNvSpPr>
            <a:spLocks noGrp="1"/>
          </p:cNvSpPr>
          <p:nvPr>
            <p:ph type="title"/>
          </p:nvPr>
        </p:nvSpPr>
        <p:spPr/>
        <p:txBody>
          <a:bodyPr/>
          <a:lstStyle/>
          <a:p>
            <a:r>
              <a:rPr lang="en-US" dirty="0">
                <a:solidFill>
                  <a:srgbClr val="FFFF00"/>
                </a:solidFill>
              </a:rPr>
              <a:t>Questions?</a:t>
            </a:r>
          </a:p>
        </p:txBody>
      </p:sp>
      <p:pic>
        <p:nvPicPr>
          <p:cNvPr id="7" name="Content Placeholder 6" descr="A picture containing text, clipart&#10;&#10;Description automatically generated">
            <a:extLst>
              <a:ext uri="{FF2B5EF4-FFF2-40B4-BE49-F238E27FC236}">
                <a16:creationId xmlns:a16="http://schemas.microsoft.com/office/drawing/2014/main" id="{CA135B74-A45F-46F7-B283-13DDCDE834C4}"/>
              </a:ext>
            </a:extLst>
          </p:cNvPr>
          <p:cNvPicPr>
            <a:picLocks noGrp="1" noChangeAspect="1"/>
          </p:cNvPicPr>
          <p:nvPr>
            <p:ph idx="1"/>
          </p:nvPr>
        </p:nvPicPr>
        <p:blipFill>
          <a:blip r:embed="rId2"/>
          <a:stretch>
            <a:fillRect/>
          </a:stretch>
        </p:blipFill>
        <p:spPr>
          <a:xfrm>
            <a:off x="1889491" y="1650380"/>
            <a:ext cx="5365018" cy="3557240"/>
          </a:xfrm>
        </p:spPr>
      </p:pic>
    </p:spTree>
    <p:extLst>
      <p:ext uri="{BB962C8B-B14F-4D97-AF65-F5344CB8AC3E}">
        <p14:creationId xmlns:p14="http://schemas.microsoft.com/office/powerpoint/2010/main" val="612189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a:extLst>
              <a:ext uri="{FF2B5EF4-FFF2-40B4-BE49-F238E27FC236}">
                <a16:creationId xmlns:a16="http://schemas.microsoft.com/office/drawing/2014/main" id="{F47CA48B-4755-4807-9F50-D6EBDB7C0817}"/>
              </a:ext>
            </a:extLst>
          </p:cNvPr>
          <p:cNvSpPr txBox="1">
            <a:spLocks noChangeArrowheads="1"/>
          </p:cNvSpPr>
          <p:nvPr/>
        </p:nvSpPr>
        <p:spPr bwMode="auto">
          <a:xfrm>
            <a:off x="971550" y="1412875"/>
            <a:ext cx="727233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altLang="en-US">
                <a:latin typeface="Century Gothic" panose="020B0502020202020204" pitchFamily="34" charset="0"/>
              </a:rPr>
              <a:t>If you have any questions or need clarification, please do not hesitate to contact us. </a:t>
            </a:r>
          </a:p>
          <a:p>
            <a:endParaRPr lang="en-US" altLang="en-US">
              <a:latin typeface="Century Gothic" panose="020B0502020202020204" pitchFamily="34" charset="0"/>
            </a:endParaRPr>
          </a:p>
          <a:p>
            <a:pPr algn="ctr"/>
            <a:r>
              <a:rPr lang="en-US" altLang="en-US" sz="3200">
                <a:latin typeface="Century Gothic" panose="020B0502020202020204" pitchFamily="34" charset="0"/>
              </a:rPr>
              <a:t>School Phone Number- 847-6212</a:t>
            </a:r>
          </a:p>
          <a:p>
            <a:pPr algn="ctr"/>
            <a:endParaRPr lang="en-US" altLang="en-US" sz="3200">
              <a:latin typeface="Century Gothic" panose="020B0502020202020204" pitchFamily="34" charset="0"/>
            </a:endParaRPr>
          </a:p>
          <a:p>
            <a:pPr algn="ctr"/>
            <a:r>
              <a:rPr lang="en-US" altLang="en-US" sz="3200">
                <a:latin typeface="Century Gothic" panose="020B0502020202020204" pitchFamily="34" charset="0"/>
              </a:rPr>
              <a:t>Principal: </a:t>
            </a:r>
            <a:r>
              <a:rPr lang="en-US" altLang="en-US" sz="3200">
                <a:solidFill>
                  <a:srgbClr val="FFFF00"/>
                </a:solidFill>
                <a:latin typeface="Century Gothic" panose="020B0502020202020204" pitchFamily="34" charset="0"/>
                <a:hlinkClick r:id="rId2"/>
              </a:rPr>
              <a:t>Ashley.Dobbin@nbed.nb.ca</a:t>
            </a:r>
            <a:endParaRPr lang="en-US" altLang="en-US" sz="3200">
              <a:solidFill>
                <a:srgbClr val="FFFF00"/>
              </a:solidFill>
              <a:latin typeface="Century Gothic" panose="020B0502020202020204" pitchFamily="34" charset="0"/>
            </a:endParaRPr>
          </a:p>
          <a:p>
            <a:pPr algn="ctr"/>
            <a:endParaRPr lang="en-US" altLang="en-US" sz="3200">
              <a:latin typeface="Century Gothic" panose="020B0502020202020204" pitchFamily="34" charset="0"/>
            </a:endParaRPr>
          </a:p>
          <a:p>
            <a:pPr algn="ctr"/>
            <a:r>
              <a:rPr lang="en-US" altLang="en-US" sz="3200">
                <a:latin typeface="Century Gothic" panose="020B0502020202020204" pitchFamily="34" charset="0"/>
              </a:rPr>
              <a:t>Vice Principal: </a:t>
            </a:r>
            <a:r>
              <a:rPr lang="en-US" altLang="en-US" sz="3200">
                <a:solidFill>
                  <a:srgbClr val="FFFF00"/>
                </a:solidFill>
                <a:latin typeface="Century Gothic" panose="020B0502020202020204" pitchFamily="34" charset="0"/>
                <a:hlinkClick r:id="rId3"/>
              </a:rPr>
              <a:t>Julie.McNamee@nbed.nb.ca</a:t>
            </a:r>
            <a:r>
              <a:rPr lang="en-US" altLang="en-US" sz="3200">
                <a:solidFill>
                  <a:srgbClr val="FFFF00"/>
                </a:solidFill>
                <a:latin typeface="Century Gothic" panose="020B0502020202020204" pitchFamily="34" charset="0"/>
              </a:rPr>
              <a:t> </a:t>
            </a:r>
          </a:p>
          <a:p>
            <a:endParaRPr lang="en-US" altLang="en-US">
              <a:latin typeface="Century Gothic" panose="020B0502020202020204" pitchFamily="34" charset="0"/>
            </a:endParaRPr>
          </a:p>
        </p:txBody>
      </p:sp>
    </p:spTree>
  </p:cSld>
  <p:clrMapOvr>
    <a:masterClrMapping/>
  </p:clrMapOvr>
  <p:transition spd="slow" advTm="39499"/>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a:extLst>
              <a:ext uri="{FF2B5EF4-FFF2-40B4-BE49-F238E27FC236}">
                <a16:creationId xmlns:a16="http://schemas.microsoft.com/office/drawing/2014/main" id="{5013603C-ABCD-4685-9819-BB89F02E8CEF}"/>
              </a:ext>
            </a:extLst>
          </p:cNvPr>
          <p:cNvSpPr txBox="1">
            <a:spLocks noChangeArrowheads="1"/>
          </p:cNvSpPr>
          <p:nvPr/>
        </p:nvSpPr>
        <p:spPr bwMode="auto">
          <a:xfrm>
            <a:off x="179388" y="333375"/>
            <a:ext cx="8713787" cy="343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a:lnSpc>
                <a:spcPct val="115000"/>
              </a:lnSpc>
              <a:spcAft>
                <a:spcPts val="1000"/>
              </a:spcAft>
            </a:pPr>
            <a:r>
              <a:rPr lang="en-US" altLang="en-US" b="1" dirty="0">
                <a:solidFill>
                  <a:srgbClr val="EEECE1"/>
                </a:solidFill>
                <a:latin typeface="Century Gothic" panose="020B0502020202020204" pitchFamily="34" charset="0"/>
                <a:ea typeface="Calibri" panose="020F0502020204030204" pitchFamily="34" charset="0"/>
                <a:cs typeface="Times New Roman" panose="02020603050405020304" pitchFamily="18" charset="0"/>
              </a:rPr>
              <a:t>Vision:</a:t>
            </a:r>
          </a:p>
          <a:p>
            <a:pPr algn="ctr">
              <a:lnSpc>
                <a:spcPct val="115000"/>
              </a:lnSpc>
              <a:spcAft>
                <a:spcPts val="1000"/>
              </a:spcAft>
            </a:pPr>
            <a:r>
              <a:rPr lang="en-US" altLang="en-US" b="1" dirty="0">
                <a:solidFill>
                  <a:srgbClr val="EEECE1"/>
                </a:solidFill>
                <a:latin typeface="Century Gothic" panose="020B0502020202020204" pitchFamily="34" charset="0"/>
                <a:ea typeface="Calibri" panose="020F0502020204030204" pitchFamily="34" charset="0"/>
                <a:cs typeface="Times New Roman" panose="02020603050405020304" pitchFamily="18" charset="0"/>
              </a:rPr>
              <a:t>To provide an orderly, positive and enriching environment for academic and social growth</a:t>
            </a:r>
          </a:p>
          <a:p>
            <a:pPr algn="ctr">
              <a:lnSpc>
                <a:spcPct val="115000"/>
              </a:lnSpc>
              <a:spcAft>
                <a:spcPts val="1000"/>
              </a:spcAft>
            </a:pPr>
            <a:endParaRPr lang="en-US" altLang="en-US" sz="1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altLang="en-US" b="1" dirty="0">
                <a:solidFill>
                  <a:srgbClr val="EEECE1"/>
                </a:solidFill>
                <a:latin typeface="Century Gothic" panose="020B0502020202020204" pitchFamily="34" charset="0"/>
                <a:ea typeface="Calibri" panose="020F0502020204030204" pitchFamily="34" charset="0"/>
                <a:cs typeface="Times New Roman" panose="02020603050405020304" pitchFamily="18" charset="0"/>
              </a:rPr>
              <a:t>Mission: </a:t>
            </a:r>
          </a:p>
          <a:p>
            <a:pPr algn="ctr">
              <a:lnSpc>
                <a:spcPct val="115000"/>
              </a:lnSpc>
              <a:spcAft>
                <a:spcPts val="1000"/>
              </a:spcAft>
            </a:pPr>
            <a:r>
              <a:rPr lang="en-US" altLang="en-US" b="1" dirty="0">
                <a:solidFill>
                  <a:srgbClr val="EEECE1"/>
                </a:solidFill>
                <a:latin typeface="Century Gothic" panose="020B0502020202020204" pitchFamily="34" charset="0"/>
                <a:ea typeface="Calibri" panose="020F0502020204030204" pitchFamily="34" charset="0"/>
                <a:cs typeface="Times New Roman" panose="02020603050405020304" pitchFamily="18" charset="0"/>
              </a:rPr>
              <a:t>All members of the Lakefield Elementary School Community will reach their maximum potential</a:t>
            </a:r>
          </a:p>
        </p:txBody>
      </p:sp>
    </p:spTree>
  </p:cSld>
  <p:clrMapOvr>
    <a:masterClrMapping/>
  </p:clrMapOvr>
  <p:transition spd="slow" advTm="2316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EF4F6-7EAC-4C90-B2DA-D98784F8144A}"/>
              </a:ext>
            </a:extLst>
          </p:cNvPr>
          <p:cNvSpPr>
            <a:spLocks noGrp="1"/>
          </p:cNvSpPr>
          <p:nvPr>
            <p:ph type="title"/>
          </p:nvPr>
        </p:nvSpPr>
        <p:spPr>
          <a:xfrm>
            <a:off x="457200" y="552471"/>
            <a:ext cx="3826769" cy="1143000"/>
          </a:xfrm>
        </p:spPr>
        <p:txBody>
          <a:bodyPr>
            <a:normAutofit fontScale="90000"/>
          </a:bodyPr>
          <a:lstStyle/>
          <a:p>
            <a:pPr>
              <a:defRPr/>
            </a:pPr>
            <a:r>
              <a:rPr lang="en-US" dirty="0">
                <a:solidFill>
                  <a:srgbClr val="FFFF00"/>
                </a:solidFill>
              </a:rPr>
              <a:t>School Improvement Plan</a:t>
            </a:r>
          </a:p>
        </p:txBody>
      </p:sp>
      <p:sp>
        <p:nvSpPr>
          <p:cNvPr id="8195" name="Content Placeholder 2">
            <a:extLst>
              <a:ext uri="{FF2B5EF4-FFF2-40B4-BE49-F238E27FC236}">
                <a16:creationId xmlns:a16="http://schemas.microsoft.com/office/drawing/2014/main" id="{968A160C-0097-443F-A8FB-AC4C0FD7D65C}"/>
              </a:ext>
            </a:extLst>
          </p:cNvPr>
          <p:cNvSpPr>
            <a:spLocks noGrp="1"/>
          </p:cNvSpPr>
          <p:nvPr>
            <p:ph idx="1"/>
          </p:nvPr>
        </p:nvSpPr>
        <p:spPr>
          <a:xfrm>
            <a:off x="457200" y="2492896"/>
            <a:ext cx="3826769" cy="3815829"/>
          </a:xfrm>
        </p:spPr>
        <p:txBody>
          <a:bodyPr/>
          <a:lstStyle/>
          <a:p>
            <a:r>
              <a:rPr lang="en-US" altLang="en-US" dirty="0"/>
              <a:t>Under Development:</a:t>
            </a:r>
          </a:p>
          <a:p>
            <a:endParaRPr lang="en-US" altLang="en-US" dirty="0"/>
          </a:p>
        </p:txBody>
      </p:sp>
      <p:pic>
        <p:nvPicPr>
          <p:cNvPr id="4" name="Picture 3">
            <a:extLst>
              <a:ext uri="{FF2B5EF4-FFF2-40B4-BE49-F238E27FC236}">
                <a16:creationId xmlns:a16="http://schemas.microsoft.com/office/drawing/2014/main" id="{EDE0198C-17BB-4296-AD4E-C50DD6BE485E}"/>
              </a:ext>
            </a:extLst>
          </p:cNvPr>
          <p:cNvPicPr>
            <a:picLocks noChangeAspect="1"/>
          </p:cNvPicPr>
          <p:nvPr/>
        </p:nvPicPr>
        <p:blipFill>
          <a:blip r:embed="rId2"/>
          <a:stretch>
            <a:fillRect/>
          </a:stretch>
        </p:blipFill>
        <p:spPr>
          <a:xfrm>
            <a:off x="4860032" y="17017"/>
            <a:ext cx="4143375" cy="68008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a:extLst>
              <a:ext uri="{FF2B5EF4-FFF2-40B4-BE49-F238E27FC236}">
                <a16:creationId xmlns:a16="http://schemas.microsoft.com/office/drawing/2014/main" id="{BE277BA0-918C-4FAE-A505-4365A51592EC}"/>
              </a:ext>
            </a:extLst>
          </p:cNvPr>
          <p:cNvSpPr txBox="1">
            <a:spLocks noChangeArrowheads="1"/>
          </p:cNvSpPr>
          <p:nvPr/>
        </p:nvSpPr>
        <p:spPr bwMode="auto">
          <a:xfrm>
            <a:off x="900113" y="549275"/>
            <a:ext cx="76327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lvl="1" algn="ctr"/>
            <a:r>
              <a:rPr lang="en-US" altLang="en-US" sz="3200">
                <a:solidFill>
                  <a:srgbClr val="FFFF00"/>
                </a:solidFill>
                <a:latin typeface="Century Gothic" panose="020B0502020202020204" pitchFamily="34" charset="0"/>
              </a:rPr>
              <a:t>BEFORE SCHOOL BEGINS</a:t>
            </a:r>
          </a:p>
          <a:p>
            <a:pPr algn="ctr"/>
            <a:endParaRPr lang="en-US" altLang="en-US">
              <a:latin typeface="Century Gothic" panose="020B0502020202020204" pitchFamily="34" charset="0"/>
            </a:endParaRPr>
          </a:p>
          <a:p>
            <a:pPr algn="ctr"/>
            <a:r>
              <a:rPr lang="en-US" altLang="en-US" u="sng">
                <a:latin typeface="Century Gothic" panose="020B0502020202020204" pitchFamily="34" charset="0"/>
              </a:rPr>
              <a:t>PROVIDE  PROOF and DATA</a:t>
            </a:r>
            <a:endParaRPr lang="en-US" altLang="en-US" i="1">
              <a:latin typeface="Century Gothic" panose="020B0502020202020204" pitchFamily="34" charset="0"/>
            </a:endParaRPr>
          </a:p>
          <a:p>
            <a:r>
              <a:rPr lang="en-US" altLang="en-US">
                <a:latin typeface="Century Gothic" panose="020B0502020202020204" pitchFamily="34" charset="0"/>
              </a:rPr>
              <a:t>If you have not already done so, please provide the school Admin Assistant with:</a:t>
            </a:r>
          </a:p>
          <a:p>
            <a:r>
              <a:rPr lang="en-US" altLang="en-US">
                <a:latin typeface="Century Gothic" panose="020B0502020202020204" pitchFamily="34" charset="0"/>
                <a:cs typeface="Times" panose="02020603050405020304" pitchFamily="18" charset="0"/>
                <a:sym typeface="Symbol" panose="05050102010706020507" pitchFamily="18" charset="2"/>
              </a:rPr>
              <a:t> </a:t>
            </a:r>
            <a:r>
              <a:rPr lang="en-US" altLang="en-US">
                <a:latin typeface="Century Gothic" panose="020B0502020202020204" pitchFamily="34" charset="0"/>
                <a:cs typeface="Times" panose="02020603050405020304" pitchFamily="18" charset="0"/>
              </a:rPr>
              <a:t>Proof of your child’s age</a:t>
            </a:r>
          </a:p>
          <a:p>
            <a:pPr>
              <a:buFont typeface="Symbol" panose="05050102010706020507" pitchFamily="18" charset="2"/>
              <a:buChar char="·"/>
            </a:pPr>
            <a:r>
              <a:rPr lang="en-US" altLang="en-US">
                <a:latin typeface="Century Gothic" panose="020B0502020202020204" pitchFamily="34" charset="0"/>
                <a:cs typeface="Times" panose="02020603050405020304" pitchFamily="18" charset="0"/>
              </a:rPr>
              <a:t> Proof of immunization</a:t>
            </a:r>
          </a:p>
          <a:p>
            <a:pPr>
              <a:buFont typeface="Symbol" panose="05050102010706020507" pitchFamily="18" charset="2"/>
              <a:buChar char="·"/>
            </a:pPr>
            <a:endParaRPr lang="en-US" altLang="en-US">
              <a:latin typeface="Century Gothic" panose="020B0502020202020204" pitchFamily="34" charset="0"/>
              <a:cs typeface="Times" panose="02020603050405020304" pitchFamily="18" charset="0"/>
            </a:endParaRPr>
          </a:p>
          <a:p>
            <a:pPr>
              <a:buFont typeface="Symbol" panose="05050102010706020507" pitchFamily="18" charset="2"/>
              <a:buNone/>
            </a:pPr>
            <a:r>
              <a:rPr lang="en-US" altLang="en-US">
                <a:latin typeface="Century Gothic" panose="020B0502020202020204" pitchFamily="34" charset="0"/>
                <a:cs typeface="Times" panose="02020603050405020304" pitchFamily="18" charset="0"/>
              </a:rPr>
              <a:t>Please ensure that we have your correct telephone numbers and email addresses for our student database, so that we may contact you though our School Messenger System.</a:t>
            </a:r>
          </a:p>
          <a:p>
            <a:pPr lvl="1"/>
            <a:endParaRPr lang="en-US" altLang="en-US">
              <a:latin typeface="Century Gothic" panose="020B0502020202020204" pitchFamily="34" charset="0"/>
              <a:cs typeface="Times" panose="02020603050405020304" pitchFamily="18" charset="0"/>
            </a:endParaRPr>
          </a:p>
          <a:p>
            <a:r>
              <a:rPr lang="en-US" altLang="en-US" sz="2000" i="1">
                <a:latin typeface="Century Gothic" panose="020B0502020202020204" pitchFamily="34" charset="0"/>
                <a:cs typeface="Times" panose="02020603050405020304" pitchFamily="18" charset="0"/>
              </a:rPr>
              <a:t>.</a:t>
            </a:r>
          </a:p>
        </p:txBody>
      </p:sp>
    </p:spTree>
  </p:cSld>
  <p:clrMapOvr>
    <a:masterClrMapping/>
  </p:clrMapOvr>
  <p:transition spd="slow" advTm="41504"/>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931F71A4-B5C2-4602-B9C9-A410A2CD28CA}"/>
              </a:ext>
            </a:extLst>
          </p:cNvPr>
          <p:cNvSpPr txBox="1">
            <a:spLocks noChangeArrowheads="1"/>
          </p:cNvSpPr>
          <p:nvPr/>
        </p:nvSpPr>
        <p:spPr bwMode="auto">
          <a:xfrm>
            <a:off x="539750" y="333375"/>
            <a:ext cx="8424863"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lvl="1"/>
            <a:endParaRPr lang="en-US" altLang="en-US" sz="1800" u="sng" dirty="0">
              <a:latin typeface="Comic Sans MS" panose="030F0702030302020204" pitchFamily="66" charset="0"/>
            </a:endParaRPr>
          </a:p>
          <a:p>
            <a:pPr lvl="1"/>
            <a:endParaRPr lang="en-US" altLang="en-US" sz="1800" u="sng" dirty="0">
              <a:latin typeface="Comic Sans MS" panose="030F0702030302020204" pitchFamily="66" charset="0"/>
            </a:endParaRPr>
          </a:p>
          <a:p>
            <a:pPr lvl="1"/>
            <a:r>
              <a:rPr lang="en-US" altLang="en-US" sz="3200" dirty="0">
                <a:solidFill>
                  <a:srgbClr val="FFFF00"/>
                </a:solidFill>
                <a:latin typeface="Century Gothic" panose="020B0502020202020204" pitchFamily="34" charset="0"/>
              </a:rPr>
              <a:t>DEVELOPING INDEPENDENT SELF CARE SKILLS</a:t>
            </a:r>
          </a:p>
          <a:p>
            <a:pPr lvl="1"/>
            <a:endParaRPr lang="en-US" altLang="en-US" i="1" dirty="0">
              <a:latin typeface="Century Gothic" panose="020B0502020202020204" pitchFamily="34" charset="0"/>
            </a:endParaRPr>
          </a:p>
          <a:p>
            <a:pPr lvl="1">
              <a:buFont typeface="Times" panose="02020603050405020304" pitchFamily="18" charset="0"/>
              <a:buChar char="•"/>
            </a:pPr>
            <a:r>
              <a:rPr lang="en-US" altLang="en-US" dirty="0">
                <a:latin typeface="Century Gothic" panose="020B0502020202020204" pitchFamily="34" charset="0"/>
              </a:rPr>
              <a:t>Getting dressed independently. </a:t>
            </a:r>
          </a:p>
          <a:p>
            <a:pPr lvl="1">
              <a:buFont typeface="Times" panose="02020603050405020304" pitchFamily="18" charset="0"/>
              <a:buChar char="•"/>
            </a:pPr>
            <a:endParaRPr lang="en-US" altLang="en-US" dirty="0">
              <a:latin typeface="Century Gothic" panose="020B0502020202020204" pitchFamily="34" charset="0"/>
            </a:endParaRPr>
          </a:p>
          <a:p>
            <a:pPr lvl="1">
              <a:buFont typeface="Times" panose="02020603050405020304" pitchFamily="18" charset="0"/>
              <a:buChar char="•"/>
            </a:pPr>
            <a:r>
              <a:rPr lang="en-US" altLang="en-US" dirty="0">
                <a:latin typeface="Century Gothic" panose="020B0502020202020204" pitchFamily="34" charset="0"/>
              </a:rPr>
              <a:t>Carrying his/her own backpack and lunch bag.</a:t>
            </a:r>
          </a:p>
          <a:p>
            <a:pPr lvl="1">
              <a:buFont typeface="Times" panose="02020603050405020304" pitchFamily="18" charset="0"/>
              <a:buChar char="•"/>
            </a:pPr>
            <a:endParaRPr lang="en-US" altLang="en-US" dirty="0">
              <a:latin typeface="Century Gothic" panose="020B0502020202020204" pitchFamily="34" charset="0"/>
            </a:endParaRPr>
          </a:p>
          <a:p>
            <a:pPr lvl="1">
              <a:buFont typeface="Times" panose="02020603050405020304" pitchFamily="18" charset="0"/>
              <a:buChar char="•"/>
            </a:pPr>
            <a:r>
              <a:rPr lang="en-US" altLang="en-US" dirty="0">
                <a:latin typeface="Century Gothic" panose="020B0502020202020204" pitchFamily="34" charset="0"/>
              </a:rPr>
              <a:t>Reciting his/her first and last name, parents’ names, siblings’ names, address and telephone number.</a:t>
            </a:r>
          </a:p>
          <a:p>
            <a:pPr lvl="1"/>
            <a:endParaRPr lang="en-US" altLang="en-US" dirty="0">
              <a:latin typeface="Century Gothic" panose="020B0502020202020204" pitchFamily="34" charset="0"/>
            </a:endParaRPr>
          </a:p>
          <a:p>
            <a:pPr lvl="1">
              <a:buFont typeface="Times" panose="02020603050405020304" pitchFamily="18" charset="0"/>
              <a:buChar char="•"/>
            </a:pPr>
            <a:r>
              <a:rPr lang="en-US" altLang="en-US" dirty="0">
                <a:latin typeface="Century Gothic" panose="020B0502020202020204" pitchFamily="34" charset="0"/>
              </a:rPr>
              <a:t>Using the </a:t>
            </a:r>
            <a:r>
              <a:rPr lang="en-US" altLang="en-US" b="1" i="1" dirty="0">
                <a:latin typeface="Century Gothic" panose="020B0502020202020204" pitchFamily="34" charset="0"/>
              </a:rPr>
              <a:t>bathrooms</a:t>
            </a:r>
            <a:r>
              <a:rPr lang="en-US" altLang="en-US" dirty="0">
                <a:latin typeface="Century Gothic" panose="020B0502020202020204" pitchFamily="34" charset="0"/>
              </a:rPr>
              <a:t> properly and with respect</a:t>
            </a:r>
            <a:endParaRPr lang="en-US" altLang="en-US" sz="1600" dirty="0">
              <a:latin typeface="Comic Sans MS" panose="030F0702030302020204" pitchFamily="66" charset="0"/>
            </a:endParaRPr>
          </a:p>
          <a:p>
            <a:endParaRPr lang="en-US" altLang="en-US" sz="1600" dirty="0">
              <a:latin typeface="Comic Sans MS" panose="030F0702030302020204" pitchFamily="66" charset="0"/>
            </a:endParaRPr>
          </a:p>
          <a:p>
            <a:endParaRPr lang="en-US" altLang="en-US" sz="1600" dirty="0">
              <a:latin typeface="Comic Sans MS" panose="030F0702030302020204" pitchFamily="66" charset="0"/>
            </a:endParaRPr>
          </a:p>
        </p:txBody>
      </p:sp>
    </p:spTree>
  </p:cSld>
  <p:clrMapOvr>
    <a:masterClrMapping/>
  </p:clrMapOvr>
  <p:transition spd="slow" advTm="5856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F5F9F4FD-2948-48E7-A39B-88999FE7FFCB}"/>
              </a:ext>
            </a:extLst>
          </p:cNvPr>
          <p:cNvSpPr txBox="1">
            <a:spLocks noChangeArrowheads="1"/>
          </p:cNvSpPr>
          <p:nvPr/>
        </p:nvSpPr>
        <p:spPr bwMode="auto">
          <a:xfrm>
            <a:off x="539750" y="176213"/>
            <a:ext cx="8001000"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a:r>
              <a:rPr lang="en-US" altLang="en-US" sz="3600" dirty="0">
                <a:solidFill>
                  <a:srgbClr val="FFFF00"/>
                </a:solidFill>
                <a:latin typeface="Century Gothic" panose="020B0502020202020204" pitchFamily="34" charset="0"/>
              </a:rPr>
              <a:t>Back To School Open House</a:t>
            </a:r>
          </a:p>
          <a:p>
            <a:pPr algn="ctr"/>
            <a:r>
              <a:rPr lang="en-US" altLang="en-US" sz="3600" dirty="0">
                <a:solidFill>
                  <a:srgbClr val="FFFF00"/>
                </a:solidFill>
                <a:latin typeface="Century Gothic" panose="020B0502020202020204" pitchFamily="34" charset="0"/>
              </a:rPr>
              <a:t>September 1</a:t>
            </a:r>
            <a:r>
              <a:rPr lang="en-US" altLang="en-US" sz="3600" baseline="30000" dirty="0">
                <a:solidFill>
                  <a:srgbClr val="FFFF00"/>
                </a:solidFill>
                <a:latin typeface="Century Gothic" panose="020B0502020202020204" pitchFamily="34" charset="0"/>
              </a:rPr>
              <a:t>st</a:t>
            </a:r>
            <a:r>
              <a:rPr lang="en-US" altLang="en-US" sz="3600" dirty="0">
                <a:solidFill>
                  <a:srgbClr val="FFFF00"/>
                </a:solidFill>
                <a:latin typeface="Century Gothic" panose="020B0502020202020204" pitchFamily="34" charset="0"/>
              </a:rPr>
              <a:t> </a:t>
            </a:r>
          </a:p>
          <a:p>
            <a:pPr algn="ctr"/>
            <a:r>
              <a:rPr lang="en-US" altLang="en-US" sz="3600" dirty="0">
                <a:solidFill>
                  <a:srgbClr val="FFFF00"/>
                </a:solidFill>
                <a:latin typeface="Century Gothic" panose="020B0502020202020204" pitchFamily="34" charset="0"/>
              </a:rPr>
              <a:t>6:30-7:30</a:t>
            </a:r>
            <a:endParaRPr lang="en-US" altLang="en-US" sz="1800" dirty="0">
              <a:latin typeface="Century Gothic" panose="020B0502020202020204" pitchFamily="34" charset="0"/>
            </a:endParaRPr>
          </a:p>
          <a:p>
            <a:endParaRPr lang="en-US" altLang="en-US" sz="2000" dirty="0">
              <a:latin typeface="Century Gothic" panose="020B0502020202020204" pitchFamily="34" charset="0"/>
            </a:endParaRPr>
          </a:p>
          <a:p>
            <a:endParaRPr lang="en-US" altLang="en-US" sz="2000" dirty="0">
              <a:latin typeface="Century Gothic" panose="020B0502020202020204" pitchFamily="34" charset="0"/>
            </a:endParaRPr>
          </a:p>
          <a:p>
            <a:r>
              <a:rPr lang="en-US" altLang="en-US" sz="2000" dirty="0">
                <a:latin typeface="Century Gothic" panose="020B0502020202020204" pitchFamily="34" charset="0"/>
              </a:rPr>
              <a:t>Benefits to “Back to School” event being held prior to the opening of school include:</a:t>
            </a:r>
          </a:p>
          <a:p>
            <a:endParaRPr lang="en-US" altLang="en-US" sz="2000" dirty="0">
              <a:latin typeface="Century Gothic" panose="020B0502020202020204" pitchFamily="34" charset="0"/>
            </a:endParaRPr>
          </a:p>
          <a:p>
            <a:r>
              <a:rPr lang="en-US" altLang="en-US" sz="2000" dirty="0">
                <a:latin typeface="Century Gothic" panose="020B0502020202020204" pitchFamily="34" charset="0"/>
              </a:rPr>
              <a:t> Bringing in your child’s school supplies including indoor shoes</a:t>
            </a:r>
          </a:p>
          <a:p>
            <a:endParaRPr lang="en-US" altLang="en-US" sz="2000" dirty="0">
              <a:latin typeface="Century Gothic" panose="020B0502020202020204" pitchFamily="34" charset="0"/>
            </a:endParaRPr>
          </a:p>
          <a:p>
            <a:r>
              <a:rPr lang="en-US" altLang="en-US" sz="2000" dirty="0">
                <a:latin typeface="Century Gothic" panose="020B0502020202020204" pitchFamily="34" charset="0"/>
              </a:rPr>
              <a:t>Allows the children an opportunity to meet their teacher for the first time with a family member by their side. </a:t>
            </a:r>
          </a:p>
          <a:p>
            <a:endParaRPr lang="en-US" altLang="en-US" sz="2000" dirty="0">
              <a:latin typeface="Century Gothic" panose="020B0502020202020204" pitchFamily="34" charset="0"/>
            </a:endParaRPr>
          </a:p>
          <a:p>
            <a:r>
              <a:rPr lang="en-US" altLang="en-US" sz="2000" dirty="0">
                <a:latin typeface="Century Gothic" panose="020B0502020202020204" pitchFamily="34" charset="0"/>
              </a:rPr>
              <a:t> Provides an opportunity for families and children to see the classroom. </a:t>
            </a:r>
          </a:p>
          <a:p>
            <a:endParaRPr lang="en-US" altLang="en-US" sz="2000" dirty="0">
              <a:latin typeface="Century Gothic" panose="020B0502020202020204" pitchFamily="34" charset="0"/>
            </a:endParaRPr>
          </a:p>
          <a:p>
            <a:r>
              <a:rPr lang="en-US" altLang="en-US" sz="2000" dirty="0">
                <a:latin typeface="Century Gothic" panose="020B0502020202020204" pitchFamily="34" charset="0"/>
              </a:rPr>
              <a:t> Student information forms will be distributed with the expectation that they will be returned the first day of school.</a:t>
            </a:r>
          </a:p>
        </p:txBody>
      </p:sp>
    </p:spTree>
  </p:cSld>
  <p:clrMapOvr>
    <a:masterClrMapping/>
  </p:clrMapOvr>
  <p:transition spd="slow" advTm="82742"/>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770449DE-BC44-46FF-B720-E251C4A551BB}"/>
              </a:ext>
            </a:extLst>
          </p:cNvPr>
          <p:cNvSpPr txBox="1">
            <a:spLocks noChangeArrowheads="1"/>
          </p:cNvSpPr>
          <p:nvPr/>
        </p:nvSpPr>
        <p:spPr bwMode="auto">
          <a:xfrm>
            <a:off x="539750" y="457200"/>
            <a:ext cx="8208963"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a:r>
              <a:rPr lang="en-US" altLang="en-US" sz="3200">
                <a:solidFill>
                  <a:srgbClr val="FFFF00"/>
                </a:solidFill>
                <a:latin typeface="Century Gothic" panose="020B0502020202020204" pitchFamily="34" charset="0"/>
              </a:rPr>
              <a:t>STAGGERED ENTRY FALL 2022 </a:t>
            </a:r>
          </a:p>
          <a:p>
            <a:pPr algn="ctr"/>
            <a:r>
              <a:rPr lang="en-US" altLang="en-US" sz="2000">
                <a:latin typeface="Century Gothic" panose="020B0502020202020204" pitchFamily="34" charset="0"/>
              </a:rPr>
              <a:t>Tuesday, September 6</a:t>
            </a:r>
            <a:r>
              <a:rPr lang="en-US" altLang="en-US" sz="2000" baseline="30000">
                <a:latin typeface="Century Gothic" panose="020B0502020202020204" pitchFamily="34" charset="0"/>
              </a:rPr>
              <a:t>th</a:t>
            </a:r>
            <a:r>
              <a:rPr lang="en-US" altLang="en-US" sz="2000">
                <a:latin typeface="Century Gothic" panose="020B0502020202020204" pitchFamily="34" charset="0"/>
              </a:rPr>
              <a:t> </a:t>
            </a:r>
          </a:p>
          <a:p>
            <a:pPr algn="ctr"/>
            <a:r>
              <a:rPr lang="en-US" altLang="en-US" sz="2000">
                <a:latin typeface="Century Gothic" panose="020B0502020202020204" pitchFamily="34" charset="0"/>
              </a:rPr>
              <a:t>Wednesday, September  7</a:t>
            </a:r>
            <a:r>
              <a:rPr lang="en-US" altLang="en-US" sz="2000" baseline="30000">
                <a:latin typeface="Century Gothic" panose="020B0502020202020204" pitchFamily="34" charset="0"/>
              </a:rPr>
              <a:t>th</a:t>
            </a:r>
            <a:r>
              <a:rPr lang="en-US" altLang="en-US" sz="2000">
                <a:latin typeface="Century Gothic" panose="020B0502020202020204" pitchFamily="34" charset="0"/>
              </a:rPr>
              <a:t>  </a:t>
            </a:r>
          </a:p>
          <a:p>
            <a:pPr algn="ctr"/>
            <a:endParaRPr lang="en-US" altLang="en-US" sz="2000">
              <a:latin typeface="Century Gothic" panose="020B0502020202020204" pitchFamily="34" charset="0"/>
            </a:endParaRPr>
          </a:p>
          <a:p>
            <a:r>
              <a:rPr lang="en-US" altLang="en-US" sz="2000">
                <a:latin typeface="Century Gothic" panose="020B0502020202020204" pitchFamily="34" charset="0"/>
              </a:rPr>
              <a:t>Before sending your child to school for his/her day of entry, spend some time talking about the adventures in learning and the excitement of this new part of his/her life.  The staff will do everything possible to make this time special for your child.</a:t>
            </a:r>
          </a:p>
          <a:p>
            <a:r>
              <a:rPr lang="en-US" altLang="en-US" sz="2000">
                <a:latin typeface="Century Gothic" panose="020B0502020202020204" pitchFamily="34" charset="0"/>
              </a:rPr>
              <a:t>Teachers will phone the week of August 29</a:t>
            </a:r>
            <a:r>
              <a:rPr lang="en-US" altLang="en-US" sz="2000" baseline="30000">
                <a:latin typeface="Century Gothic" panose="020B0502020202020204" pitchFamily="34" charset="0"/>
              </a:rPr>
              <a:t>th</a:t>
            </a:r>
            <a:r>
              <a:rPr lang="en-US" altLang="en-US" sz="2000">
                <a:latin typeface="Century Gothic" panose="020B0502020202020204" pitchFamily="34" charset="0"/>
              </a:rPr>
              <a:t>  to provide you with more information about the first day of school.</a:t>
            </a:r>
          </a:p>
          <a:p>
            <a:endParaRPr lang="en-US" altLang="en-US" sz="2000">
              <a:latin typeface="Century Gothic" panose="020B0502020202020204" pitchFamily="34" charset="0"/>
            </a:endParaRPr>
          </a:p>
          <a:p>
            <a:r>
              <a:rPr lang="en-US" altLang="en-US" sz="2000">
                <a:latin typeface="Century Gothic" panose="020B0502020202020204" pitchFamily="34" charset="0"/>
              </a:rPr>
              <a:t>To support a smooth transition to school and a positive goodbye,  staff will meet the children on the basketball court for their first day of staggered entry and families will say their goodbyes outside. We will support any children who are having difficulty with the transition.</a:t>
            </a:r>
          </a:p>
          <a:p>
            <a:endParaRPr lang="en-US" altLang="en-US" sz="2000" b="1" i="1">
              <a:latin typeface="Century Gothic" panose="020B0502020202020204" pitchFamily="34" charset="0"/>
            </a:endParaRPr>
          </a:p>
          <a:p>
            <a:r>
              <a:rPr lang="en-US" altLang="en-US" sz="2000" b="1" i="1">
                <a:latin typeface="Century Gothic" panose="020B0502020202020204" pitchFamily="34" charset="0"/>
              </a:rPr>
              <a:t>You will receive a letter in the summer with information on your child’s class placement and more information about which staggered entry day your child will be attending.</a:t>
            </a:r>
          </a:p>
        </p:txBody>
      </p:sp>
    </p:spTree>
  </p:cSld>
  <p:clrMapOvr>
    <a:masterClrMapping/>
  </p:clrMapOvr>
  <p:transition spd="slow" advTm="88965"/>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FD56B487-F815-46D6-B799-6DDDCCA7984F}"/>
              </a:ext>
            </a:extLst>
          </p:cNvPr>
          <p:cNvSpPr txBox="1">
            <a:spLocks noChangeArrowheads="1"/>
          </p:cNvSpPr>
          <p:nvPr/>
        </p:nvSpPr>
        <p:spPr bwMode="auto">
          <a:xfrm>
            <a:off x="539750" y="838200"/>
            <a:ext cx="76136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a:r>
              <a:rPr lang="en-US" altLang="en-US" sz="3200">
                <a:solidFill>
                  <a:srgbClr val="FFFF00"/>
                </a:solidFill>
                <a:latin typeface="Century Gothic" panose="020B0502020202020204" pitchFamily="34" charset="0"/>
              </a:rPr>
              <a:t>WHAT TO BRING ON THE FIRST DAY  </a:t>
            </a:r>
          </a:p>
          <a:p>
            <a:endParaRPr lang="en-US" altLang="en-US">
              <a:latin typeface="Century Gothic" panose="020B0502020202020204" pitchFamily="34" charset="0"/>
            </a:endParaRPr>
          </a:p>
          <a:p>
            <a:pPr>
              <a:buFont typeface="Symbol" panose="05050102010706020507" pitchFamily="18" charset="2"/>
              <a:buChar char="·"/>
            </a:pPr>
            <a:r>
              <a:rPr lang="en-US" altLang="en-US">
                <a:latin typeface="Century Gothic" panose="020B0502020202020204" pitchFamily="34" charset="0"/>
              </a:rPr>
              <a:t>Backpack </a:t>
            </a:r>
          </a:p>
          <a:p>
            <a:endParaRPr lang="en-US" altLang="en-US">
              <a:latin typeface="Century Gothic" panose="020B0502020202020204" pitchFamily="34" charset="0"/>
            </a:endParaRPr>
          </a:p>
          <a:p>
            <a:pPr>
              <a:buFont typeface="Symbol" panose="05050102010706020507" pitchFamily="18" charset="2"/>
              <a:buChar char="·"/>
            </a:pPr>
            <a:r>
              <a:rPr lang="en-US" altLang="en-US">
                <a:latin typeface="Century Gothic" panose="020B0502020202020204" pitchFamily="34" charset="0"/>
              </a:rPr>
              <a:t>Lunch and snacks</a:t>
            </a:r>
          </a:p>
          <a:p>
            <a:pPr>
              <a:buFont typeface="Symbol" panose="05050102010706020507" pitchFamily="18" charset="2"/>
              <a:buChar char="·"/>
            </a:pPr>
            <a:endParaRPr lang="en-US" altLang="en-US">
              <a:latin typeface="Century Gothic" panose="020B0502020202020204" pitchFamily="34" charset="0"/>
            </a:endParaRPr>
          </a:p>
          <a:p>
            <a:pPr>
              <a:buFont typeface="Symbol" panose="05050102010706020507" pitchFamily="18" charset="2"/>
              <a:buChar char="·"/>
            </a:pPr>
            <a:r>
              <a:rPr lang="en-US" altLang="en-US">
                <a:latin typeface="Century Gothic" panose="020B0502020202020204" pitchFamily="34" charset="0"/>
              </a:rPr>
              <a:t>School supplies (if you did not attend the back to school open house event)</a:t>
            </a:r>
          </a:p>
          <a:p>
            <a:endParaRPr lang="en-US" altLang="en-US">
              <a:latin typeface="Century Gothic" panose="020B0502020202020204" pitchFamily="34" charset="0"/>
            </a:endParaRPr>
          </a:p>
          <a:p>
            <a:r>
              <a:rPr lang="en-US" altLang="en-US">
                <a:latin typeface="Century Gothic" panose="020B0502020202020204" pitchFamily="34" charset="0"/>
              </a:rPr>
              <a:t>We recommend that toys and other valuable items remain at home. </a:t>
            </a:r>
            <a:r>
              <a:rPr lang="en-US" altLang="en-US">
                <a:latin typeface="Century Gothic" panose="020B0502020202020204" pitchFamily="34" charset="0"/>
                <a:cs typeface="Times" panose="02020603050405020304" pitchFamily="18" charset="0"/>
                <a:sym typeface="Symbol" panose="05050102010706020507" pitchFamily="18" charset="2"/>
              </a:rPr>
              <a:t>	</a:t>
            </a:r>
            <a:endParaRPr lang="en-US" altLang="en-US">
              <a:latin typeface="Century Gothic" panose="020B0502020202020204" pitchFamily="34" charset="0"/>
              <a:cs typeface="Times" panose="02020603050405020304" pitchFamily="18" charset="0"/>
            </a:endParaRPr>
          </a:p>
          <a:p>
            <a:pPr lvl="2"/>
            <a:endParaRPr lang="en-US" altLang="en-US">
              <a:latin typeface="Tw Cen MT" panose="020B0602020104020603" pitchFamily="34" charset="0"/>
              <a:cs typeface="Times" panose="02020603050405020304" pitchFamily="18" charset="0"/>
            </a:endParaRPr>
          </a:p>
        </p:txBody>
      </p:sp>
    </p:spTree>
  </p:cSld>
  <p:clrMapOvr>
    <a:masterClrMapping/>
  </p:clrMapOvr>
  <p:transition spd="slow" advTm="43458"/>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5F18597C-FC2D-4C5D-A32F-0177A3DDBC49}"/>
              </a:ext>
            </a:extLst>
          </p:cNvPr>
          <p:cNvSpPr txBox="1">
            <a:spLocks noChangeArrowheads="1"/>
          </p:cNvSpPr>
          <p:nvPr/>
        </p:nvSpPr>
        <p:spPr bwMode="auto">
          <a:xfrm>
            <a:off x="179388" y="1066800"/>
            <a:ext cx="8353425"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endParaRPr lang="en-US" altLang="en-US">
              <a:latin typeface="Century Gothic" panose="020B0502020202020204" pitchFamily="34" charset="0"/>
            </a:endParaRPr>
          </a:p>
          <a:p>
            <a:r>
              <a:rPr lang="en-US" altLang="en-US">
                <a:latin typeface="Century Gothic" panose="020B0502020202020204" pitchFamily="34" charset="0"/>
              </a:rPr>
              <a:t>              </a:t>
            </a:r>
            <a:r>
              <a:rPr lang="en-US" altLang="en-US" sz="3200">
                <a:solidFill>
                  <a:srgbClr val="FFFF00"/>
                </a:solidFill>
                <a:latin typeface="Century Gothic" panose="020B0502020202020204" pitchFamily="34" charset="0"/>
              </a:rPr>
              <a:t>“JUST IN CASE CLOTHES”</a:t>
            </a:r>
          </a:p>
          <a:p>
            <a:endParaRPr lang="en-US" altLang="en-US" sz="2800">
              <a:latin typeface="Century Gothic" panose="020B0502020202020204" pitchFamily="34" charset="0"/>
            </a:endParaRPr>
          </a:p>
          <a:p>
            <a:pPr lvl="2"/>
            <a:endParaRPr lang="en-US" altLang="en-US" sz="2800">
              <a:latin typeface="Century Gothic" panose="020B0502020202020204" pitchFamily="34" charset="0"/>
            </a:endParaRPr>
          </a:p>
          <a:p>
            <a:pPr lvl="2">
              <a:buFont typeface="Symbol" panose="05050102010706020507" pitchFamily="18" charset="2"/>
              <a:buChar char="·"/>
            </a:pPr>
            <a:r>
              <a:rPr lang="en-US" altLang="en-US" sz="2800">
                <a:latin typeface="Century Gothic" panose="020B0502020202020204" pitchFamily="34" charset="0"/>
              </a:rPr>
              <a:t> Please send, in a plastic bag with your child’s name on it, “just-in-case” clothes, including underwear, socks, shirt, and pants.</a:t>
            </a:r>
          </a:p>
          <a:p>
            <a:pPr lvl="2">
              <a:buFont typeface="Symbol" panose="05050102010706020507" pitchFamily="18" charset="2"/>
              <a:buChar char="·"/>
            </a:pPr>
            <a:endParaRPr lang="en-US" altLang="en-US">
              <a:latin typeface="Century Gothic" panose="020B0502020202020204" pitchFamily="34" charset="0"/>
            </a:endParaRPr>
          </a:p>
          <a:p>
            <a:endParaRPr lang="en-US" altLang="en-US">
              <a:latin typeface="Century Gothic" panose="020B0502020202020204" pitchFamily="34" charset="0"/>
            </a:endParaRPr>
          </a:p>
        </p:txBody>
      </p:sp>
    </p:spTree>
  </p:cSld>
  <p:clrMapOvr>
    <a:masterClrMapping/>
  </p:clrMapOvr>
  <p:transition spd="slow" advTm="45706"/>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86BFC871B36645A9E2BDB169294240" ma:contentTypeVersion="1" ma:contentTypeDescription="Create a new document." ma:contentTypeScope="" ma:versionID="58187765c108576b5490312a36ec1ad0">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640B14A-E7E7-4794-B3A1-0C7CEDD6DF06}"/>
</file>

<file path=customXml/itemProps2.xml><?xml version="1.0" encoding="utf-8"?>
<ds:datastoreItem xmlns:ds="http://schemas.openxmlformats.org/officeDocument/2006/customXml" ds:itemID="{DE9D8E57-16BE-43EC-A468-77088865A603}"/>
</file>

<file path=customXml/itemProps3.xml><?xml version="1.0" encoding="utf-8"?>
<ds:datastoreItem xmlns:ds="http://schemas.openxmlformats.org/officeDocument/2006/customXml" ds:itemID="{5D6341CE-7998-4909-9ADD-954AF6DD8171}"/>
</file>

<file path=docProps/app.xml><?xml version="1.0" encoding="utf-8"?>
<Properties xmlns="http://schemas.openxmlformats.org/officeDocument/2006/extended-properties" xmlns:vt="http://schemas.openxmlformats.org/officeDocument/2006/docPropsVTypes">
  <Template>Apex</Template>
  <TotalTime>29773</TotalTime>
  <Words>1065</Words>
  <Application>Microsoft Office PowerPoint</Application>
  <PresentationFormat>On-screen Show (4:3)</PresentationFormat>
  <Paragraphs>142</Paragraphs>
  <Slides>19</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Book Antiqua</vt:lpstr>
      <vt:lpstr>Calibri</vt:lpstr>
      <vt:lpstr>Century Gothic</vt:lpstr>
      <vt:lpstr>Comic Sans MS</vt:lpstr>
      <vt:lpstr>Lucida Sans</vt:lpstr>
      <vt:lpstr>Symbol</vt:lpstr>
      <vt:lpstr>Times</vt:lpstr>
      <vt:lpstr>Tw Cen MT</vt:lpstr>
      <vt:lpstr>Wingdings</vt:lpstr>
      <vt:lpstr>Wingdings 2</vt:lpstr>
      <vt:lpstr>Wingdings 3</vt:lpstr>
      <vt:lpstr>Apex</vt:lpstr>
      <vt:lpstr>PowerPoint Presentation</vt:lpstr>
      <vt:lpstr>PowerPoint Presentation</vt:lpstr>
      <vt:lpstr>School Improvement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vt:lpstr>
      <vt:lpstr>Attendance Matters</vt:lpstr>
      <vt:lpstr>Transportation</vt:lpstr>
      <vt:lpstr>Alternate Location</vt:lpstr>
      <vt:lpstr>Communication</vt:lpstr>
      <vt:lpstr>Questions?</vt:lpstr>
      <vt:lpstr>PowerPoint Presentation</vt:lpstr>
    </vt:vector>
  </TitlesOfParts>
  <Company>School District 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to Kindergarten Power Point</dc:title>
  <dc:creator>Joan McFarlane</dc:creator>
  <cp:lastModifiedBy>Dobbin, Ashley (ASD-S)</cp:lastModifiedBy>
  <cp:revision>255</cp:revision>
  <cp:lastPrinted>2013-05-28T13:16:57Z</cp:lastPrinted>
  <dcterms:created xsi:type="dcterms:W3CDTF">2011-06-02T15:18:25Z</dcterms:created>
  <dcterms:modified xsi:type="dcterms:W3CDTF">2022-06-03T16:27:41Z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0x0101005D86BFC871B36645A9E2BDB169294240</vt:lpwstr>
  </property>
</Properties>
</file>