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62" r:id="rId2"/>
    <p:sldId id="301" r:id="rId3"/>
    <p:sldId id="318" r:id="rId4"/>
    <p:sldId id="296" r:id="rId5"/>
    <p:sldId id="275" r:id="rId6"/>
    <p:sldId id="320" r:id="rId7"/>
    <p:sldId id="325" r:id="rId8"/>
    <p:sldId id="326" r:id="rId9"/>
    <p:sldId id="327" r:id="rId10"/>
    <p:sldId id="323" r:id="rId11"/>
    <p:sldId id="261" r:id="rId12"/>
    <p:sldId id="321" r:id="rId13"/>
    <p:sldId id="322" r:id="rId14"/>
    <p:sldId id="311" r:id="rId15"/>
    <p:sldId id="299" r:id="rId16"/>
    <p:sldId id="302" r:id="rId17"/>
    <p:sldId id="329" r:id="rId18"/>
    <p:sldId id="298" r:id="rId19"/>
    <p:sldId id="274" r:id="rId20"/>
    <p:sldId id="308" r:id="rId21"/>
    <p:sldId id="307" r:id="rId22"/>
    <p:sldId id="295" r:id="rId23"/>
    <p:sldId id="300" r:id="rId24"/>
    <p:sldId id="328" r:id="rId25"/>
    <p:sldId id="324" r:id="rId26"/>
    <p:sldId id="315" r:id="rId27"/>
    <p:sldId id="317" r:id="rId28"/>
    <p:sldId id="306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FFFF"/>
    <a:srgbClr val="99CC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67325" autoAdjust="0"/>
  </p:normalViewPr>
  <p:slideViewPr>
    <p:cSldViewPr>
      <p:cViewPr varScale="1">
        <p:scale>
          <a:sx n="50" d="100"/>
          <a:sy n="50" d="100"/>
        </p:scale>
        <p:origin x="1500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11/8/2016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11/8/2016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87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8647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443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218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297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6873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45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93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625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48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560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163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878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04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581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881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79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516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90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94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67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923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66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11/8/2016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2.jp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0.jpg"/><Relationship Id="rId5" Type="http://schemas.openxmlformats.org/officeDocument/2006/relationships/image" Target="../media/image45.jpg"/><Relationship Id="rId10" Type="http://schemas.openxmlformats.org/officeDocument/2006/relationships/image" Target="../media/image49.jpeg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a/url?sa=i&amp;rct=j&amp;q=&amp;esrc=s&amp;source=images&amp;cd=&amp;cad=rja&amp;uact=8&amp;ved=0ahUKEwiGtLP1_JnQAhUq6oMKHeEYBAwQjRwIBw&amp;url=https://creativevoicewales.wordpress.com/&amp;psig=AFQjCNHqcbBGpwyj1rIU4gTnOwCzPygQEw&amp;ust=1478722541660512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1.jpg"/><Relationship Id="rId5" Type="http://schemas.openxmlformats.org/officeDocument/2006/relationships/image" Target="../media/image56.png"/><Relationship Id="rId10" Type="http://schemas.openxmlformats.org/officeDocument/2006/relationships/image" Target="../media/image60.jpg"/><Relationship Id="rId4" Type="http://schemas.openxmlformats.org/officeDocument/2006/relationships/image" Target="../media/image55.wmf"/><Relationship Id="rId9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eadingrockets.org/" TargetMode="External"/><Relationship Id="rId5" Type="http://schemas.openxmlformats.org/officeDocument/2006/relationships/hyperlink" Target="http://www2.gnb.ca/content/gnb/en/departments/education/k12/content/anglophone_sector/curriculum_anglophone.html#1" TargetMode="Externa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20" y="404664"/>
            <a:ext cx="10708347" cy="60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772816"/>
            <a:ext cx="2232248" cy="4740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1844" y="274638"/>
            <a:ext cx="9684568" cy="1020762"/>
          </a:xfrm>
        </p:spPr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A Word about Reading Levels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146" y="3356992"/>
            <a:ext cx="1181100" cy="147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300" y="3429000"/>
            <a:ext cx="1133475" cy="138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2829" y="3140968"/>
            <a:ext cx="1171575" cy="169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358" y="1894904"/>
            <a:ext cx="1133475" cy="88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001" y="1885379"/>
            <a:ext cx="1143000" cy="895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5958" y="1637159"/>
            <a:ext cx="1123950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8348" y="5157192"/>
            <a:ext cx="1123950" cy="144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4492" y="5157192"/>
            <a:ext cx="1123950" cy="139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2644" y="5013176"/>
            <a:ext cx="10953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274638"/>
            <a:ext cx="10873208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/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>
                <a:latin typeface="Kristen ITC" panose="03050502040202030202" pitchFamily="66" charset="0"/>
              </a:rPr>
              <a:t/>
            </a:r>
            <a:br>
              <a:rPr lang="en-US" dirty="0">
                <a:latin typeface="Kristen ITC" panose="03050502040202030202" pitchFamily="66" charset="0"/>
              </a:rPr>
            </a:br>
            <a:r>
              <a:rPr lang="en-US" dirty="0" smtClean="0">
                <a:latin typeface="Kristen ITC" panose="03050502040202030202" pitchFamily="66" charset="0"/>
              </a:rPr>
              <a:t>EXAMPLES - Reading </a:t>
            </a:r>
            <a:r>
              <a:rPr lang="en-US" dirty="0" err="1" smtClean="0">
                <a:latin typeface="Kristen ITC" panose="03050502040202030202" pitchFamily="66" charset="0"/>
              </a:rPr>
              <a:t>Behaviours</a:t>
            </a:r>
            <a:r>
              <a:rPr lang="en-US" dirty="0" smtClean="0">
                <a:latin typeface="Kristen ITC" panose="03050502040202030202" pitchFamily="66" charset="0"/>
              </a:rPr>
              <a:t> and Understandings</a:t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Level C</a:t>
            </a:r>
            <a:endParaRPr lang="en-US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188622" cy="4836368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Thinking WITHIN the Text</a:t>
            </a:r>
          </a:p>
          <a:p>
            <a:pPr lvl="1"/>
            <a:r>
              <a:rPr lang="en-CA" sz="2800" dirty="0" smtClean="0"/>
              <a:t>Solving Words			</a:t>
            </a:r>
            <a:r>
              <a:rPr lang="en-CA" sz="2800" dirty="0" smtClean="0">
                <a:solidFill>
                  <a:srgbClr val="FF0000"/>
                </a:solidFill>
              </a:rPr>
              <a:t>10+  high frequency words</a:t>
            </a:r>
            <a:r>
              <a:rPr lang="en-CA" sz="2800" dirty="0" smtClean="0"/>
              <a:t>	</a:t>
            </a:r>
          </a:p>
          <a:p>
            <a:pPr lvl="1"/>
            <a:r>
              <a:rPr lang="en-CA" sz="2800" dirty="0" smtClean="0"/>
              <a:t>Maintaining Fluency  	</a:t>
            </a:r>
            <a:r>
              <a:rPr lang="en-CA" sz="2800" dirty="0" smtClean="0">
                <a:solidFill>
                  <a:srgbClr val="FF0000"/>
                </a:solidFill>
              </a:rPr>
              <a:t>ending punctuation</a:t>
            </a:r>
          </a:p>
          <a:p>
            <a:pPr marL="274320" lvl="1" indent="0">
              <a:buNone/>
            </a:pPr>
            <a:endParaRPr lang="en-CA" sz="2800" dirty="0" smtClean="0"/>
          </a:p>
          <a:p>
            <a:r>
              <a:rPr lang="en-CA" sz="2800" b="1" dirty="0" smtClean="0"/>
              <a:t>Thinking BEYOND the Text </a:t>
            </a:r>
          </a:p>
          <a:p>
            <a:pPr lvl="1"/>
            <a:r>
              <a:rPr lang="en-CA" sz="2800" dirty="0" smtClean="0"/>
              <a:t>Predicting			</a:t>
            </a:r>
            <a:r>
              <a:rPr lang="en-CA" sz="2800" dirty="0" smtClean="0">
                <a:solidFill>
                  <a:srgbClr val="FF0000"/>
                </a:solidFill>
              </a:rPr>
              <a:t>how it will end</a:t>
            </a:r>
          </a:p>
          <a:p>
            <a:pPr marL="274320" lvl="1" indent="0">
              <a:buNone/>
            </a:pPr>
            <a:r>
              <a:rPr lang="en-CA" sz="2800" dirty="0" smtClean="0"/>
              <a:t>			</a:t>
            </a:r>
          </a:p>
          <a:p>
            <a:r>
              <a:rPr lang="en-CA" sz="2800" b="1" dirty="0" smtClean="0"/>
              <a:t>Thinking ABOUT the Text </a:t>
            </a:r>
          </a:p>
          <a:p>
            <a:pPr lvl="1"/>
            <a:r>
              <a:rPr lang="en-CA" sz="2800" dirty="0" smtClean="0"/>
              <a:t>Analyzing			</a:t>
            </a:r>
            <a:r>
              <a:rPr lang="en-CA" sz="2800" dirty="0" smtClean="0">
                <a:solidFill>
                  <a:srgbClr val="FF0000"/>
                </a:solidFill>
              </a:rPr>
              <a:t>connections between text &amp; pictures</a:t>
            </a:r>
          </a:p>
          <a:p>
            <a:pPr marL="274320" lvl="1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274638"/>
            <a:ext cx="10873208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/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>
                <a:latin typeface="Kristen ITC" panose="03050502040202030202" pitchFamily="66" charset="0"/>
              </a:rPr>
              <a:t/>
            </a:r>
            <a:br>
              <a:rPr lang="en-US" dirty="0">
                <a:latin typeface="Kristen ITC" panose="03050502040202030202" pitchFamily="66" charset="0"/>
              </a:rPr>
            </a:br>
            <a:r>
              <a:rPr lang="en-US" dirty="0" smtClean="0">
                <a:latin typeface="Kristen ITC" panose="03050502040202030202" pitchFamily="66" charset="0"/>
              </a:rPr>
              <a:t>EXAMPLES - Reading </a:t>
            </a:r>
            <a:r>
              <a:rPr lang="en-US" dirty="0" err="1" smtClean="0">
                <a:latin typeface="Kristen ITC" panose="03050502040202030202" pitchFamily="66" charset="0"/>
              </a:rPr>
              <a:t>Behaviours</a:t>
            </a:r>
            <a:r>
              <a:rPr lang="en-US" dirty="0" smtClean="0">
                <a:latin typeface="Kristen ITC" panose="03050502040202030202" pitchFamily="66" charset="0"/>
              </a:rPr>
              <a:t> and Understandings</a:t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Level I</a:t>
            </a:r>
            <a:endParaRPr lang="en-US" dirty="0">
              <a:solidFill>
                <a:srgbClr val="FFFF00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188622" cy="4836368"/>
          </a:xfrm>
        </p:spPr>
        <p:txBody>
          <a:bodyPr>
            <a:normAutofit lnSpcReduction="10000"/>
          </a:bodyPr>
          <a:lstStyle/>
          <a:p>
            <a:r>
              <a:rPr lang="en-CA" sz="2800" b="1" dirty="0" smtClean="0"/>
              <a:t>Thinking WITHIN the Text</a:t>
            </a:r>
          </a:p>
          <a:p>
            <a:pPr lvl="1"/>
            <a:r>
              <a:rPr lang="en-CA" sz="2800" dirty="0" smtClean="0"/>
              <a:t>Solving Words			</a:t>
            </a:r>
            <a:r>
              <a:rPr lang="en-CA" sz="2800" dirty="0" smtClean="0">
                <a:solidFill>
                  <a:srgbClr val="FFFF00"/>
                </a:solidFill>
              </a:rPr>
              <a:t>100+ high frequency words</a:t>
            </a:r>
            <a:r>
              <a:rPr lang="en-CA" sz="2800" dirty="0" smtClean="0"/>
              <a:t>	</a:t>
            </a:r>
          </a:p>
          <a:p>
            <a:pPr lvl="1"/>
            <a:r>
              <a:rPr lang="en-CA" sz="2800" dirty="0" smtClean="0"/>
              <a:t>Maintaining Fluency  	</a:t>
            </a:r>
            <a:r>
              <a:rPr lang="en-CA" sz="2800" dirty="0" smtClean="0">
                <a:solidFill>
                  <a:srgbClr val="FFFF00"/>
                </a:solidFill>
              </a:rPr>
              <a:t>full range of punctuation</a:t>
            </a:r>
          </a:p>
          <a:p>
            <a:pPr marL="274320" lvl="1" indent="0">
              <a:buNone/>
            </a:pPr>
            <a:endParaRPr lang="en-CA" sz="2800" dirty="0" smtClean="0"/>
          </a:p>
          <a:p>
            <a:r>
              <a:rPr lang="en-CA" sz="2800" b="1" dirty="0" smtClean="0"/>
              <a:t>Thinking BEYOND the Text </a:t>
            </a:r>
          </a:p>
          <a:p>
            <a:pPr lvl="1"/>
            <a:r>
              <a:rPr lang="en-CA" sz="2800" dirty="0" smtClean="0"/>
              <a:t>Predicting			</a:t>
            </a:r>
            <a:r>
              <a:rPr lang="en-CA" sz="2800" dirty="0" smtClean="0">
                <a:solidFill>
                  <a:srgbClr val="FFFF00"/>
                </a:solidFill>
              </a:rPr>
              <a:t>solution; based on characters or type</a:t>
            </a:r>
          </a:p>
          <a:p>
            <a:pPr marL="274320" lvl="1" indent="0">
              <a:buNone/>
            </a:pPr>
            <a:r>
              <a:rPr lang="en-CA" sz="2800" dirty="0" smtClean="0"/>
              <a:t>			</a:t>
            </a:r>
          </a:p>
          <a:p>
            <a:r>
              <a:rPr lang="en-CA" sz="2800" b="1" dirty="0" smtClean="0"/>
              <a:t>Thinking ABOUT the Text </a:t>
            </a:r>
          </a:p>
          <a:p>
            <a:pPr lvl="1"/>
            <a:r>
              <a:rPr lang="en-CA" sz="2800" dirty="0" smtClean="0"/>
              <a:t>Analyzing			</a:t>
            </a:r>
            <a:r>
              <a:rPr lang="en-CA" sz="2800" dirty="0" smtClean="0">
                <a:solidFill>
                  <a:srgbClr val="FFFF00"/>
                </a:solidFill>
              </a:rPr>
              <a:t>fit between picture and text; layout </a:t>
            </a:r>
          </a:p>
          <a:p>
            <a:pPr marL="274320" lvl="1" indent="0">
              <a:buNone/>
            </a:pPr>
            <a:r>
              <a:rPr lang="en-CA" sz="2800" dirty="0">
                <a:solidFill>
                  <a:srgbClr val="FFFF00"/>
                </a:solidFill>
              </a:rPr>
              <a:t>	</a:t>
            </a:r>
            <a:r>
              <a:rPr lang="en-CA" sz="2800" dirty="0" smtClean="0">
                <a:solidFill>
                  <a:srgbClr val="FFFF00"/>
                </a:solidFill>
              </a:rPr>
              <a:t>				and print features for emphasis</a:t>
            </a:r>
            <a:r>
              <a:rPr lang="en-CA" sz="2800" dirty="0" smtClean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218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274638"/>
            <a:ext cx="10873208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/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>
                <a:latin typeface="Kristen ITC" panose="03050502040202030202" pitchFamily="66" charset="0"/>
              </a:rPr>
              <a:t/>
            </a:r>
            <a:br>
              <a:rPr lang="en-US" dirty="0">
                <a:latin typeface="Kristen ITC" panose="03050502040202030202" pitchFamily="66" charset="0"/>
              </a:rPr>
            </a:br>
            <a:r>
              <a:rPr lang="en-US" dirty="0" smtClean="0">
                <a:latin typeface="Kristen ITC" panose="03050502040202030202" pitchFamily="66" charset="0"/>
              </a:rPr>
              <a:t>EXAMPLES - Reading </a:t>
            </a:r>
            <a:r>
              <a:rPr lang="en-US" dirty="0" err="1" smtClean="0">
                <a:latin typeface="Kristen ITC" panose="03050502040202030202" pitchFamily="66" charset="0"/>
              </a:rPr>
              <a:t>Behaviours</a:t>
            </a:r>
            <a:r>
              <a:rPr lang="en-US" dirty="0" smtClean="0">
                <a:latin typeface="Kristen ITC" panose="03050502040202030202" pitchFamily="66" charset="0"/>
              </a:rPr>
              <a:t> and Understandings</a:t>
            </a:r>
            <a:br>
              <a:rPr lang="en-US" dirty="0" smtClean="0">
                <a:latin typeface="Kristen ITC" panose="03050502040202030202" pitchFamily="66" charset="0"/>
              </a:rPr>
            </a:br>
            <a:r>
              <a:rPr lang="en-US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Level M</a:t>
            </a:r>
            <a:endParaRPr lang="en-US" dirty="0">
              <a:solidFill>
                <a:srgbClr val="00B0F0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188622" cy="4836368"/>
          </a:xfrm>
        </p:spPr>
        <p:txBody>
          <a:bodyPr>
            <a:normAutofit lnSpcReduction="10000"/>
          </a:bodyPr>
          <a:lstStyle/>
          <a:p>
            <a:r>
              <a:rPr lang="en-CA" sz="2800" b="1" dirty="0" smtClean="0"/>
              <a:t>Thinking WITHIN the Text</a:t>
            </a:r>
          </a:p>
          <a:p>
            <a:pPr lvl="1"/>
            <a:r>
              <a:rPr lang="en-CA" sz="2800" dirty="0" smtClean="0"/>
              <a:t>Solving Words			</a:t>
            </a:r>
            <a:r>
              <a:rPr lang="en-CA" sz="2800" dirty="0" smtClean="0">
                <a:solidFill>
                  <a:srgbClr val="00B0F0"/>
                </a:solidFill>
              </a:rPr>
              <a:t>new and interesting words</a:t>
            </a:r>
            <a:r>
              <a:rPr lang="en-CA" sz="2800" dirty="0" smtClean="0"/>
              <a:t>	</a:t>
            </a:r>
          </a:p>
          <a:p>
            <a:pPr lvl="1"/>
            <a:r>
              <a:rPr lang="en-CA" sz="2800" dirty="0" smtClean="0"/>
              <a:t>Maintaining Fluency  	</a:t>
            </a:r>
            <a:r>
              <a:rPr lang="en-CA" sz="2800" dirty="0" smtClean="0">
                <a:solidFill>
                  <a:srgbClr val="00B0F0"/>
                </a:solidFill>
              </a:rPr>
              <a:t>function of punctuation; dialogue 					with expression</a:t>
            </a:r>
          </a:p>
          <a:p>
            <a:pPr marL="274320" lvl="1" indent="0">
              <a:buNone/>
            </a:pPr>
            <a:endParaRPr lang="en-CA" sz="2800" dirty="0" smtClean="0"/>
          </a:p>
          <a:p>
            <a:r>
              <a:rPr lang="en-CA" sz="2800" b="1" dirty="0" smtClean="0"/>
              <a:t>Thinking BEYOND the Text </a:t>
            </a:r>
          </a:p>
          <a:p>
            <a:pPr lvl="1"/>
            <a:r>
              <a:rPr lang="en-CA" sz="2800" dirty="0" smtClean="0"/>
              <a:t>Predicting			</a:t>
            </a:r>
            <a:r>
              <a:rPr lang="en-CA" sz="2800" dirty="0" smtClean="0">
                <a:solidFill>
                  <a:srgbClr val="00B0F0"/>
                </a:solidFill>
              </a:rPr>
              <a:t>text structure to predict</a:t>
            </a:r>
          </a:p>
          <a:p>
            <a:pPr marL="274320" lvl="1" indent="0">
              <a:buNone/>
            </a:pPr>
            <a:r>
              <a:rPr lang="en-CA" sz="2800" dirty="0" smtClean="0"/>
              <a:t>			</a:t>
            </a:r>
          </a:p>
          <a:p>
            <a:r>
              <a:rPr lang="en-CA" sz="2800" b="1" dirty="0" smtClean="0"/>
              <a:t>Thinking ABOUT the Text </a:t>
            </a:r>
          </a:p>
          <a:p>
            <a:pPr lvl="1"/>
            <a:r>
              <a:rPr lang="en-CA" sz="2800" dirty="0" smtClean="0"/>
              <a:t>Analyzing			</a:t>
            </a:r>
            <a:r>
              <a:rPr lang="en-CA" sz="2800" dirty="0" smtClean="0">
                <a:solidFill>
                  <a:srgbClr val="00B0F0"/>
                </a:solidFill>
              </a:rPr>
              <a:t>notices a writer’s style</a:t>
            </a:r>
            <a:r>
              <a:rPr lang="en-CA" sz="2800" dirty="0" smtClean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328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Gr. 2 Reading Expectations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559" y="1772816"/>
            <a:ext cx="6948266" cy="4267200"/>
          </a:xfrm>
        </p:spPr>
        <p:txBody>
          <a:bodyPr/>
          <a:lstStyle/>
          <a:p>
            <a:r>
              <a:rPr lang="en-CA" dirty="0" smtClean="0"/>
              <a:t>Locate information</a:t>
            </a:r>
          </a:p>
          <a:p>
            <a:r>
              <a:rPr lang="en-CA" dirty="0" smtClean="0"/>
              <a:t>Retell a story</a:t>
            </a:r>
          </a:p>
          <a:p>
            <a:r>
              <a:rPr lang="en-CA" dirty="0" smtClean="0"/>
              <a:t>Identify main idea and details</a:t>
            </a:r>
          </a:p>
          <a:p>
            <a:r>
              <a:rPr lang="en-CA" dirty="0" smtClean="0"/>
              <a:t>Make simple inferences/predictions</a:t>
            </a:r>
          </a:p>
          <a:p>
            <a:r>
              <a:rPr lang="en-CA" dirty="0" smtClean="0"/>
              <a:t>Explain meaning of words</a:t>
            </a:r>
          </a:p>
          <a:p>
            <a:r>
              <a:rPr lang="en-CA" dirty="0" smtClean="0"/>
              <a:t>Make personal connections and express opinions</a:t>
            </a:r>
          </a:p>
          <a:p>
            <a:r>
              <a:rPr lang="en-CA" dirty="0" smtClean="0"/>
              <a:t>Identify purpose of text and text features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792610"/>
            <a:ext cx="43204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Reading…  “CAFÉ” &amp; “Daily 5”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1996499"/>
            <a:ext cx="3600400" cy="1992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72" y="1996499"/>
            <a:ext cx="3496514" cy="2011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28" y="4173862"/>
            <a:ext cx="3595414" cy="1968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372" y="4173862"/>
            <a:ext cx="3496514" cy="19945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2454" y="3574382"/>
            <a:ext cx="30281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 smtClean="0">
                <a:latin typeface="Kristen ITC" panose="03050502040202030202" pitchFamily="66" charset="0"/>
              </a:rPr>
              <a:t>Daily 5</a:t>
            </a:r>
          </a:p>
          <a:p>
            <a:pPr marL="457200" indent="-457200">
              <a:buAutoNum type="arabicPeriod"/>
            </a:pPr>
            <a:r>
              <a:rPr lang="en-CA" sz="2400" dirty="0" smtClean="0"/>
              <a:t>Read </a:t>
            </a:r>
            <a:r>
              <a:rPr lang="en-CA" sz="2400" dirty="0"/>
              <a:t>to Self   </a:t>
            </a:r>
            <a:endParaRPr lang="en-CA" sz="2400" dirty="0" smtClean="0"/>
          </a:p>
          <a:p>
            <a:pPr marL="457200" indent="-457200">
              <a:buAutoNum type="arabicPeriod"/>
            </a:pPr>
            <a:r>
              <a:rPr lang="en-CA" sz="2400" dirty="0" smtClean="0"/>
              <a:t>Read </a:t>
            </a:r>
            <a:r>
              <a:rPr lang="en-CA" sz="2400" dirty="0"/>
              <a:t>to Someone </a:t>
            </a:r>
            <a:endParaRPr lang="en-CA" sz="2400" dirty="0" smtClean="0"/>
          </a:p>
          <a:p>
            <a:pPr marL="457200" indent="-457200">
              <a:buAutoNum type="arabicPeriod"/>
            </a:pPr>
            <a:r>
              <a:rPr lang="en-CA" sz="2400" dirty="0" smtClean="0"/>
              <a:t> Work </a:t>
            </a:r>
            <a:r>
              <a:rPr lang="en-CA" sz="2400" dirty="0"/>
              <a:t>on </a:t>
            </a:r>
            <a:r>
              <a:rPr lang="en-CA" sz="2400" dirty="0" smtClean="0"/>
              <a:t>Words</a:t>
            </a:r>
          </a:p>
          <a:p>
            <a:pPr marL="514350" indent="-514350">
              <a:buAutoNum type="arabicPeriod" startAt="4"/>
            </a:pPr>
            <a:r>
              <a:rPr lang="en-CA" sz="2400" dirty="0" smtClean="0"/>
              <a:t>Work </a:t>
            </a:r>
            <a:r>
              <a:rPr lang="en-CA" sz="2400" dirty="0"/>
              <a:t>on </a:t>
            </a:r>
            <a:r>
              <a:rPr lang="en-CA" sz="2400" dirty="0" smtClean="0"/>
              <a:t>Writing</a:t>
            </a:r>
          </a:p>
          <a:p>
            <a:pPr marL="514350" indent="-514350">
              <a:buAutoNum type="arabicPeriod" startAt="4"/>
            </a:pPr>
            <a:r>
              <a:rPr lang="en-CA" sz="2400" dirty="0" smtClean="0"/>
              <a:t>Listen </a:t>
            </a:r>
            <a:r>
              <a:rPr lang="en-CA" sz="2400" dirty="0"/>
              <a:t>to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58" y="1387327"/>
            <a:ext cx="3029933" cy="20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468542" cy="1020762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Kristen ITC" panose="03050502040202030202" pitchFamily="66" charset="0"/>
              </a:rPr>
              <a:t>Reading:  3 Levels of Comprehension</a:t>
            </a:r>
            <a:endParaRPr lang="en-CA" sz="40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56" y="1700808"/>
            <a:ext cx="3312368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8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Literal</a:t>
            </a:r>
          </a:p>
          <a:p>
            <a:pPr marL="0" indent="0" algn="ctr">
              <a:buNone/>
            </a:pPr>
            <a:r>
              <a:rPr lang="en-CA" sz="17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Reading “the lines”</a:t>
            </a:r>
          </a:p>
          <a:p>
            <a:pPr marL="0" indent="0">
              <a:buNone/>
            </a:pPr>
            <a:r>
              <a:rPr lang="en-CA" dirty="0" smtClean="0"/>
              <a:t>      -facts/retell</a:t>
            </a:r>
          </a:p>
          <a:p>
            <a:pPr marL="0" indent="0">
              <a:buNone/>
            </a:pPr>
            <a:r>
              <a:rPr lang="en-CA" dirty="0" smtClean="0"/>
              <a:t>      -characters (who)</a:t>
            </a:r>
          </a:p>
          <a:p>
            <a:pPr marL="0" indent="0">
              <a:buNone/>
            </a:pPr>
            <a:r>
              <a:rPr lang="en-CA" dirty="0" smtClean="0"/>
              <a:t>      -setting (where)</a:t>
            </a:r>
          </a:p>
          <a:p>
            <a:pPr marL="0" indent="0">
              <a:buNone/>
            </a:pPr>
            <a:r>
              <a:rPr lang="en-CA" dirty="0" smtClean="0"/>
              <a:t>      -main events in order</a:t>
            </a:r>
          </a:p>
          <a:p>
            <a:pPr marL="0" indent="0">
              <a:buNone/>
            </a:pPr>
            <a:r>
              <a:rPr lang="en-CA" dirty="0" smtClean="0"/>
              <a:t>      -problem/solution	</a:t>
            </a:r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42718" y="1700808"/>
            <a:ext cx="39798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CA" sz="2800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Inferential Interpretative</a:t>
            </a:r>
          </a:p>
          <a:p>
            <a:pPr marL="0" indent="0" algn="ctr">
              <a:buFont typeface="Arial" pitchFamily="34" charset="0"/>
              <a:buNone/>
            </a:pPr>
            <a:r>
              <a:rPr lang="en-CA" sz="1700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Reading “between the lines”</a:t>
            </a:r>
          </a:p>
          <a:p>
            <a:pPr marL="0" indent="0">
              <a:buNone/>
            </a:pPr>
            <a:r>
              <a:rPr lang="en-US" sz="2000" i="1" dirty="0" smtClean="0"/>
              <a:t>INFER:  to deduce </a:t>
            </a:r>
            <a:r>
              <a:rPr lang="en-US" sz="2000" i="1" dirty="0"/>
              <a:t>or conclude (information) from evidence and reasoning rather than from explicit statements</a:t>
            </a:r>
            <a:endParaRPr lang="en-CA" sz="2200" i="1" dirty="0" smtClean="0"/>
          </a:p>
          <a:p>
            <a:pPr marL="0" indent="0">
              <a:buFont typeface="Arial" pitchFamily="34" charset="0"/>
              <a:buNone/>
            </a:pPr>
            <a:r>
              <a:rPr lang="en-CA" dirty="0" smtClean="0"/>
              <a:t>-draw conclusions</a:t>
            </a:r>
          </a:p>
          <a:p>
            <a:pPr marL="0" indent="0">
              <a:buFont typeface="Arial" pitchFamily="34" charset="0"/>
              <a:buNone/>
            </a:pPr>
            <a:r>
              <a:rPr lang="en-CA" dirty="0" smtClean="0"/>
              <a:t>-make comparisons</a:t>
            </a:r>
          </a:p>
          <a:p>
            <a:pPr marL="0" indent="0">
              <a:buFont typeface="Arial" pitchFamily="34" charset="0"/>
              <a:buNone/>
            </a:pPr>
            <a:r>
              <a:rPr lang="en-CA" dirty="0" smtClean="0"/>
              <a:t>-inferences about a character (e.g. feeling or actions)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10636" y="1772816"/>
            <a:ext cx="3816424" cy="4188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en-CA" sz="26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Personal, Critical, 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CA" sz="26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Evaluative</a:t>
            </a:r>
            <a:endParaRPr lang="en-CA" sz="2600" dirty="0">
              <a:solidFill>
                <a:srgbClr val="00B0F0"/>
              </a:solidFill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en-CA" sz="16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Reading “beyond </a:t>
            </a:r>
            <a:r>
              <a:rPr lang="en-CA" sz="1600" dirty="0">
                <a:solidFill>
                  <a:srgbClr val="00B0F0"/>
                </a:solidFill>
                <a:latin typeface="Kristen ITC" panose="03050502040202030202" pitchFamily="66" charset="0"/>
              </a:rPr>
              <a:t>the lines</a:t>
            </a:r>
            <a:r>
              <a:rPr lang="en-CA" sz="16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>”</a:t>
            </a:r>
          </a:p>
          <a:p>
            <a:pPr>
              <a:buFontTx/>
              <a:buChar char="-"/>
            </a:pPr>
            <a:r>
              <a:rPr lang="en-CA" sz="2200" dirty="0" smtClean="0"/>
              <a:t>Make personal connections</a:t>
            </a:r>
          </a:p>
          <a:p>
            <a:pPr>
              <a:buFontTx/>
              <a:buChar char="-"/>
            </a:pPr>
            <a:r>
              <a:rPr lang="en-CA" sz="2200" dirty="0" smtClean="0"/>
              <a:t>Relate prior knowledge</a:t>
            </a:r>
          </a:p>
          <a:p>
            <a:pPr>
              <a:buFontTx/>
              <a:buChar char="-"/>
            </a:pPr>
            <a:r>
              <a:rPr lang="en-CA" sz="2200" dirty="0" smtClean="0"/>
              <a:t>Express preferences</a:t>
            </a:r>
          </a:p>
          <a:p>
            <a:pPr>
              <a:buFontTx/>
              <a:buChar char="-"/>
            </a:pPr>
            <a:r>
              <a:rPr lang="en-CA" sz="2200" dirty="0" smtClean="0"/>
              <a:t>Express simple opinions</a:t>
            </a:r>
            <a:endParaRPr lang="en-CA" sz="2200" dirty="0"/>
          </a:p>
          <a:p>
            <a:pPr marL="0" indent="0">
              <a:buFont typeface="Arial" pitchFamily="34" charset="0"/>
              <a:buNone/>
            </a:pPr>
            <a:r>
              <a:rPr lang="en-CA" dirty="0" smtClean="0"/>
              <a:t>	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18992"/>
          <a:stretch/>
        </p:blipFill>
        <p:spPr>
          <a:xfrm>
            <a:off x="9388778" y="5688164"/>
            <a:ext cx="1260140" cy="1170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59" y="5526585"/>
            <a:ext cx="998561" cy="133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89" y="5839021"/>
            <a:ext cx="1037109" cy="10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2750" b="9050"/>
          <a:stretch/>
        </p:blipFill>
        <p:spPr>
          <a:xfrm>
            <a:off x="1522412" y="692696"/>
            <a:ext cx="889248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Writing – Genres or Forms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263" y="1680086"/>
            <a:ext cx="8055675" cy="42672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FF0000"/>
                </a:solidFill>
              </a:rPr>
              <a:t>Persuasive</a:t>
            </a:r>
            <a:r>
              <a:rPr lang="en-CA" sz="2800" dirty="0" smtClean="0"/>
              <a:t> (to convince someone)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FFC000"/>
                </a:solidFill>
              </a:rPr>
              <a:t>Descriptive Report</a:t>
            </a:r>
            <a:r>
              <a:rPr lang="en-CA" sz="2800" dirty="0" smtClean="0"/>
              <a:t> (to describe a topic)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FFFF00"/>
                </a:solidFill>
              </a:rPr>
              <a:t>Explanatory Report</a:t>
            </a:r>
            <a:r>
              <a:rPr lang="en-CA" sz="2800" dirty="0" smtClean="0"/>
              <a:t> (how something came to be/works)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92D050"/>
                </a:solidFill>
              </a:rPr>
              <a:t>Instructions/Procedures</a:t>
            </a:r>
            <a:r>
              <a:rPr lang="en-CA" sz="2800" dirty="0" smtClean="0"/>
              <a:t> (how to do something)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00B0F0"/>
                </a:solidFill>
              </a:rPr>
              <a:t>Recount</a:t>
            </a:r>
            <a:r>
              <a:rPr lang="en-CA" sz="2800" dirty="0" smtClean="0"/>
              <a:t> (tell about past events)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800" dirty="0" smtClean="0">
                <a:solidFill>
                  <a:srgbClr val="9966FF"/>
                </a:solidFill>
              </a:rPr>
              <a:t>Narrative</a:t>
            </a:r>
            <a:r>
              <a:rPr lang="en-CA" sz="2800" dirty="0" smtClean="0"/>
              <a:t> (to entertain with an imaginative experience)</a:t>
            </a:r>
            <a:endParaRPr lang="en-CA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333772" y="5848164"/>
            <a:ext cx="1440160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/>
          <p:cNvSpPr/>
          <p:nvPr/>
        </p:nvSpPr>
        <p:spPr>
          <a:xfrm>
            <a:off x="2291329" y="5836468"/>
            <a:ext cx="1498827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/>
          <p:cNvSpPr/>
          <p:nvPr/>
        </p:nvSpPr>
        <p:spPr>
          <a:xfrm>
            <a:off x="4294212" y="5848164"/>
            <a:ext cx="1440160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/>
          <p:cNvSpPr/>
          <p:nvPr/>
        </p:nvSpPr>
        <p:spPr>
          <a:xfrm>
            <a:off x="6166420" y="5836468"/>
            <a:ext cx="1440160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7"/>
          <p:cNvSpPr/>
          <p:nvPr/>
        </p:nvSpPr>
        <p:spPr>
          <a:xfrm>
            <a:off x="8182644" y="5848164"/>
            <a:ext cx="1440160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le 9"/>
          <p:cNvSpPr/>
          <p:nvPr/>
        </p:nvSpPr>
        <p:spPr>
          <a:xfrm>
            <a:off x="10198867" y="5848164"/>
            <a:ext cx="1540585" cy="648072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393638" y="6006097"/>
            <a:ext cx="1296144" cy="37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Content</a:t>
            </a:r>
            <a:endParaRPr lang="en-CA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5980" y="5967688"/>
            <a:ext cx="16995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Organization</a:t>
            </a:r>
            <a:endParaRPr lang="en-CA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6220" y="6006097"/>
            <a:ext cx="1296144" cy="37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Voice</a:t>
            </a:r>
            <a:endParaRPr lang="en-CA" sz="2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8428" y="5877272"/>
            <a:ext cx="12961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Word Choice</a:t>
            </a:r>
            <a:endParaRPr lang="en-CA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1061" y="5877272"/>
            <a:ext cx="141174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Sentence Structure</a:t>
            </a:r>
            <a:endParaRPr lang="en-CA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65862" y="5967688"/>
            <a:ext cx="1617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Conventions</a:t>
            </a:r>
            <a:endParaRPr lang="en-CA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AutoShape 2" descr="Image result for kids writin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74" y="1394500"/>
            <a:ext cx="2643177" cy="14159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51" y="3516493"/>
            <a:ext cx="2172386" cy="14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1069578"/>
            <a:ext cx="10543923" cy="53909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1736" y="12998"/>
            <a:ext cx="9143998" cy="1020762"/>
          </a:xfrm>
        </p:spPr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End of Kindergarten…</a:t>
            </a:r>
            <a:endParaRPr lang="en-CA" sz="4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Literacy Lead = Support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4" name="Picture 3" descr="C:\Users\Heidi.Stoddart\AppData\Local\Microsoft\Windows\Temporary Internet Files\Content.Outlook\ELR1XB4I\FullSizeRender (2)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64"/>
          <a:stretch/>
        </p:blipFill>
        <p:spPr bwMode="auto">
          <a:xfrm>
            <a:off x="1522414" y="1916832"/>
            <a:ext cx="288032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550">
            <a:off x="3417687" y="3967394"/>
            <a:ext cx="24765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25"/>
          <a:stretch/>
        </p:blipFill>
        <p:spPr>
          <a:xfrm rot="10800000">
            <a:off x="6310436" y="1772816"/>
            <a:ext cx="5060107" cy="3615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14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7908" y="315777"/>
            <a:ext cx="8207894" cy="1210146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Kristen ITC" panose="03050502040202030202" pitchFamily="66" charset="0"/>
              </a:rPr>
              <a:t>Kindergarten</a:t>
            </a:r>
            <a:br>
              <a:rPr lang="en-CA" sz="3600" dirty="0" smtClean="0">
                <a:latin typeface="Kristen ITC" panose="03050502040202030202" pitchFamily="66" charset="0"/>
              </a:rPr>
            </a:br>
            <a:r>
              <a:rPr lang="en-CA" sz="2400" dirty="0" smtClean="0">
                <a:latin typeface="Kristen ITC" panose="03050502040202030202" pitchFamily="66" charset="0"/>
              </a:rPr>
              <a:t>Expectations</a:t>
            </a:r>
            <a:endParaRPr lang="en-CA" sz="2400" dirty="0">
              <a:latin typeface="Kristen ITC" panose="03050502040202030202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1855" y="401072"/>
            <a:ext cx="6254254" cy="281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855" y="3160423"/>
            <a:ext cx="6254254" cy="29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477788" y="1879412"/>
            <a:ext cx="4968552" cy="42672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drawings and repetitive patterns to organize ideas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• use writing tools, often with support (e.g., word wall, alphabet chart, environmental print)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• use sound/symbol knowledge to write unknown words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• share writing orally</a:t>
            </a:r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4830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7908" y="315777"/>
            <a:ext cx="8207894" cy="1210146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Kristen ITC" panose="03050502040202030202" pitchFamily="66" charset="0"/>
              </a:rPr>
              <a:t>Grade 1</a:t>
            </a:r>
            <a:br>
              <a:rPr lang="en-CA" sz="3600" dirty="0" smtClean="0">
                <a:latin typeface="Kristen ITC" panose="03050502040202030202" pitchFamily="66" charset="0"/>
              </a:rPr>
            </a:br>
            <a:r>
              <a:rPr lang="en-CA" sz="2400" dirty="0" smtClean="0">
                <a:latin typeface="Kristen ITC" panose="03050502040202030202" pitchFamily="66" charset="0"/>
              </a:rPr>
              <a:t>Expectations</a:t>
            </a:r>
            <a:endParaRPr lang="en-CA" sz="2400" dirty="0">
              <a:latin typeface="Kristen ITC" panose="03050502040202030202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305" y="548680"/>
            <a:ext cx="5970606" cy="54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333772" y="1556792"/>
            <a:ext cx="5112568" cy="483636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200" dirty="0" smtClean="0"/>
              <a:t>• generate ideas ; use drawings and organizers to get started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reread to check for meaning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use writing tools (word wall, environmental print…)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use sound knowledge, word pattern, etc. to write unknown words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revise (add details or change words)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periods, capitals &amp; spelling</a:t>
            </a:r>
          </a:p>
          <a:p>
            <a:pPr>
              <a:buFont typeface="Arial" pitchFamily="34" charset="0"/>
              <a:buNone/>
            </a:pPr>
            <a:r>
              <a:rPr lang="en-US" sz="2200" dirty="0" smtClean="0"/>
              <a:t>• present writing orally and/or in simple published forms</a:t>
            </a:r>
          </a:p>
        </p:txBody>
      </p:sp>
    </p:spTree>
    <p:extLst>
      <p:ext uri="{BB962C8B-B14F-4D97-AF65-F5344CB8AC3E}">
        <p14:creationId xmlns:p14="http://schemas.microsoft.com/office/powerpoint/2010/main" val="19147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71" y="315777"/>
            <a:ext cx="5398023" cy="353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7908" y="315777"/>
            <a:ext cx="8207894" cy="1210146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Kristen ITC" panose="03050502040202030202" pitchFamily="66" charset="0"/>
              </a:rPr>
              <a:t>Grade 2</a:t>
            </a:r>
            <a:br>
              <a:rPr lang="en-CA" sz="3600" dirty="0" smtClean="0">
                <a:latin typeface="Kristen ITC" panose="03050502040202030202" pitchFamily="66" charset="0"/>
              </a:rPr>
            </a:br>
            <a:r>
              <a:rPr lang="en-CA" sz="2400" dirty="0" smtClean="0">
                <a:latin typeface="Kristen ITC" panose="03050502040202030202" pitchFamily="66" charset="0"/>
              </a:rPr>
              <a:t>Writing Expectations</a:t>
            </a:r>
            <a:endParaRPr lang="en-CA" sz="2400" dirty="0">
              <a:latin typeface="Kristen ITC" panose="03050502040202030202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27750"/>
          <a:stretch/>
        </p:blipFill>
        <p:spPr bwMode="auto">
          <a:xfrm>
            <a:off x="5734372" y="3846984"/>
            <a:ext cx="5390828" cy="25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477788" y="1772816"/>
            <a:ext cx="5184576" cy="4629472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Stay on topic and include details</a:t>
            </a:r>
          </a:p>
          <a:p>
            <a:r>
              <a:rPr lang="en-CA" dirty="0" smtClean="0"/>
              <a:t>Simple beginning, ideas in sequence, simple connecting words, abrupt conclusion</a:t>
            </a:r>
          </a:p>
          <a:p>
            <a:r>
              <a:rPr lang="en-CA" dirty="0" smtClean="0"/>
              <a:t>Basic vocabulary with some descriptive words</a:t>
            </a:r>
          </a:p>
          <a:p>
            <a:r>
              <a:rPr lang="en-CA" dirty="0" smtClean="0"/>
              <a:t>Show interest in topic, personal style</a:t>
            </a:r>
          </a:p>
          <a:p>
            <a:r>
              <a:rPr lang="en-CA" dirty="0" smtClean="0"/>
              <a:t>Simple sentence structure, some longer, some different beginnings</a:t>
            </a:r>
          </a:p>
          <a:p>
            <a:r>
              <a:rPr lang="en-CA" dirty="0" smtClean="0"/>
              <a:t>Periods, ?, !, capitals and spelling</a:t>
            </a:r>
          </a:p>
        </p:txBody>
      </p:sp>
    </p:spTree>
    <p:extLst>
      <p:ext uri="{BB962C8B-B14F-4D97-AF65-F5344CB8AC3E}">
        <p14:creationId xmlns:p14="http://schemas.microsoft.com/office/powerpoint/2010/main" val="32426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75" y="-31336"/>
            <a:ext cx="11181876" cy="1020762"/>
          </a:xfrm>
        </p:spPr>
        <p:txBody>
          <a:bodyPr>
            <a:normAutofit fontScale="90000"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A Read Aloud…  Start with a Favourite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4851" r="8132" b="3801"/>
          <a:stretch/>
        </p:blipFill>
        <p:spPr>
          <a:xfrm rot="20842956">
            <a:off x="409238" y="4410844"/>
            <a:ext cx="1632181" cy="244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44">
            <a:off x="3570148" y="4476750"/>
            <a:ext cx="1595438" cy="238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821">
            <a:off x="5336076" y="4626959"/>
            <a:ext cx="1684972" cy="244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48" y="4533464"/>
            <a:ext cx="2087860" cy="2087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887">
            <a:off x="9442403" y="4053698"/>
            <a:ext cx="1642886" cy="244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17" y="3522672"/>
            <a:ext cx="1785214" cy="27809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091">
            <a:off x="9978506" y="2292645"/>
            <a:ext cx="1775624" cy="2460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844">
            <a:off x="-214281" y="1775588"/>
            <a:ext cx="2144610" cy="2653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929">
            <a:off x="1529003" y="1307343"/>
            <a:ext cx="2102275" cy="20918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895">
            <a:off x="8563608" y="1025950"/>
            <a:ext cx="1940499" cy="2654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23" y="125702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b="1" dirty="0" smtClean="0">
                <a:latin typeface="Kristen ITC" panose="03050502040202030202" pitchFamily="66" charset="0"/>
              </a:rPr>
              <a:t>“Stuck on a Word!?”</a:t>
            </a:r>
            <a:endParaRPr lang="en-CA" sz="4800" b="1" dirty="0">
              <a:latin typeface="Kristen ITC" panose="03050502040202030202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9374" y="1826096"/>
            <a:ext cx="6303590" cy="3979168"/>
          </a:xfrm>
        </p:spPr>
        <p:txBody>
          <a:bodyPr/>
          <a:lstStyle/>
          <a:p>
            <a:r>
              <a:rPr lang="en-CA" altLang="en-US" sz="3000" dirty="0"/>
              <a:t>I use my knowledge of sight </a:t>
            </a:r>
            <a:r>
              <a:rPr lang="en-CA" altLang="en-US" sz="3000" dirty="0" smtClean="0"/>
              <a:t>words</a:t>
            </a:r>
          </a:p>
          <a:p>
            <a:r>
              <a:rPr lang="en-CA" altLang="en-US" sz="3000" dirty="0" smtClean="0"/>
              <a:t>I </a:t>
            </a:r>
            <a:r>
              <a:rPr lang="en-CA" altLang="en-US" sz="3000" dirty="0"/>
              <a:t>notice a pattern</a:t>
            </a:r>
          </a:p>
          <a:p>
            <a:r>
              <a:rPr lang="en-CA" altLang="en-US" sz="3000" dirty="0"/>
              <a:t>I look at the beginning of the word</a:t>
            </a:r>
          </a:p>
          <a:p>
            <a:r>
              <a:rPr lang="en-CA" altLang="en-US" sz="3000" dirty="0"/>
              <a:t>I think about what would make sense.  I make a picture of what’s happening in my </a:t>
            </a:r>
            <a:r>
              <a:rPr lang="en-CA" altLang="en-US" sz="3000" dirty="0" smtClean="0"/>
              <a:t>head</a:t>
            </a:r>
            <a:endParaRPr lang="en-CA" alt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622648"/>
            <a:ext cx="3618706" cy="48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044606" cy="1020762"/>
          </a:xfrm>
        </p:spPr>
        <p:txBody>
          <a:bodyPr>
            <a:no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To Try at Home…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7758">
            <a:off x="1932827" y="2188684"/>
            <a:ext cx="2792888" cy="3703776"/>
          </a:xfrm>
          <a:prstGeom prst="rect">
            <a:avLst/>
          </a:prstGeom>
        </p:spPr>
      </p:pic>
      <p:pic>
        <p:nvPicPr>
          <p:cNvPr id="5" name="Picture 3" descr="C:\Users\Cindy Hatt\AppData\Local\Microsoft\Windows\Temporary Internet Files\Content.IE5\WF52CIIT\MC90004489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2699" y="3635378"/>
            <a:ext cx="2302013" cy="1914557"/>
          </a:xfrm>
          <a:prstGeom prst="rect">
            <a:avLst/>
          </a:prstGeom>
          <a:noFill/>
        </p:spPr>
      </p:pic>
      <p:pic>
        <p:nvPicPr>
          <p:cNvPr id="6" name="Picture 16" descr="C:\Users\Cindy Hatt\AppData\Local\Microsoft\Windows\Temporary Internet Files\Content.IE5\11GYSXB3\MC900441498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4100">
            <a:off x="168185" y="1602817"/>
            <a:ext cx="2044596" cy="1944216"/>
          </a:xfrm>
          <a:prstGeom prst="rect">
            <a:avLst/>
          </a:prstGeom>
          <a:noFill/>
        </p:spPr>
      </p:pic>
      <p:pic>
        <p:nvPicPr>
          <p:cNvPr id="7" name="Picture 6" descr="C:\Users\Cindy Hatt\AppData\Local\Microsoft\Windows\Temporary Internet Files\Content.IE5\7KRF7FL5\MP900433172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3092">
            <a:off x="9582495" y="2670997"/>
            <a:ext cx="2070547" cy="232747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95" y="820465"/>
            <a:ext cx="2742952" cy="1826806"/>
          </a:xfrm>
          <a:prstGeom prst="rect">
            <a:avLst/>
          </a:prstGeom>
        </p:spPr>
      </p:pic>
      <p:sp>
        <p:nvSpPr>
          <p:cNvPr id="9" name="AutoShape 4" descr="Image result for sing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4686300" y="-1004888"/>
            <a:ext cx="2381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91" y="1417639"/>
            <a:ext cx="238125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9072941" y="4597417"/>
            <a:ext cx="1859422" cy="1905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9051" r="11113" b="14300"/>
          <a:stretch/>
        </p:blipFill>
        <p:spPr>
          <a:xfrm rot="702127">
            <a:off x="6950651" y="2641823"/>
            <a:ext cx="2273788" cy="3017937"/>
          </a:xfrm>
          <a:prstGeom prst="rect">
            <a:avLst/>
          </a:prstGeom>
        </p:spPr>
      </p:pic>
      <p:sp>
        <p:nvSpPr>
          <p:cNvPr id="13" name="AutoShape 6" descr="Image result for family in car clip art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93" y="5328519"/>
            <a:ext cx="1700800" cy="13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97" y="371922"/>
            <a:ext cx="4215741" cy="6048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114" y="371922"/>
            <a:ext cx="5557382" cy="2197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7092" y="2721353"/>
            <a:ext cx="4160867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4400" dirty="0" smtClean="0"/>
              <a:t>Visit…</a:t>
            </a:r>
          </a:p>
          <a:p>
            <a:pPr>
              <a:lnSpc>
                <a:spcPct val="90000"/>
              </a:lnSpc>
            </a:pPr>
            <a:endParaRPr lang="en-CA" sz="600" dirty="0" smtClean="0"/>
          </a:p>
          <a:p>
            <a:pPr>
              <a:lnSpc>
                <a:spcPct val="90000"/>
              </a:lnSpc>
            </a:pPr>
            <a:r>
              <a:rPr lang="en-CA" sz="2400" dirty="0" smtClean="0">
                <a:hlinkClick r:id="rId5"/>
              </a:rPr>
              <a:t>NB Dept. of Education &amp; Early Childhood Development</a:t>
            </a:r>
            <a:endParaRPr lang="en-CA" sz="2400" dirty="0" smtClean="0"/>
          </a:p>
          <a:p>
            <a:pPr>
              <a:lnSpc>
                <a:spcPct val="90000"/>
              </a:lnSpc>
            </a:pPr>
            <a:endParaRPr lang="en-CA" sz="2400" dirty="0" smtClean="0">
              <a:hlinkClick r:id="rId6"/>
            </a:endParaRPr>
          </a:p>
          <a:p>
            <a:pPr>
              <a:lnSpc>
                <a:spcPct val="90000"/>
              </a:lnSpc>
            </a:pPr>
            <a:r>
              <a:rPr lang="en-CA" sz="2400" dirty="0" smtClean="0">
                <a:hlinkClick r:id="rId6"/>
              </a:rPr>
              <a:t>Reading </a:t>
            </a:r>
            <a:r>
              <a:rPr lang="en-CA" sz="2400" dirty="0">
                <a:hlinkClick r:id="rId6"/>
              </a:rPr>
              <a:t>Rockets</a:t>
            </a:r>
            <a:endParaRPr lang="en-CA" sz="2400" dirty="0"/>
          </a:p>
          <a:p>
            <a:pPr>
              <a:lnSpc>
                <a:spcPct val="90000"/>
              </a:lnSpc>
            </a:pPr>
            <a:endParaRPr lang="en-CA" sz="2400" dirty="0" smtClean="0"/>
          </a:p>
          <a:p>
            <a:pPr>
              <a:lnSpc>
                <a:spcPct val="90000"/>
              </a:lnSpc>
            </a:pPr>
            <a:endParaRPr lang="en-CA" sz="2400" dirty="0">
              <a:hlinkClick r:id="rId6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66135">
            <a:off x="7544333" y="3936196"/>
            <a:ext cx="4796306" cy="2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836712"/>
            <a:ext cx="7361561" cy="35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462" y="296182"/>
            <a:ext cx="9143998" cy="1020762"/>
          </a:xfrm>
        </p:spPr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Tips for Families…  Read!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1399" y="1700808"/>
            <a:ext cx="9144000" cy="4692352"/>
          </a:xfrm>
        </p:spPr>
        <p:txBody>
          <a:bodyPr>
            <a:noAutofit/>
          </a:bodyPr>
          <a:lstStyle/>
          <a:p>
            <a:r>
              <a:rPr lang="en-US" dirty="0"/>
              <a:t>Read from day one. </a:t>
            </a:r>
          </a:p>
          <a:p>
            <a:r>
              <a:rPr lang="en-US" dirty="0"/>
              <a:t>Share books every </a:t>
            </a:r>
            <a:r>
              <a:rPr lang="en-US" dirty="0" smtClean="0"/>
              <a:t>day.</a:t>
            </a:r>
          </a:p>
          <a:p>
            <a:r>
              <a:rPr lang="en-US" dirty="0" smtClean="0"/>
              <a:t>Reread </a:t>
            </a:r>
            <a:r>
              <a:rPr lang="en-US" dirty="0"/>
              <a:t>favorites. </a:t>
            </a:r>
            <a:endParaRPr lang="en-US" dirty="0" smtClean="0"/>
          </a:p>
          <a:p>
            <a:r>
              <a:rPr lang="en-US" dirty="0" smtClean="0"/>
              <a:t>Send </a:t>
            </a:r>
            <a:r>
              <a:rPr lang="en-US" dirty="0"/>
              <a:t>positive messages about the joys of literacy. </a:t>
            </a:r>
            <a:endParaRPr lang="en-US" dirty="0" smtClean="0"/>
          </a:p>
          <a:p>
            <a:r>
              <a:rPr lang="en-US" dirty="0" smtClean="0"/>
              <a:t>Visit </a:t>
            </a:r>
            <a:r>
              <a:rPr lang="en-US" dirty="0"/>
              <a:t>the library early and often. </a:t>
            </a:r>
            <a:endParaRPr lang="en-US" dirty="0" smtClean="0"/>
          </a:p>
          <a:p>
            <a:r>
              <a:rPr lang="en-US" dirty="0" smtClean="0"/>
              <a:t>Find </a:t>
            </a:r>
            <a:r>
              <a:rPr lang="en-US" dirty="0"/>
              <a:t>the reading and writing in everyday </a:t>
            </a:r>
            <a:r>
              <a:rPr lang="en-US" dirty="0" smtClean="0"/>
              <a:t>things.</a:t>
            </a:r>
          </a:p>
          <a:p>
            <a:r>
              <a:rPr lang="en-US" dirty="0" smtClean="0"/>
              <a:t>Give </a:t>
            </a:r>
            <a:r>
              <a:rPr lang="en-US" dirty="0"/>
              <a:t>your reader something to think and talk </a:t>
            </a:r>
            <a:r>
              <a:rPr lang="en-US" dirty="0" smtClean="0"/>
              <a:t>about.</a:t>
            </a:r>
          </a:p>
          <a:p>
            <a:r>
              <a:rPr lang="en-US" dirty="0" smtClean="0"/>
              <a:t>Talk</a:t>
            </a:r>
            <a:r>
              <a:rPr lang="en-US" dirty="0"/>
              <a:t>, talk, </a:t>
            </a:r>
            <a:r>
              <a:rPr lang="en-US" dirty="0" smtClean="0"/>
              <a:t>talk!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124" y="321581"/>
            <a:ext cx="2876550" cy="199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99" y="2485851"/>
            <a:ext cx="1530068" cy="1871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4531131"/>
            <a:ext cx="2841473" cy="2033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/>
          <a:stretch/>
        </p:blipFill>
        <p:spPr>
          <a:xfrm>
            <a:off x="8281979" y="2485850"/>
            <a:ext cx="1745020" cy="1447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01" y="1346287"/>
            <a:ext cx="2623220" cy="17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77" y="1313603"/>
            <a:ext cx="4248472" cy="28209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Once upon a time…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pic>
        <p:nvPicPr>
          <p:cNvPr id="1026" name="479CAAD8-24FD-48AD-9BDF-E0DC81B95F62" descr="479CAAD8-24FD-48AD-9BDF-E0DC81B95F6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3" t="32547" r="29734" b="22566"/>
          <a:stretch/>
        </p:blipFill>
        <p:spPr bwMode="auto">
          <a:xfrm>
            <a:off x="1917948" y="1916038"/>
            <a:ext cx="2448273" cy="443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70" y="3296079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 smtClean="0">
                <a:latin typeface="Kristen ITC" panose="03050502040202030202" pitchFamily="66" charset="0"/>
              </a:rPr>
              <a:t>Curriculum</a:t>
            </a:r>
            <a:endParaRPr lang="en-CA" sz="5400" dirty="0"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2500">
            <a:off x="7943354" y="2477428"/>
            <a:ext cx="4104456" cy="173164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 smtClean="0">
                <a:solidFill>
                  <a:schemeClr val="bg1"/>
                </a:solidFill>
              </a:rPr>
              <a:t>Oral Language</a:t>
            </a:r>
          </a:p>
          <a:p>
            <a:pPr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Speaking </a:t>
            </a:r>
          </a:p>
          <a:p>
            <a:pPr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Listening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484891">
            <a:off x="4214613" y="2901311"/>
            <a:ext cx="3262660" cy="364205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4800" dirty="0" smtClean="0">
                <a:solidFill>
                  <a:schemeClr val="bg1"/>
                </a:solidFill>
              </a:rPr>
              <a:t>Writing &amp; Representing</a:t>
            </a:r>
            <a:endParaRPr lang="en-CA" dirty="0" smtClean="0">
              <a:solidFill>
                <a:schemeClr val="bg1"/>
              </a:solidFill>
            </a:endParaRP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Content</a:t>
            </a: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Organization</a:t>
            </a: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Word choice</a:t>
            </a: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Voice</a:t>
            </a: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Sentence structure</a:t>
            </a:r>
          </a:p>
          <a:p>
            <a:pPr>
              <a:lnSpc>
                <a:spcPts val="1000"/>
              </a:lnSpc>
              <a:buFont typeface="Arial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Conventions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20973239">
            <a:off x="543892" y="2078928"/>
            <a:ext cx="3114544" cy="33968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4800" dirty="0" smtClean="0">
                <a:solidFill>
                  <a:schemeClr val="bg1"/>
                </a:solidFill>
              </a:rPr>
              <a:t>Reading &amp;</a:t>
            </a:r>
          </a:p>
          <a:p>
            <a:pPr marL="0" indent="0">
              <a:buFont typeface="Arial" pitchFamily="34" charset="0"/>
              <a:buNone/>
            </a:pPr>
            <a:r>
              <a:rPr lang="en-CA" sz="4800" dirty="0" smtClean="0">
                <a:solidFill>
                  <a:schemeClr val="bg1"/>
                </a:solidFill>
              </a:rPr>
              <a:t>Viewing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Comprehension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Accuracy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Fluency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Expand 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77" y="294482"/>
            <a:ext cx="2719745" cy="1530247"/>
          </a:xfrm>
          <a:prstGeom prst="rect">
            <a:avLst/>
          </a:prstGeom>
        </p:spPr>
      </p:pic>
      <p:pic>
        <p:nvPicPr>
          <p:cNvPr id="8" name="Picture 7" descr="DSC00462.JPG"/>
          <p:cNvPicPr>
            <a:picLocks noChangeAspect="1"/>
          </p:cNvPicPr>
          <p:nvPr/>
        </p:nvPicPr>
        <p:blipFill rotWithShape="1">
          <a:blip r:embed="rId3" cstate="print"/>
          <a:srcRect l="17339" t="10963" r="8168" b="11385"/>
          <a:stretch/>
        </p:blipFill>
        <p:spPr>
          <a:xfrm>
            <a:off x="6327590" y="294483"/>
            <a:ext cx="2431117" cy="15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860" y="349233"/>
            <a:ext cx="10404646" cy="1020762"/>
          </a:xfrm>
        </p:spPr>
        <p:txBody>
          <a:bodyPr>
            <a:no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A Balanced Approach to Literacy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29916" y="1952836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899228" y="2316534"/>
            <a:ext cx="190964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Word Work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9055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51023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173656" y="334216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645876" y="4735354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465376" y="338059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8638868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7433451" y="4735354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886772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582244" y="2316534"/>
            <a:ext cx="244827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Oral Language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8108" y="2280530"/>
            <a:ext cx="21789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 </a:t>
            </a:r>
            <a:r>
              <a:rPr lang="en-CA" sz="24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Alouds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384" y="3589607"/>
            <a:ext cx="19282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1344" y="3589607"/>
            <a:ext cx="2450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Modelled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3932" y="5020388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7174" y="3497658"/>
            <a:ext cx="17716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Guided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0308" y="3497658"/>
            <a:ext cx="24147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9533" y="5003543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684566" cy="1020762"/>
          </a:xfrm>
        </p:spPr>
        <p:txBody>
          <a:bodyPr>
            <a:no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Oral Language &amp; Word Work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677" y="1954932"/>
            <a:ext cx="1152128" cy="12961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8108" y="1954932"/>
            <a:ext cx="1152128" cy="12961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5529" y="1937420"/>
            <a:ext cx="1152128" cy="12961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972" y="2132856"/>
            <a:ext cx="7920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7200" dirty="0" smtClean="0"/>
              <a:t>p</a:t>
            </a:r>
            <a:endParaRPr lang="en-CA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538128" y="2123728"/>
            <a:ext cx="7920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7200" dirty="0" err="1" smtClean="0"/>
              <a:t>i</a:t>
            </a:r>
            <a:endParaRPr lang="en-CA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4934271" y="2132856"/>
            <a:ext cx="7920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7200" dirty="0" smtClean="0"/>
              <a:t>g</a:t>
            </a:r>
            <a:endParaRPr lang="en-CA" sz="7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05" y="4437112"/>
            <a:ext cx="2500402" cy="13891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36" y="2348881"/>
            <a:ext cx="2265777" cy="4509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09" y="3446512"/>
            <a:ext cx="4511746" cy="30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860" y="349233"/>
            <a:ext cx="10404646" cy="1020762"/>
          </a:xfrm>
        </p:spPr>
        <p:txBody>
          <a:bodyPr>
            <a:no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A Balanced Approach to Literacy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29916" y="1952836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899228" y="2316534"/>
            <a:ext cx="190964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Word Work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9055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51023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173656" y="334216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645876" y="4735354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465376" y="338059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8638868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7433451" y="4735354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886772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582244" y="2316534"/>
            <a:ext cx="244827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Oral Language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8108" y="2280530"/>
            <a:ext cx="21789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 </a:t>
            </a:r>
            <a:r>
              <a:rPr lang="en-CA" sz="24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Alouds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384" y="3589607"/>
            <a:ext cx="19282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1344" y="3589607"/>
            <a:ext cx="2450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Modelled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3932" y="5020388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7174" y="3497658"/>
            <a:ext cx="17716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Guided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0308" y="3497658"/>
            <a:ext cx="24147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9533" y="5003543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r="8571"/>
          <a:stretch/>
        </p:blipFill>
        <p:spPr>
          <a:xfrm>
            <a:off x="2133972" y="1988840"/>
            <a:ext cx="3528392" cy="42584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800" dirty="0" smtClean="0">
                <a:latin typeface="Kristen ITC" panose="03050502040202030202" pitchFamily="66" charset="0"/>
              </a:rPr>
              <a:t>Read Aloud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66420" y="1905000"/>
            <a:ext cx="4499994" cy="426720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I read the title…  related words  </a:t>
            </a:r>
          </a:p>
          <a:p>
            <a:r>
              <a:rPr lang="en-CA" dirty="0" smtClean="0"/>
              <a:t>Predictions</a:t>
            </a:r>
          </a:p>
          <a:p>
            <a:r>
              <a:rPr lang="en-CA" dirty="0" smtClean="0"/>
              <a:t>“Find the _____.”</a:t>
            </a:r>
          </a:p>
          <a:p>
            <a:r>
              <a:rPr lang="en-CA" dirty="0" smtClean="0"/>
              <a:t>Notice clues in the pictures</a:t>
            </a:r>
          </a:p>
          <a:p>
            <a:r>
              <a:rPr lang="en-CA" dirty="0" smtClean="0"/>
              <a:t>Fill-in-the-blank</a:t>
            </a:r>
          </a:p>
          <a:p>
            <a:r>
              <a:rPr lang="en-CA" dirty="0" smtClean="0"/>
              <a:t>Notice patterns</a:t>
            </a:r>
          </a:p>
          <a:p>
            <a:r>
              <a:rPr lang="en-CA" dirty="0" smtClean="0"/>
              <a:t>Chiming In</a:t>
            </a:r>
          </a:p>
          <a:p>
            <a:r>
              <a:rPr lang="en-CA" dirty="0" smtClean="0"/>
              <a:t>Model Fluency and expression</a:t>
            </a:r>
          </a:p>
          <a:p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5350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860" y="349233"/>
            <a:ext cx="10404646" cy="1020762"/>
          </a:xfrm>
        </p:spPr>
        <p:txBody>
          <a:bodyPr>
            <a:noAutofit/>
          </a:bodyPr>
          <a:lstStyle/>
          <a:p>
            <a:r>
              <a:rPr lang="en-CA" sz="4800" dirty="0" smtClean="0">
                <a:latin typeface="Kristen ITC" panose="03050502040202030202" pitchFamily="66" charset="0"/>
              </a:rPr>
              <a:t>A Balanced Approach to Literacy</a:t>
            </a:r>
            <a:endParaRPr lang="en-CA" sz="4800" dirty="0">
              <a:latin typeface="Kristen ITC" panose="03050502040202030202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29916" y="1952836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899228" y="2316534"/>
            <a:ext cx="190964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Word Work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9055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510236" y="1916832"/>
            <a:ext cx="2448272" cy="1152128"/>
          </a:xfrm>
          <a:prstGeom prst="ellipse">
            <a:avLst/>
          </a:prstGeom>
          <a:solidFill>
            <a:srgbClr val="99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173656" y="334216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645876" y="4735354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465376" y="3380591"/>
            <a:ext cx="2448272" cy="1152128"/>
          </a:xfrm>
          <a:prstGeom prst="ellipse">
            <a:avLst/>
          </a:prstGeom>
          <a:solidFill>
            <a:srgbClr val="FFFFCC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8638868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7433451" y="4735354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886772" y="3300159"/>
            <a:ext cx="2448272" cy="1152128"/>
          </a:xfrm>
          <a:prstGeom prst="ellipse">
            <a:avLst/>
          </a:prstGeom>
          <a:solidFill>
            <a:srgbClr val="FFCCFF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582244" y="2316534"/>
            <a:ext cx="244827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Oral Language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8108" y="2280530"/>
            <a:ext cx="21789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 </a:t>
            </a:r>
            <a:r>
              <a:rPr lang="en-CA" sz="2400" dirty="0" err="1" smtClean="0">
                <a:solidFill>
                  <a:schemeClr val="bg1"/>
                </a:solidFill>
                <a:latin typeface="Kristen ITC" panose="03050502040202030202" pitchFamily="66" charset="0"/>
              </a:rPr>
              <a:t>Alouds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384" y="3589607"/>
            <a:ext cx="19282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1344" y="3589607"/>
            <a:ext cx="24505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Modelled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3932" y="5020388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Writing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7174" y="3497658"/>
            <a:ext cx="17716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Guided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0308" y="3497658"/>
            <a:ext cx="24147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Shared </a:t>
            </a:r>
          </a:p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9533" y="5003543"/>
            <a:ext cx="21415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Independent Reading</a:t>
            </a:r>
            <a:endParaRPr lang="en-CA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93E630359DCB45B9CFBFF6A3F3EB0D" ma:contentTypeVersion="1" ma:contentTypeDescription="Create a new document." ma:contentTypeScope="" ma:versionID="2b33da63d88bfb2c3bc0c4a826a685b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C999945-339D-4940-9D6E-163651E9D6A2}"/>
</file>

<file path=customXml/itemProps2.xml><?xml version="1.0" encoding="utf-8"?>
<ds:datastoreItem xmlns:ds="http://schemas.openxmlformats.org/officeDocument/2006/customXml" ds:itemID="{24D6A98E-B642-48F1-B0AD-523E82369F54}"/>
</file>

<file path=customXml/itemProps3.xml><?xml version="1.0" encoding="utf-8"?>
<ds:datastoreItem xmlns:ds="http://schemas.openxmlformats.org/officeDocument/2006/customXml" ds:itemID="{5F8B4CCB-B779-49A9-B281-A664938D071B}"/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1140</TotalTime>
  <Words>702</Words>
  <Application>Microsoft Office PowerPoint</Application>
  <PresentationFormat>Custom</PresentationFormat>
  <Paragraphs>216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Consolas</vt:lpstr>
      <vt:lpstr>Corbel</vt:lpstr>
      <vt:lpstr>Kristen ITC</vt:lpstr>
      <vt:lpstr>Wingdings</vt:lpstr>
      <vt:lpstr>Chalkboard 16x9</vt:lpstr>
      <vt:lpstr>PowerPoint Presentation</vt:lpstr>
      <vt:lpstr>Literacy Lead = Support</vt:lpstr>
      <vt:lpstr>Once upon a time…</vt:lpstr>
      <vt:lpstr>Curriculum</vt:lpstr>
      <vt:lpstr>A Balanced Approach to Literacy</vt:lpstr>
      <vt:lpstr>Oral Language &amp; Word Work</vt:lpstr>
      <vt:lpstr>A Balanced Approach to Literacy</vt:lpstr>
      <vt:lpstr>Read Aloud</vt:lpstr>
      <vt:lpstr>A Balanced Approach to Literacy</vt:lpstr>
      <vt:lpstr>A Word about Reading Levels</vt:lpstr>
      <vt:lpstr>  EXAMPLES - Reading Behaviours and Understandings Level C</vt:lpstr>
      <vt:lpstr>  EXAMPLES - Reading Behaviours and Understandings Level I</vt:lpstr>
      <vt:lpstr>  EXAMPLES - Reading Behaviours and Understandings Level M</vt:lpstr>
      <vt:lpstr>Gr. 2 Reading Expectations</vt:lpstr>
      <vt:lpstr>Reading…  “CAFÉ” &amp; “Daily 5”</vt:lpstr>
      <vt:lpstr>Reading:  3 Levels of Comprehension</vt:lpstr>
      <vt:lpstr>PowerPoint Presentation</vt:lpstr>
      <vt:lpstr>Writing – Genres or Forms</vt:lpstr>
      <vt:lpstr>End of Kindergarten…</vt:lpstr>
      <vt:lpstr>Kindergarten Expectations</vt:lpstr>
      <vt:lpstr>Grade 1 Expectations</vt:lpstr>
      <vt:lpstr>Grade 2 Writing Expectations</vt:lpstr>
      <vt:lpstr>A Read Aloud…  Start with a Favourite</vt:lpstr>
      <vt:lpstr>“Stuck on a Word!?”</vt:lpstr>
      <vt:lpstr>To Try at Home…</vt:lpstr>
      <vt:lpstr>PowerPoint Presentation</vt:lpstr>
      <vt:lpstr>PowerPoint Presentation</vt:lpstr>
      <vt:lpstr>Tips for Families…  Read!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Stoddart, Heidi (ASD-S)</dc:creator>
  <cp:lastModifiedBy>Stoddart, Heidi (ASD-S)</cp:lastModifiedBy>
  <cp:revision>84</cp:revision>
  <dcterms:created xsi:type="dcterms:W3CDTF">2016-11-06T01:54:07Z</dcterms:created>
  <dcterms:modified xsi:type="dcterms:W3CDTF">2016-11-08T23:27:11Z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0x0101004F93E630359DCB45B9CFBFF6A3F3EB0D</vt:lpwstr>
  </property>
</Properties>
</file>