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5.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43"/>
  </p:notesMasterIdLst>
  <p:handoutMasterIdLst>
    <p:handoutMasterId r:id="rId44"/>
  </p:handoutMasterIdLst>
  <p:sldIdLst>
    <p:sldId id="277" r:id="rId5"/>
    <p:sldId id="296" r:id="rId6"/>
    <p:sldId id="297" r:id="rId7"/>
    <p:sldId id="298" r:id="rId8"/>
    <p:sldId id="299" r:id="rId9"/>
    <p:sldId id="300" r:id="rId10"/>
    <p:sldId id="301" r:id="rId11"/>
    <p:sldId id="302" r:id="rId12"/>
    <p:sldId id="303" r:id="rId13"/>
    <p:sldId id="304" r:id="rId14"/>
    <p:sldId id="305" r:id="rId15"/>
    <p:sldId id="281" r:id="rId16"/>
    <p:sldId id="306" r:id="rId17"/>
    <p:sldId id="307" r:id="rId18"/>
    <p:sldId id="264" r:id="rId19"/>
    <p:sldId id="286" r:id="rId20"/>
    <p:sldId id="309" r:id="rId21"/>
    <p:sldId id="257" r:id="rId22"/>
    <p:sldId id="308" r:id="rId23"/>
    <p:sldId id="282" r:id="rId24"/>
    <p:sldId id="290" r:id="rId25"/>
    <p:sldId id="283" r:id="rId26"/>
    <p:sldId id="318" r:id="rId27"/>
    <p:sldId id="319" r:id="rId28"/>
    <p:sldId id="320" r:id="rId29"/>
    <p:sldId id="314" r:id="rId30"/>
    <p:sldId id="294" r:id="rId31"/>
    <p:sldId id="316" r:id="rId32"/>
    <p:sldId id="260" r:id="rId33"/>
    <p:sldId id="310" r:id="rId34"/>
    <p:sldId id="311" r:id="rId35"/>
    <p:sldId id="312" r:id="rId36"/>
    <p:sldId id="287" r:id="rId37"/>
    <p:sldId id="284" r:id="rId38"/>
    <p:sldId id="288" r:id="rId39"/>
    <p:sldId id="317" r:id="rId40"/>
    <p:sldId id="315" r:id="rId41"/>
    <p:sldId id="29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2B41"/>
    <a:srgbClr val="0D3047"/>
    <a:srgbClr val="114263"/>
    <a:srgbClr val="401918"/>
    <a:srgbClr val="731F1C"/>
    <a:srgbClr val="AB678E"/>
    <a:srgbClr val="B2606E"/>
    <a:srgbClr val="CA929B"/>
    <a:srgbClr val="248CD2"/>
    <a:srgbClr val="C88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8" autoAdjust="0"/>
    <p:restoredTop sz="94703" autoAdjust="0"/>
  </p:normalViewPr>
  <p:slideViewPr>
    <p:cSldViewPr snapToGrid="0">
      <p:cViewPr varScale="1">
        <p:scale>
          <a:sx n="68" d="100"/>
          <a:sy n="68" d="100"/>
        </p:scale>
        <p:origin x="138" y="60"/>
      </p:cViewPr>
      <p:guideLst>
        <p:guide orient="horz" pos="2160"/>
        <p:guide pos="3864"/>
        <p:guide pos="408"/>
        <p:guide orient="horz" pos="432"/>
        <p:guide pos="7272"/>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D1D01A-5516-4E1C-9A6D-D9EF8C203FB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0087A2D-9F8F-45E9-B127-C2407E79536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34338A-2C54-48B6-A869-F1523EB17642}" type="datetimeFigureOut">
              <a:rPr lang="en-US" smtClean="0"/>
              <a:t>1/6/2020</a:t>
            </a:fld>
            <a:endParaRPr lang="en-US" dirty="0"/>
          </a:p>
        </p:txBody>
      </p:sp>
      <p:sp>
        <p:nvSpPr>
          <p:cNvPr id="4" name="Footer Placeholder 3">
            <a:extLst>
              <a:ext uri="{FF2B5EF4-FFF2-40B4-BE49-F238E27FC236}">
                <a16:creationId xmlns:a16="http://schemas.microsoft.com/office/drawing/2014/main" id="{60515058-9F03-4AC5-A723-3D23E2772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86E583C-77B5-479A-A9CA-17DC816BC6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3D57C9-54A6-4BAA-A5CD-C535F9370C4B}" type="slidenum">
              <a:rPr lang="en-US" smtClean="0"/>
              <a:t>‹#›</a:t>
            </a:fld>
            <a:endParaRPr lang="en-US" dirty="0"/>
          </a:p>
        </p:txBody>
      </p:sp>
    </p:spTree>
    <p:extLst>
      <p:ext uri="{BB962C8B-B14F-4D97-AF65-F5344CB8AC3E}">
        <p14:creationId xmlns:p14="http://schemas.microsoft.com/office/powerpoint/2010/main" val="212036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7205A9-A302-429C-8AB8-C362C4362DF4}" type="datetimeFigureOut">
              <a:rPr lang="en-US" smtClean="0"/>
              <a:t>1/6/2020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F82289-BCFD-4053-9D06-A9140C63A457}" type="slidenum">
              <a:rPr lang="en-US" smtClean="0"/>
              <a:t>‹#›</a:t>
            </a:fld>
            <a:endParaRPr lang="en-US" dirty="0"/>
          </a:p>
        </p:txBody>
      </p:sp>
    </p:spTree>
    <p:extLst>
      <p:ext uri="{BB962C8B-B14F-4D97-AF65-F5344CB8AC3E}">
        <p14:creationId xmlns:p14="http://schemas.microsoft.com/office/powerpoint/2010/main" val="144947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self.</a:t>
            </a:r>
          </a:p>
          <a:p>
            <a:r>
              <a:rPr lang="en-US" dirty="0"/>
              <a:t>To start things off, I’d like to begin with a short reading, Testing Miss Malarkey. And yes, it’s a real book. I didn’t make it up.</a:t>
            </a:r>
          </a:p>
          <a:p>
            <a:r>
              <a:rPr lang="en-US" dirty="0"/>
              <a:t>First we will note how IMPORTANT this test is. We can see the security measures they have taken to deliver this test.  </a:t>
            </a:r>
          </a:p>
        </p:txBody>
      </p:sp>
      <p:sp>
        <p:nvSpPr>
          <p:cNvPr id="4" name="Slide Number Placeholder 3"/>
          <p:cNvSpPr>
            <a:spLocks noGrp="1"/>
          </p:cNvSpPr>
          <p:nvPr>
            <p:ph type="sldNum" sz="quarter" idx="5"/>
          </p:nvPr>
        </p:nvSpPr>
        <p:spPr/>
        <p:txBody>
          <a:bodyPr/>
          <a:lstStyle/>
          <a:p>
            <a:fld id="{6BF82289-BCFD-4053-9D06-A9140C63A457}" type="slidenum">
              <a:rPr lang="en-US" smtClean="0"/>
              <a:t>2</a:t>
            </a:fld>
            <a:endParaRPr lang="en-US" dirty="0"/>
          </a:p>
        </p:txBody>
      </p:sp>
    </p:spTree>
    <p:extLst>
      <p:ext uri="{BB962C8B-B14F-4D97-AF65-F5344CB8AC3E}">
        <p14:creationId xmlns:p14="http://schemas.microsoft.com/office/powerpoint/2010/main" val="3839066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when you think it will never end, the test is OVER! Students get treats and extra recess time. Even the teachers look happy.</a:t>
            </a:r>
          </a:p>
        </p:txBody>
      </p:sp>
      <p:sp>
        <p:nvSpPr>
          <p:cNvPr id="4" name="Slide Number Placeholder 3"/>
          <p:cNvSpPr>
            <a:spLocks noGrp="1"/>
          </p:cNvSpPr>
          <p:nvPr>
            <p:ph type="sldNum" sz="quarter" idx="5"/>
          </p:nvPr>
        </p:nvSpPr>
        <p:spPr/>
        <p:txBody>
          <a:bodyPr/>
          <a:lstStyle/>
          <a:p>
            <a:fld id="{6BF82289-BCFD-4053-9D06-A9140C63A457}" type="slidenum">
              <a:rPr lang="en-US" smtClean="0"/>
              <a:t>11</a:t>
            </a:fld>
            <a:endParaRPr lang="en-US" dirty="0"/>
          </a:p>
        </p:txBody>
      </p:sp>
    </p:spTree>
    <p:extLst>
      <p:ext uri="{BB962C8B-B14F-4D97-AF65-F5344CB8AC3E}">
        <p14:creationId xmlns:p14="http://schemas.microsoft.com/office/powerpoint/2010/main" val="3604419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12</a:t>
            </a:fld>
            <a:endParaRPr lang="en-US" dirty="0"/>
          </a:p>
        </p:txBody>
      </p:sp>
    </p:spTree>
    <p:extLst>
      <p:ext uri="{BB962C8B-B14F-4D97-AF65-F5344CB8AC3E}">
        <p14:creationId xmlns:p14="http://schemas.microsoft.com/office/powerpoint/2010/main" val="230268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F82289-BCFD-4053-9D06-A9140C63A457}" type="slidenum">
              <a:rPr lang="en-US" smtClean="0"/>
              <a:t>13</a:t>
            </a:fld>
            <a:endParaRPr lang="en-US" dirty="0"/>
          </a:p>
        </p:txBody>
      </p:sp>
    </p:spTree>
    <p:extLst>
      <p:ext uri="{BB962C8B-B14F-4D97-AF65-F5344CB8AC3E}">
        <p14:creationId xmlns:p14="http://schemas.microsoft.com/office/powerpoint/2010/main" val="2802808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Comparatively, when we calm down our PARASYMPATHETIC nervous system kicks in. This slows our breathing, and returns our heart rate, digestive processes, blood pressure, and perspiration to normal.</a:t>
            </a:r>
          </a:p>
        </p:txBody>
      </p:sp>
      <p:sp>
        <p:nvSpPr>
          <p:cNvPr id="4" name="Slide Number Placeholder 3"/>
          <p:cNvSpPr>
            <a:spLocks noGrp="1"/>
          </p:cNvSpPr>
          <p:nvPr>
            <p:ph type="sldNum" sz="quarter" idx="5"/>
          </p:nvPr>
        </p:nvSpPr>
        <p:spPr/>
        <p:txBody>
          <a:bodyPr/>
          <a:lstStyle/>
          <a:p>
            <a:fld id="{6BF82289-BCFD-4053-9D06-A9140C63A457}" type="slidenum">
              <a:rPr lang="en-US" smtClean="0"/>
              <a:t>16</a:t>
            </a:fld>
            <a:endParaRPr lang="en-US" dirty="0"/>
          </a:p>
        </p:txBody>
      </p:sp>
    </p:spTree>
    <p:extLst>
      <p:ext uri="{BB962C8B-B14F-4D97-AF65-F5344CB8AC3E}">
        <p14:creationId xmlns:p14="http://schemas.microsoft.com/office/powerpoint/2010/main" val="174748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 note the expressions on the children’s faces. Do they seem a bit anxious? Even we notice their teacher, Mrs. Malarkey is acting a bit weird.</a:t>
            </a:r>
          </a:p>
        </p:txBody>
      </p:sp>
      <p:sp>
        <p:nvSpPr>
          <p:cNvPr id="4" name="Slide Number Placeholder 3"/>
          <p:cNvSpPr>
            <a:spLocks noGrp="1"/>
          </p:cNvSpPr>
          <p:nvPr>
            <p:ph type="sldNum" sz="quarter" idx="5"/>
          </p:nvPr>
        </p:nvSpPr>
        <p:spPr/>
        <p:txBody>
          <a:bodyPr/>
          <a:lstStyle/>
          <a:p>
            <a:fld id="{6BF82289-BCFD-4053-9D06-A9140C63A457}" type="slidenum">
              <a:rPr lang="en-US" smtClean="0"/>
              <a:t>3</a:t>
            </a:fld>
            <a:endParaRPr lang="en-US" dirty="0"/>
          </a:p>
        </p:txBody>
      </p:sp>
    </p:spTree>
    <p:extLst>
      <p:ext uri="{BB962C8B-B14F-4D97-AF65-F5344CB8AC3E}">
        <p14:creationId xmlns:p14="http://schemas.microsoft.com/office/powerpoint/2010/main" val="2443968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just about everyone is acting a bit weird. Except for maybe this boy, who is playing video games, because Miss Malarkey said the test wasn’t THAT important. I wonder if Mrs. Malarkey really believes that… here she is biting her nails. </a:t>
            </a:r>
          </a:p>
        </p:txBody>
      </p:sp>
      <p:sp>
        <p:nvSpPr>
          <p:cNvPr id="4" name="Slide Number Placeholder 3"/>
          <p:cNvSpPr>
            <a:spLocks noGrp="1"/>
          </p:cNvSpPr>
          <p:nvPr>
            <p:ph type="sldNum" sz="quarter" idx="5"/>
          </p:nvPr>
        </p:nvSpPr>
        <p:spPr/>
        <p:txBody>
          <a:bodyPr/>
          <a:lstStyle/>
          <a:p>
            <a:fld id="{6BF82289-BCFD-4053-9D06-A9140C63A457}" type="slidenum">
              <a:rPr lang="en-US" smtClean="0"/>
              <a:t>4</a:t>
            </a:fld>
            <a:endParaRPr lang="en-US" dirty="0"/>
          </a:p>
        </p:txBody>
      </p:sp>
    </p:spTree>
    <p:extLst>
      <p:ext uri="{BB962C8B-B14F-4D97-AF65-F5344CB8AC3E}">
        <p14:creationId xmlns:p14="http://schemas.microsoft.com/office/powerpoint/2010/main" val="215078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student talks about playing Multiplication Mambo and Funny Phonics at recess. Because you never know what’s going to be on THE TEST. We are not sure what’s going on over here, but maybe Miss Malarkey is supposed to be teaching to the test. Don’t worry Miss Malarkey, we won’t tell on you.</a:t>
            </a:r>
          </a:p>
        </p:txBody>
      </p:sp>
      <p:sp>
        <p:nvSpPr>
          <p:cNvPr id="4" name="Slide Number Placeholder 3"/>
          <p:cNvSpPr>
            <a:spLocks noGrp="1"/>
          </p:cNvSpPr>
          <p:nvPr>
            <p:ph type="sldNum" sz="quarter" idx="5"/>
          </p:nvPr>
        </p:nvSpPr>
        <p:spPr/>
        <p:txBody>
          <a:bodyPr/>
          <a:lstStyle/>
          <a:p>
            <a:fld id="{6BF82289-BCFD-4053-9D06-A9140C63A457}" type="slidenum">
              <a:rPr lang="en-US" smtClean="0"/>
              <a:t>5</a:t>
            </a:fld>
            <a:endParaRPr lang="en-US" dirty="0"/>
          </a:p>
        </p:txBody>
      </p:sp>
    </p:spTree>
    <p:extLst>
      <p:ext uri="{BB962C8B-B14F-4D97-AF65-F5344CB8AC3E}">
        <p14:creationId xmlns:p14="http://schemas.microsoft.com/office/powerpoint/2010/main" val="3060842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day approaches and things get weird and weirder. Principal Wiggins is yelling about pencils. I WANT THE GOOD NO.2 PENCILS! Not the kind with the crumbly erasers.</a:t>
            </a:r>
          </a:p>
        </p:txBody>
      </p:sp>
      <p:sp>
        <p:nvSpPr>
          <p:cNvPr id="4" name="Slide Number Placeholder 3"/>
          <p:cNvSpPr>
            <a:spLocks noGrp="1"/>
          </p:cNvSpPr>
          <p:nvPr>
            <p:ph type="sldNum" sz="quarter" idx="5"/>
          </p:nvPr>
        </p:nvSpPr>
        <p:spPr/>
        <p:txBody>
          <a:bodyPr/>
          <a:lstStyle/>
          <a:p>
            <a:fld id="{6BF82289-BCFD-4053-9D06-A9140C63A457}" type="slidenum">
              <a:rPr lang="en-US" smtClean="0"/>
              <a:t>6</a:t>
            </a:fld>
            <a:endParaRPr lang="en-US" dirty="0"/>
          </a:p>
        </p:txBody>
      </p:sp>
    </p:spTree>
    <p:extLst>
      <p:ext uri="{BB962C8B-B14F-4D97-AF65-F5344CB8AC3E}">
        <p14:creationId xmlns:p14="http://schemas.microsoft.com/office/powerpoint/2010/main" val="236889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cafeteria lady, Mrs. </a:t>
            </a:r>
            <a:r>
              <a:rPr lang="en-US" dirty="0" err="1"/>
              <a:t>Slopdown</a:t>
            </a:r>
            <a:r>
              <a:rPr lang="en-US" dirty="0"/>
              <a:t>, took away the potato chips and is now serving only fish.  In art class, students make posters about the test and learn how to color in the little circles. </a:t>
            </a:r>
          </a:p>
        </p:txBody>
      </p:sp>
      <p:sp>
        <p:nvSpPr>
          <p:cNvPr id="4" name="Slide Number Placeholder 3"/>
          <p:cNvSpPr>
            <a:spLocks noGrp="1"/>
          </p:cNvSpPr>
          <p:nvPr>
            <p:ph type="sldNum" sz="quarter" idx="5"/>
          </p:nvPr>
        </p:nvSpPr>
        <p:spPr/>
        <p:txBody>
          <a:bodyPr/>
          <a:lstStyle/>
          <a:p>
            <a:fld id="{6BF82289-BCFD-4053-9D06-A9140C63A457}" type="slidenum">
              <a:rPr lang="en-US" smtClean="0"/>
              <a:t>7</a:t>
            </a:fld>
            <a:endParaRPr lang="en-US" dirty="0"/>
          </a:p>
        </p:txBody>
      </p:sp>
    </p:spTree>
    <p:extLst>
      <p:ext uri="{BB962C8B-B14F-4D97-AF65-F5344CB8AC3E}">
        <p14:creationId xmlns:p14="http://schemas.microsoft.com/office/powerpoint/2010/main" val="3666170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gym class, Mr. </a:t>
            </a:r>
            <a:r>
              <a:rPr lang="en-US" dirty="0" err="1"/>
              <a:t>Fitanuff</a:t>
            </a:r>
            <a:r>
              <a:rPr lang="en-US" dirty="0"/>
              <a:t> explains that you have to prepare your minds and bodies for the test. This poor child went home and had to give the main idea of the story before he was allowed to go to sleep. We maybe also won’t send this book home to your parents to help you study for the ELPA…</a:t>
            </a:r>
          </a:p>
        </p:txBody>
      </p:sp>
      <p:sp>
        <p:nvSpPr>
          <p:cNvPr id="4" name="Slide Number Placeholder 3"/>
          <p:cNvSpPr>
            <a:spLocks noGrp="1"/>
          </p:cNvSpPr>
          <p:nvPr>
            <p:ph type="sldNum" sz="quarter" idx="5"/>
          </p:nvPr>
        </p:nvSpPr>
        <p:spPr/>
        <p:txBody>
          <a:bodyPr/>
          <a:lstStyle/>
          <a:p>
            <a:fld id="{6BF82289-BCFD-4053-9D06-A9140C63A457}" type="slidenum">
              <a:rPr lang="en-US" smtClean="0"/>
              <a:t>8</a:t>
            </a:fld>
            <a:endParaRPr lang="en-US" dirty="0"/>
          </a:p>
        </p:txBody>
      </p:sp>
    </p:spTree>
    <p:extLst>
      <p:ext uri="{BB962C8B-B14F-4D97-AF65-F5344CB8AC3E}">
        <p14:creationId xmlns:p14="http://schemas.microsoft.com/office/powerpoint/2010/main" val="277751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a:t>
            </a:r>
            <a:r>
              <a:rPr lang="en-US" dirty="0" err="1"/>
              <a:t>Scoreswell</a:t>
            </a:r>
            <a:r>
              <a:rPr lang="en-US" dirty="0"/>
              <a:t> answers questions at the PTA meeting and… FINALLY the test day arrives. For some reason, more teachers than students are waiting to see the nurse.</a:t>
            </a:r>
          </a:p>
        </p:txBody>
      </p:sp>
      <p:sp>
        <p:nvSpPr>
          <p:cNvPr id="4" name="Slide Number Placeholder 3"/>
          <p:cNvSpPr>
            <a:spLocks noGrp="1"/>
          </p:cNvSpPr>
          <p:nvPr>
            <p:ph type="sldNum" sz="quarter" idx="5"/>
          </p:nvPr>
        </p:nvSpPr>
        <p:spPr/>
        <p:txBody>
          <a:bodyPr/>
          <a:lstStyle/>
          <a:p>
            <a:fld id="{6BF82289-BCFD-4053-9D06-A9140C63A457}" type="slidenum">
              <a:rPr lang="en-US" smtClean="0"/>
              <a:t>9</a:t>
            </a:fld>
            <a:endParaRPr lang="en-US" dirty="0"/>
          </a:p>
        </p:txBody>
      </p:sp>
    </p:spTree>
    <p:extLst>
      <p:ext uri="{BB962C8B-B14F-4D97-AF65-F5344CB8AC3E}">
        <p14:creationId xmlns:p14="http://schemas.microsoft.com/office/powerpoint/2010/main" val="288968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Principal Wiggins waves the flag to start the test and something happens to his hair. Morgan gets a stomachache and when Miss Malarkey says to erase your mistakes she erases her entire test. </a:t>
            </a:r>
          </a:p>
        </p:txBody>
      </p:sp>
      <p:sp>
        <p:nvSpPr>
          <p:cNvPr id="4" name="Slide Number Placeholder 3"/>
          <p:cNvSpPr>
            <a:spLocks noGrp="1"/>
          </p:cNvSpPr>
          <p:nvPr>
            <p:ph type="sldNum" sz="quarter" idx="5"/>
          </p:nvPr>
        </p:nvSpPr>
        <p:spPr/>
        <p:txBody>
          <a:bodyPr/>
          <a:lstStyle/>
          <a:p>
            <a:fld id="{6BF82289-BCFD-4053-9D06-A9140C63A457}" type="slidenum">
              <a:rPr lang="en-US" smtClean="0"/>
              <a:t>10</a:t>
            </a:fld>
            <a:endParaRPr lang="en-US" dirty="0"/>
          </a:p>
        </p:txBody>
      </p:sp>
    </p:spTree>
    <p:extLst>
      <p:ext uri="{BB962C8B-B14F-4D97-AF65-F5344CB8AC3E}">
        <p14:creationId xmlns:p14="http://schemas.microsoft.com/office/powerpoint/2010/main" val="676410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noProof="0"/>
              <a:t>Click to edit Master title style</a:t>
            </a:r>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noProof="0"/>
              <a:t>TITLE</a:t>
            </a:r>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noProof="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noProof="0"/>
              <a:t>Icon</a:t>
            </a:r>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noProof="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noProof="0"/>
              <a:t>Subtitle</a:t>
            </a:r>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noProof="0" dirty="0"/>
              <a:t>Insert Image</a:t>
            </a:r>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noProof="0"/>
              <a:t>Click to edit Master title style</a:t>
            </a:r>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noProof="0"/>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noProof="0"/>
              <a:t>Icon</a:t>
            </a:r>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noProof="0"/>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noProof="0" dirty="0"/>
              <a:t>Insert Image</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noProof="0"/>
              <a:t>Icon</a:t>
            </a:r>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noProof="0" smtClean="0"/>
              <a:pPr algn="ctr"/>
              <a:t>‹#›</a:t>
            </a:fld>
            <a:endParaRPr lang="en-US" noProof="0"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noProof="0"/>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noProof="0"/>
              <a:t>Click to edit Master title style</a:t>
            </a:r>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noProof="0"/>
              <a:t>Icon</a:t>
            </a:r>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noProof="0" smtClean="0">
                <a:solidFill>
                  <a:schemeClr val="bg1"/>
                </a:solidFill>
              </a:rPr>
              <a:pPr algn="ctr"/>
              <a:t>‹#›</a:t>
            </a:fld>
            <a:endParaRPr lang="en-US" sz="1200" noProof="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jpeg"/><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1.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group of students at a table studying in the library">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grpSp>
        <p:nvGrpSpPr>
          <p:cNvPr id="3" name="Group 2">
            <a:extLst>
              <a:ext uri="{FF2B5EF4-FFF2-40B4-BE49-F238E27FC236}">
                <a16:creationId xmlns:a16="http://schemas.microsoft.com/office/drawing/2014/main" id="{B96D2D9B-E0B9-499F-9404-108DB59E4502}"/>
              </a:ext>
              <a:ext uri="{C183D7F6-B498-43B3-948B-1728B52AA6E4}">
                <adec:decorative xmlns:adec="http://schemas.microsoft.com/office/drawing/2017/decorative" val="1"/>
              </a:ext>
            </a:extLst>
          </p:cNvPr>
          <p:cNvGrpSpPr/>
          <p:nvPr/>
        </p:nvGrpSpPr>
        <p:grpSpPr>
          <a:xfrm>
            <a:off x="0" y="0"/>
            <a:ext cx="6957056" cy="6858000"/>
            <a:chOff x="0" y="0"/>
            <a:chExt cx="6957056"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1" name="Title 30" descr="title">
            <a:extLst>
              <a:ext uri="{FF2B5EF4-FFF2-40B4-BE49-F238E27FC236}">
                <a16:creationId xmlns:a16="http://schemas.microsoft.com/office/drawing/2014/main" id="{9284195F-D106-45D8-ABAA-959FA68948B0}"/>
              </a:ext>
            </a:extLst>
          </p:cNvPr>
          <p:cNvSpPr>
            <a:spLocks noGrp="1"/>
          </p:cNvSpPr>
          <p:nvPr>
            <p:ph type="ctrTitle"/>
          </p:nvPr>
        </p:nvSpPr>
        <p:spPr/>
        <p:txBody>
          <a:bodyPr/>
          <a:lstStyle/>
          <a:p>
            <a:r>
              <a:rPr lang="en-US" sz="7200" dirty="0"/>
              <a:t>Test Anxiety</a:t>
            </a:r>
          </a:p>
        </p:txBody>
      </p:sp>
      <p:sp>
        <p:nvSpPr>
          <p:cNvPr id="12" name="Subtitle 11" descr="subtitle">
            <a:extLst>
              <a:ext uri="{FF2B5EF4-FFF2-40B4-BE49-F238E27FC236}">
                <a16:creationId xmlns:a16="http://schemas.microsoft.com/office/drawing/2014/main" id="{A6AB5563-AD44-4883-8D3E-93E27EEDAA40}"/>
              </a:ext>
            </a:extLst>
          </p:cNvPr>
          <p:cNvSpPr>
            <a:spLocks noGrp="1"/>
          </p:cNvSpPr>
          <p:nvPr>
            <p:ph type="subTitle" idx="1"/>
          </p:nvPr>
        </p:nvSpPr>
        <p:spPr/>
        <p:txBody>
          <a:bodyPr/>
          <a:lstStyle/>
          <a:p>
            <a:r>
              <a:rPr lang="en-US" dirty="0"/>
              <a:t>Presenter: Jessica McKellar, M.A.</a:t>
            </a:r>
          </a:p>
          <a:p>
            <a:r>
              <a:rPr lang="en-US" dirty="0"/>
              <a:t>	   Sussex Child and Youth Team</a:t>
            </a:r>
          </a:p>
          <a:p>
            <a:endParaRPr lang="en-US" dirty="0"/>
          </a:p>
          <a:p>
            <a:endParaRPr lang="en-US" dirty="0"/>
          </a:p>
        </p:txBody>
      </p:sp>
    </p:spTree>
    <p:extLst>
      <p:ext uri="{BB962C8B-B14F-4D97-AF65-F5344CB8AC3E}">
        <p14:creationId xmlns:p14="http://schemas.microsoft.com/office/powerpoint/2010/main" val="236657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8AC-2683-4AF5-8649-FFF96F389E69}"/>
              </a:ext>
            </a:extLst>
          </p:cNvPr>
          <p:cNvSpPr>
            <a:spLocks noGrp="1"/>
          </p:cNvSpPr>
          <p:nvPr>
            <p:ph type="title"/>
          </p:nvPr>
        </p:nvSpPr>
        <p:spPr/>
        <p:txBody>
          <a:bodyPr/>
          <a:lstStyle/>
          <a:p>
            <a:endParaRPr lang="en-US"/>
          </a:p>
        </p:txBody>
      </p:sp>
      <p:pic>
        <p:nvPicPr>
          <p:cNvPr id="4" name="Picture 3" descr="A picture containing person, table, woman, sitting&#10;&#10;Description automatically generated">
            <a:extLst>
              <a:ext uri="{FF2B5EF4-FFF2-40B4-BE49-F238E27FC236}">
                <a16:creationId xmlns:a16="http://schemas.microsoft.com/office/drawing/2014/main" id="{68D62136-1FB5-40CA-A5D5-E70EB2FFDF8D}"/>
              </a:ext>
            </a:extLst>
          </p:cNvPr>
          <p:cNvPicPr>
            <a:picLocks noChangeAspect="1"/>
          </p:cNvPicPr>
          <p:nvPr/>
        </p:nvPicPr>
        <p:blipFill>
          <a:blip r:embed="rId3"/>
          <a:stretch>
            <a:fillRect/>
          </a:stretch>
        </p:blipFill>
        <p:spPr>
          <a:xfrm>
            <a:off x="452381" y="263607"/>
            <a:ext cx="4907409" cy="6193464"/>
          </a:xfrm>
          <a:prstGeom prst="rect">
            <a:avLst/>
          </a:prstGeom>
        </p:spPr>
      </p:pic>
      <p:pic>
        <p:nvPicPr>
          <p:cNvPr id="6" name="Picture 5" descr="A picture containing indoor, face, holding, cellphone&#10;&#10;Description automatically generated">
            <a:extLst>
              <a:ext uri="{FF2B5EF4-FFF2-40B4-BE49-F238E27FC236}">
                <a16:creationId xmlns:a16="http://schemas.microsoft.com/office/drawing/2014/main" id="{668DF5A9-3858-48A1-962B-EB33D08A7D22}"/>
              </a:ext>
            </a:extLst>
          </p:cNvPr>
          <p:cNvPicPr>
            <a:picLocks noChangeAspect="1"/>
          </p:cNvPicPr>
          <p:nvPr/>
        </p:nvPicPr>
        <p:blipFill>
          <a:blip r:embed="rId4"/>
          <a:stretch>
            <a:fillRect/>
          </a:stretch>
        </p:blipFill>
        <p:spPr>
          <a:xfrm>
            <a:off x="5359790" y="292406"/>
            <a:ext cx="5707901" cy="6164665"/>
          </a:xfrm>
          <a:prstGeom prst="rect">
            <a:avLst/>
          </a:prstGeom>
        </p:spPr>
      </p:pic>
    </p:spTree>
    <p:extLst>
      <p:ext uri="{BB962C8B-B14F-4D97-AF65-F5344CB8AC3E}">
        <p14:creationId xmlns:p14="http://schemas.microsoft.com/office/powerpoint/2010/main" val="3221798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8AC-2683-4AF5-8649-FFF96F389E69}"/>
              </a:ext>
            </a:extLst>
          </p:cNvPr>
          <p:cNvSpPr>
            <a:spLocks noGrp="1"/>
          </p:cNvSpPr>
          <p:nvPr>
            <p:ph type="title"/>
          </p:nvPr>
        </p:nvSpPr>
        <p:spPr/>
        <p:txBody>
          <a:bodyPr/>
          <a:lstStyle/>
          <a:p>
            <a:endParaRPr lang="en-US"/>
          </a:p>
        </p:txBody>
      </p:sp>
      <p:pic>
        <p:nvPicPr>
          <p:cNvPr id="4" name="Picture 3" descr="A group of people looking at each other&#10;&#10;Description automatically generated">
            <a:extLst>
              <a:ext uri="{FF2B5EF4-FFF2-40B4-BE49-F238E27FC236}">
                <a16:creationId xmlns:a16="http://schemas.microsoft.com/office/drawing/2014/main" id="{EBB97F60-B392-431E-B0B3-C66AAC5AF713}"/>
              </a:ext>
            </a:extLst>
          </p:cNvPr>
          <p:cNvPicPr>
            <a:picLocks noChangeAspect="1"/>
          </p:cNvPicPr>
          <p:nvPr/>
        </p:nvPicPr>
        <p:blipFill>
          <a:blip r:embed="rId3"/>
          <a:stretch>
            <a:fillRect/>
          </a:stretch>
        </p:blipFill>
        <p:spPr>
          <a:xfrm>
            <a:off x="506878" y="286536"/>
            <a:ext cx="5007657" cy="6184602"/>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11AB41D8-921C-4E51-89FA-C1C28029C024}"/>
              </a:ext>
            </a:extLst>
          </p:cNvPr>
          <p:cNvPicPr>
            <a:picLocks noChangeAspect="1"/>
          </p:cNvPicPr>
          <p:nvPr/>
        </p:nvPicPr>
        <p:blipFill>
          <a:blip r:embed="rId4"/>
          <a:stretch>
            <a:fillRect/>
          </a:stretch>
        </p:blipFill>
        <p:spPr>
          <a:xfrm>
            <a:off x="5514535" y="286536"/>
            <a:ext cx="5546273" cy="6184602"/>
          </a:xfrm>
          <a:prstGeom prst="rect">
            <a:avLst/>
          </a:prstGeom>
        </p:spPr>
      </p:pic>
    </p:spTree>
    <p:extLst>
      <p:ext uri="{BB962C8B-B14F-4D97-AF65-F5344CB8AC3E}">
        <p14:creationId xmlns:p14="http://schemas.microsoft.com/office/powerpoint/2010/main" val="2728916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6676568" cy="6858000"/>
          </a:xfrm>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187911" y="190708"/>
            <a:ext cx="4379976" cy="753683"/>
          </a:xfrm>
        </p:spPr>
        <p:txBody>
          <a:bodyPr/>
          <a:lstStyle/>
          <a:p>
            <a:r>
              <a:rPr lang="en-US" dirty="0"/>
              <a:t>What is anxiety?</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7288495" y="1045484"/>
            <a:ext cx="4178808" cy="521208"/>
          </a:xfrm>
        </p:spPr>
        <p:txBody>
          <a:bodyPr/>
          <a:lstStyle/>
          <a:p>
            <a:pPr algn="l"/>
            <a:r>
              <a:rPr lang="en-US" sz="2400" dirty="0"/>
              <a:t> Anxiety is a very complex human reaction that has both physical and mental elements to it. The physical elements include things such as sweaty palms, accelerated heartbeat, and a queasy stomach. The mental elements include self-doubts and constant worry about things. To control your test anxiety you will need to deal with both of these elements.</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255684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Three people sitting at picnic table">
            <a:extLst>
              <a:ext uri="{FF2B5EF4-FFF2-40B4-BE49-F238E27FC236}">
                <a16:creationId xmlns:a16="http://schemas.microsoft.com/office/drawing/2014/main" id="{0B90EB26-97FD-4B8B-86E0-B00589E0946D}"/>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1" y="0"/>
            <a:ext cx="6676568" cy="6858000"/>
          </a:xfrm>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187911" y="190708"/>
            <a:ext cx="4379976" cy="753683"/>
          </a:xfrm>
        </p:spPr>
        <p:txBody>
          <a:bodyPr/>
          <a:lstStyle/>
          <a:p>
            <a:r>
              <a:rPr lang="en-US" dirty="0"/>
              <a:t>What is anxiety?</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7288495" y="1045484"/>
            <a:ext cx="4178808" cy="521208"/>
          </a:xfrm>
        </p:spPr>
        <p:txBody>
          <a:bodyPr/>
          <a:lstStyle/>
          <a:p>
            <a:pPr algn="l"/>
            <a:r>
              <a:rPr lang="en-US" sz="2400" dirty="0"/>
              <a:t>One way to define anxiety is to say that it is a fear-like arousal, when the situation really isn't that threatening. </a:t>
            </a:r>
          </a:p>
          <a:p>
            <a:pPr algn="l"/>
            <a:r>
              <a:rPr lang="en-US" sz="2400" dirty="0"/>
              <a:t>Granted, a test can be threatening to your grade point average, but it is not a physical threat and doesn't warrant a full physical reaction. </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68537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95B4BD89-7E7B-4022-A962-E766FD91DDF7}"/>
              </a:ext>
            </a:extLst>
          </p:cNvPr>
          <p:cNvPicPr>
            <a:picLocks noChangeAspect="1"/>
          </p:cNvPicPr>
          <p:nvPr/>
        </p:nvPicPr>
        <p:blipFill>
          <a:blip r:embed="rId2"/>
          <a:stretch>
            <a:fillRect/>
          </a:stretch>
        </p:blipFill>
        <p:spPr>
          <a:xfrm>
            <a:off x="0" y="1473591"/>
            <a:ext cx="12192001" cy="5852159"/>
          </a:xfrm>
          <a:prstGeom prst="rect">
            <a:avLst/>
          </a:prstGeom>
          <a:noFill/>
        </p:spPr>
      </p:pic>
      <p:sp>
        <p:nvSpPr>
          <p:cNvPr id="12" name="Title 2">
            <a:extLst>
              <a:ext uri="{FF2B5EF4-FFF2-40B4-BE49-F238E27FC236}">
                <a16:creationId xmlns:a16="http://schemas.microsoft.com/office/drawing/2014/main" id="{278155A7-39EB-4D22-9565-2FE541E7A709}"/>
              </a:ext>
            </a:extLst>
          </p:cNvPr>
          <p:cNvSpPr>
            <a:spLocks noGrp="1"/>
          </p:cNvSpPr>
          <p:nvPr>
            <p:ph type="ctrTitle"/>
          </p:nvPr>
        </p:nvSpPr>
        <p:spPr>
          <a:xfrm>
            <a:off x="316020" y="2404234"/>
            <a:ext cx="5330038" cy="1746504"/>
          </a:xfrm>
        </p:spPr>
        <p:txBody>
          <a:bodyPr/>
          <a:lstStyle/>
          <a:p>
            <a:endParaRPr lang="en-US"/>
          </a:p>
        </p:txBody>
      </p:sp>
      <p:sp>
        <p:nvSpPr>
          <p:cNvPr id="14" name="Subtitle 3">
            <a:extLst>
              <a:ext uri="{FF2B5EF4-FFF2-40B4-BE49-F238E27FC236}">
                <a16:creationId xmlns:a16="http://schemas.microsoft.com/office/drawing/2014/main" id="{1A903830-F178-4C97-8DD7-243402A90E88}"/>
              </a:ext>
            </a:extLst>
          </p:cNvPr>
          <p:cNvSpPr>
            <a:spLocks noGrp="1"/>
          </p:cNvSpPr>
          <p:nvPr>
            <p:ph type="subTitle" idx="1"/>
          </p:nvPr>
        </p:nvSpPr>
        <p:spPr>
          <a:xfrm>
            <a:off x="453180" y="4553291"/>
            <a:ext cx="5049510" cy="521208"/>
          </a:xfrm>
        </p:spPr>
        <p:txBody>
          <a:bodyPr/>
          <a:lstStyle/>
          <a:p>
            <a:endParaRPr lang="en-US"/>
          </a:p>
        </p:txBody>
      </p:sp>
    </p:spTree>
    <p:extLst>
      <p:ext uri="{BB962C8B-B14F-4D97-AF65-F5344CB8AC3E}">
        <p14:creationId xmlns:p14="http://schemas.microsoft.com/office/powerpoint/2010/main" val="130555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pen book">
            <a:extLst>
              <a:ext uri="{FF2B5EF4-FFF2-40B4-BE49-F238E27FC236}">
                <a16:creationId xmlns:a16="http://schemas.microsoft.com/office/drawing/2014/main" id="{A799F565-1DAB-4AD3-BCE4-5DAC8012F35C}"/>
              </a:ext>
            </a:extLst>
          </p:cNvPr>
          <p:cNvPicPr>
            <a:picLocks noGrp="1" noChangeAspect="1"/>
          </p:cNvPicPr>
          <p:nvPr>
            <p:ph type="pic" sz="quarter" idx="10"/>
          </p:nvPr>
        </p:nvPicPr>
        <p:blipFill>
          <a:blip r:embed="rId2">
            <a:extLst>
              <a:ext uri="{28A0092B-C50C-407E-A947-70E740481C1C}">
                <a14:useLocalDpi xmlns:a14="http://schemas.microsoft.com/office/drawing/2010/main"/>
              </a:ext>
            </a:extLst>
          </a:blip>
          <a:srcRect/>
          <a:stretch>
            <a:fillRect/>
          </a:stretch>
        </p:blipFill>
        <p:spPr/>
      </p:pic>
      <p:sp>
        <p:nvSpPr>
          <p:cNvPr id="29" name="Rectangle 28">
            <a:extLst>
              <a:ext uri="{FF2B5EF4-FFF2-40B4-BE49-F238E27FC236}">
                <a16:creationId xmlns:a16="http://schemas.microsoft.com/office/drawing/2014/main" id="{5C2DDD60-EB1C-44D8-84E1-D86EB3558F11}"/>
              </a:ext>
              <a:ext uri="{C183D7F6-B498-43B3-948B-1728B52AA6E4}">
                <adec:decorative xmlns:adec="http://schemas.microsoft.com/office/drawing/2017/decorative" val="1"/>
              </a:ext>
            </a:extLst>
          </p:cNvPr>
          <p:cNvSpPr/>
          <p:nvPr/>
        </p:nvSpPr>
        <p:spPr>
          <a:xfrm>
            <a:off x="0" y="0"/>
            <a:ext cx="12192000" cy="6863626"/>
          </a:xfrm>
          <a:prstGeom prst="rect">
            <a:avLst/>
          </a:prstGeom>
          <a:solidFill>
            <a:schemeClr val="tx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337892" y="206800"/>
            <a:ext cx="10206264" cy="830997"/>
          </a:xfrm>
        </p:spPr>
        <p:txBody>
          <a:bodyPr/>
          <a:lstStyle/>
          <a:p>
            <a:pPr algn="ctr"/>
            <a:r>
              <a:rPr lang="en-US" sz="4000" dirty="0"/>
              <a:t>What is test-anxiety and how did I get it?</a:t>
            </a:r>
          </a:p>
        </p:txBody>
      </p:sp>
      <p:pic>
        <p:nvPicPr>
          <p:cNvPr id="83" name="Content Placeholder 82" descr="Bell">
            <a:extLst>
              <a:ext uri="{FF2B5EF4-FFF2-40B4-BE49-F238E27FC236}">
                <a16:creationId xmlns:a16="http://schemas.microsoft.com/office/drawing/2014/main" id="{604095CF-E62F-46A4-A86C-5F465AE6E235}"/>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73740" y="1066414"/>
            <a:ext cx="1407644" cy="1407644"/>
          </a:xfrm>
        </p:spPr>
      </p:pic>
      <p:sp>
        <p:nvSpPr>
          <p:cNvPr id="87" name="Text Placeholder 86" descr="content block 1">
            <a:extLst>
              <a:ext uri="{FF2B5EF4-FFF2-40B4-BE49-F238E27FC236}">
                <a16:creationId xmlns:a16="http://schemas.microsoft.com/office/drawing/2014/main" id="{1F4C9CA2-B224-40CD-8DB2-CAE478D23611}"/>
              </a:ext>
            </a:extLst>
          </p:cNvPr>
          <p:cNvSpPr>
            <a:spLocks noGrp="1"/>
          </p:cNvSpPr>
          <p:nvPr>
            <p:ph type="body" sz="quarter" idx="11"/>
          </p:nvPr>
        </p:nvSpPr>
        <p:spPr/>
        <p:txBody>
          <a:bodyPr/>
          <a:lstStyle/>
          <a:p>
            <a:r>
              <a:rPr lang="en-US" sz="2400" dirty="0"/>
              <a:t>"I felt I was ready for the test, but when it started my mind just went blank." </a:t>
            </a:r>
          </a:p>
          <a:p>
            <a:r>
              <a:rPr lang="en-US" sz="2400" dirty="0"/>
              <a:t>"Before the test started I felt sick. I just wanted to get out of there." </a:t>
            </a:r>
          </a:p>
        </p:txBody>
      </p:sp>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2"/>
          </p:nvPr>
        </p:nvSpPr>
        <p:spPr/>
        <p:txBody>
          <a:bodyPr/>
          <a:lstStyle/>
          <a:p>
            <a:r>
              <a:rPr lang="en-US" sz="2400" dirty="0"/>
              <a:t> "I kept thinking to myself what would happen if I did poorly on this test, I just knew it would be awful because I was going to fail again." </a:t>
            </a:r>
          </a:p>
        </p:txBody>
      </p:sp>
      <p:sp>
        <p:nvSpPr>
          <p:cNvPr id="90" name="Text Placeholder 89" descr="content block 3">
            <a:extLst>
              <a:ext uri="{FF2B5EF4-FFF2-40B4-BE49-F238E27FC236}">
                <a16:creationId xmlns:a16="http://schemas.microsoft.com/office/drawing/2014/main" id="{AC38A326-FA47-4BD6-B27D-DEB6A4485AB5}"/>
              </a:ext>
            </a:extLst>
          </p:cNvPr>
          <p:cNvSpPr>
            <a:spLocks noGrp="1"/>
          </p:cNvSpPr>
          <p:nvPr>
            <p:ph type="body" sz="quarter" idx="15"/>
          </p:nvPr>
        </p:nvSpPr>
        <p:spPr/>
        <p:txBody>
          <a:bodyPr/>
          <a:lstStyle/>
          <a:p>
            <a:r>
              <a:rPr lang="en-US" sz="2400" dirty="0"/>
              <a:t>"I am always feeling under pressure, my life is just too hectic." </a:t>
            </a:r>
          </a:p>
          <a:p>
            <a:r>
              <a:rPr lang="en-US" sz="2400" dirty="0"/>
              <a:t>  "I thought I did just fine, but when the grade came back it was a 'D', I don't know what happened." </a:t>
            </a:r>
          </a:p>
          <a:p>
            <a:r>
              <a:rPr lang="en-US" dirty="0"/>
              <a:t> </a:t>
            </a:r>
          </a:p>
          <a:p>
            <a:endParaRPr lang="en-US" dirty="0"/>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Slide Number Placeholder 5" descr="Slide Number">
            <a:extLst>
              <a:ext uri="{FF2B5EF4-FFF2-40B4-BE49-F238E27FC236}">
                <a16:creationId xmlns:a16="http://schemas.microsoft.com/office/drawing/2014/main" id="{DB02A950-05E3-4691-9BC9-47B314EEA715}"/>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15</a:t>
            </a:fld>
            <a:endParaRPr lang="en-US" sz="1200" dirty="0">
              <a:solidFill>
                <a:schemeClr val="bg1"/>
              </a:solidFill>
            </a:endParaRPr>
          </a:p>
        </p:txBody>
      </p:sp>
      <p:pic>
        <p:nvPicPr>
          <p:cNvPr id="25" name="Content Placeholder 82" descr="Bell">
            <a:extLst>
              <a:ext uri="{FF2B5EF4-FFF2-40B4-BE49-F238E27FC236}">
                <a16:creationId xmlns:a16="http://schemas.microsoft.com/office/drawing/2014/main" id="{C4796E36-AC3C-4103-A3F9-6EB840B5CCB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46203" y="1066414"/>
            <a:ext cx="1407644" cy="1407644"/>
          </a:xfrm>
          <a:prstGeom prst="rect">
            <a:avLst/>
          </a:prstGeom>
        </p:spPr>
      </p:pic>
      <p:pic>
        <p:nvPicPr>
          <p:cNvPr id="27" name="Content Placeholder 82" descr="Bell">
            <a:extLst>
              <a:ext uri="{FF2B5EF4-FFF2-40B4-BE49-F238E27FC236}">
                <a16:creationId xmlns:a16="http://schemas.microsoft.com/office/drawing/2014/main" id="{88E15527-934D-4D42-8C8A-D67C8F656F3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46084" y="1037797"/>
            <a:ext cx="1407644" cy="1407644"/>
          </a:xfrm>
          <a:prstGeom prst="rect">
            <a:avLst/>
          </a:prstGeom>
        </p:spPr>
      </p:pic>
    </p:spTree>
    <p:extLst>
      <p:ext uri="{BB962C8B-B14F-4D97-AF65-F5344CB8AC3E}">
        <p14:creationId xmlns:p14="http://schemas.microsoft.com/office/powerpoint/2010/main" val="319101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r>
              <a:rPr lang="en-US" sz="4000" dirty="0"/>
              <a:t>Why do I feel this way?</a:t>
            </a:r>
          </a:p>
        </p:txBody>
      </p:sp>
      <p:pic>
        <p:nvPicPr>
          <p:cNvPr id="27" name="Content Placeholder 79" descr="Open Book">
            <a:extLst>
              <a:ext uri="{FF2B5EF4-FFF2-40B4-BE49-F238E27FC236}">
                <a16:creationId xmlns:a16="http://schemas.microsoft.com/office/drawing/2014/main" id="{EBEE0E99-191F-4498-9399-4BA8BCD3E66F}"/>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p:pic>
      <p:sp>
        <p:nvSpPr>
          <p:cNvPr id="16" name="Text Placeholder 15" descr="slide content">
            <a:extLst>
              <a:ext uri="{FF2B5EF4-FFF2-40B4-BE49-F238E27FC236}">
                <a16:creationId xmlns:a16="http://schemas.microsoft.com/office/drawing/2014/main" id="{5336101E-D654-46D8-A983-BF46C5D86583}"/>
              </a:ext>
            </a:extLst>
          </p:cNvPr>
          <p:cNvSpPr>
            <a:spLocks noGrp="1"/>
          </p:cNvSpPr>
          <p:nvPr>
            <p:ph type="body" sz="quarter" idx="11"/>
          </p:nvPr>
        </p:nvSpPr>
        <p:spPr/>
        <p:txBody>
          <a:bodyPr/>
          <a:lstStyle/>
          <a:p>
            <a:r>
              <a:rPr lang="en-US" sz="2800" dirty="0"/>
              <a:t> Sympathetic. (The part that gets us "pumped up")  </a:t>
            </a:r>
          </a:p>
          <a:p>
            <a:pPr lvl="1"/>
            <a:r>
              <a:rPr lang="en-US" dirty="0"/>
              <a:t>Our heart starts to beat rapidly, and blood pressure increases.</a:t>
            </a:r>
          </a:p>
          <a:p>
            <a:pPr lvl="1"/>
            <a:r>
              <a:rPr lang="en-US" dirty="0"/>
              <a:t>The blood goes to our muscles and less to the thinking part of our brain (which is why we go blank when nervous).</a:t>
            </a:r>
          </a:p>
          <a:p>
            <a:pPr lvl="1"/>
            <a:r>
              <a:rPr lang="en-US" dirty="0"/>
              <a:t>Digestion is slowed down. </a:t>
            </a:r>
          </a:p>
          <a:p>
            <a:pPr lvl="1"/>
            <a:r>
              <a:rPr lang="en-US" dirty="0"/>
              <a:t>Breathing rate increases.</a:t>
            </a:r>
          </a:p>
          <a:p>
            <a:pPr lvl="1"/>
            <a:r>
              <a:rPr lang="en-US" dirty="0"/>
              <a:t>Blood sugar is released to give us energy (also depleting energy reserves). </a:t>
            </a:r>
          </a:p>
          <a:p>
            <a:pPr lvl="1"/>
            <a:r>
              <a:rPr lang="en-US" dirty="0"/>
              <a:t>The rate of perspiration increases (you sweat!). </a:t>
            </a:r>
          </a:p>
          <a:p>
            <a:pPr lvl="1"/>
            <a:r>
              <a:rPr lang="en-US" dirty="0"/>
              <a:t>Adrenalin is released in the body giving an overall excited effect. </a:t>
            </a:r>
          </a:p>
        </p:txBody>
      </p:sp>
    </p:spTree>
    <p:extLst>
      <p:ext uri="{BB962C8B-B14F-4D97-AF65-F5344CB8AC3E}">
        <p14:creationId xmlns:p14="http://schemas.microsoft.com/office/powerpoint/2010/main" val="406473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95440-FBF7-4933-B260-652A2154D78E}"/>
              </a:ext>
            </a:extLst>
          </p:cNvPr>
          <p:cNvSpPr>
            <a:spLocks noGrp="1"/>
          </p:cNvSpPr>
          <p:nvPr>
            <p:ph type="title"/>
          </p:nvPr>
        </p:nvSpPr>
        <p:spPr/>
        <p:txBody>
          <a:bodyPr/>
          <a:lstStyle/>
          <a:p>
            <a:endParaRPr lang="en-US" dirty="0"/>
          </a:p>
        </p:txBody>
      </p:sp>
      <p:pic>
        <p:nvPicPr>
          <p:cNvPr id="4" name="Picture 3" descr="A screenshot of a social media post&#10;&#10;Description automatically generated">
            <a:extLst>
              <a:ext uri="{FF2B5EF4-FFF2-40B4-BE49-F238E27FC236}">
                <a16:creationId xmlns:a16="http://schemas.microsoft.com/office/drawing/2014/main" id="{0F74A08E-3880-4F27-A08F-8C1784151589}"/>
              </a:ext>
            </a:extLst>
          </p:cNvPr>
          <p:cNvPicPr>
            <a:picLocks noChangeAspect="1"/>
          </p:cNvPicPr>
          <p:nvPr/>
        </p:nvPicPr>
        <p:blipFill>
          <a:blip r:embed="rId2"/>
          <a:stretch>
            <a:fillRect/>
          </a:stretch>
        </p:blipFill>
        <p:spPr>
          <a:xfrm>
            <a:off x="275413" y="185517"/>
            <a:ext cx="10815864" cy="6538840"/>
          </a:xfrm>
          <a:prstGeom prst="rect">
            <a:avLst/>
          </a:prstGeom>
        </p:spPr>
      </p:pic>
    </p:spTree>
    <p:extLst>
      <p:ext uri="{BB962C8B-B14F-4D97-AF65-F5344CB8AC3E}">
        <p14:creationId xmlns:p14="http://schemas.microsoft.com/office/powerpoint/2010/main" val="3647440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rial view of boy sitting at his laptop">
            <a:extLst>
              <a:ext uri="{FF2B5EF4-FFF2-40B4-BE49-F238E27FC236}">
                <a16:creationId xmlns:a16="http://schemas.microsoft.com/office/drawing/2014/main" id="{3C2A7DCB-B005-424A-8446-ACA533D0BC8B}"/>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499800"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a:xfrm>
            <a:off x="640385" y="580728"/>
            <a:ext cx="6891564" cy="830997"/>
          </a:xfrm>
        </p:spPr>
        <p:txBody>
          <a:bodyPr/>
          <a:lstStyle/>
          <a:p>
            <a:pPr algn="ctr"/>
            <a:r>
              <a:rPr lang="en-US" sz="4000" dirty="0"/>
              <a:t>Is a little anxiety good?</a:t>
            </a:r>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32500" y="1206099"/>
            <a:ext cx="548640" cy="548640"/>
          </a:xfrm>
        </p:spPr>
      </p:pic>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676222" y="1927854"/>
            <a:ext cx="2834640" cy="3368675"/>
          </a:xfrm>
        </p:spPr>
        <p:txBody>
          <a:bodyPr/>
          <a:lstStyle/>
          <a:p>
            <a:r>
              <a:rPr lang="en-US" sz="2400" dirty="0"/>
              <a:t> There is a myth that all anxiety is bad, but a little bit of sympathetic arousal might be good for times when you have to take a test because it will get you "up" for the test and make you more alert. </a:t>
            </a:r>
          </a:p>
        </p:txBody>
      </p:sp>
      <p:pic>
        <p:nvPicPr>
          <p:cNvPr id="36" name="Content Placeholder 35" descr="Medal">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78066" y="1257532"/>
            <a:ext cx="548640" cy="548640"/>
          </a:xfrm>
        </p:spPr>
      </p:pic>
      <p:sp>
        <p:nvSpPr>
          <p:cNvPr id="24" name="Text Placeholder 23" descr="content block 2">
            <a:extLst>
              <a:ext uri="{FF2B5EF4-FFF2-40B4-BE49-F238E27FC236}">
                <a16:creationId xmlns:a16="http://schemas.microsoft.com/office/drawing/2014/main" id="{C3930A4E-1302-4AC9-86A3-C4E8AF186ED8}"/>
              </a:ext>
            </a:extLst>
          </p:cNvPr>
          <p:cNvSpPr>
            <a:spLocks noGrp="1"/>
          </p:cNvSpPr>
          <p:nvPr>
            <p:ph type="body" sz="quarter" idx="12"/>
          </p:nvPr>
        </p:nvSpPr>
        <p:spPr>
          <a:xfrm>
            <a:off x="3789332" y="1972587"/>
            <a:ext cx="4385616" cy="3368675"/>
          </a:xfrm>
        </p:spPr>
        <p:txBody>
          <a:bodyPr/>
          <a:lstStyle/>
          <a:p>
            <a:r>
              <a:rPr lang="en-US" sz="2000" dirty="0"/>
              <a:t> </a:t>
            </a:r>
            <a:r>
              <a:rPr lang="en-US" sz="2400" dirty="0"/>
              <a:t>However, too much of this type of reaction will make it hard to concentrate. One explanation is that all the body's energy is being funneled into areas of the body designed for a “fight-flight-freeze” response and not to the areas responsible for thinking. This explains why you go "blank" when you are nervous, and everything comes back to you when you relax later. </a:t>
            </a:r>
            <a:endParaRPr lang="en-US" sz="2000" dirty="0"/>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lide Number Placeholder 5" descr="Slide number">
            <a:extLst>
              <a:ext uri="{FF2B5EF4-FFF2-40B4-BE49-F238E27FC236}">
                <a16:creationId xmlns:a16="http://schemas.microsoft.com/office/drawing/2014/main" id="{11457662-C1A5-4B93-8E30-88025E27C462}"/>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18</a:t>
            </a:fld>
            <a:endParaRPr lang="en-US" sz="1200" dirty="0">
              <a:solidFill>
                <a:schemeClr val="bg1"/>
              </a:solidFill>
            </a:endParaRPr>
          </a:p>
        </p:txBody>
      </p:sp>
    </p:spTree>
    <p:extLst>
      <p:ext uri="{BB962C8B-B14F-4D97-AF65-F5344CB8AC3E}">
        <p14:creationId xmlns:p14="http://schemas.microsoft.com/office/powerpoint/2010/main" val="3207125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0F6D189-AB74-4EA8-8329-5072FA454333}"/>
              </a:ext>
            </a:extLst>
          </p:cNvPr>
          <p:cNvSpPr>
            <a:spLocks noGrp="1"/>
          </p:cNvSpPr>
          <p:nvPr>
            <p:ph type="title"/>
          </p:nvPr>
        </p:nvSpPr>
        <p:spPr/>
        <p:txBody>
          <a:bodyPr/>
          <a:lstStyle/>
          <a:p>
            <a:endParaRPr lang="en-US"/>
          </a:p>
        </p:txBody>
      </p:sp>
      <p:pic>
        <p:nvPicPr>
          <p:cNvPr id="10" name="Picture 9" descr="A close up of text on a black background&#10;&#10;Description automatically generated">
            <a:extLst>
              <a:ext uri="{FF2B5EF4-FFF2-40B4-BE49-F238E27FC236}">
                <a16:creationId xmlns:a16="http://schemas.microsoft.com/office/drawing/2014/main" id="{448B1469-F85D-49F8-A7CB-9C2D2BE152C4}"/>
              </a:ext>
            </a:extLst>
          </p:cNvPr>
          <p:cNvPicPr>
            <a:picLocks noChangeAspect="1"/>
          </p:cNvPicPr>
          <p:nvPr/>
        </p:nvPicPr>
        <p:blipFill>
          <a:blip r:embed="rId2"/>
          <a:stretch>
            <a:fillRect/>
          </a:stretch>
        </p:blipFill>
        <p:spPr>
          <a:xfrm>
            <a:off x="0" y="450166"/>
            <a:ext cx="11985675" cy="6858000"/>
          </a:xfrm>
          <a:prstGeom prst="rect">
            <a:avLst/>
          </a:prstGeom>
        </p:spPr>
      </p:pic>
    </p:spTree>
    <p:extLst>
      <p:ext uri="{BB962C8B-B14F-4D97-AF65-F5344CB8AC3E}">
        <p14:creationId xmlns:p14="http://schemas.microsoft.com/office/powerpoint/2010/main" val="84021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hoto, woman, girl, table&#10;&#10;Description automatically generated">
            <a:extLst>
              <a:ext uri="{FF2B5EF4-FFF2-40B4-BE49-F238E27FC236}">
                <a16:creationId xmlns:a16="http://schemas.microsoft.com/office/drawing/2014/main" id="{CA32B4A5-8947-4252-ABF0-CAE3153CD02F}"/>
              </a:ext>
            </a:extLst>
          </p:cNvPr>
          <p:cNvPicPr>
            <a:picLocks noChangeAspect="1"/>
          </p:cNvPicPr>
          <p:nvPr/>
        </p:nvPicPr>
        <p:blipFill>
          <a:blip r:embed="rId3"/>
          <a:stretch>
            <a:fillRect/>
          </a:stretch>
        </p:blipFill>
        <p:spPr>
          <a:xfrm>
            <a:off x="633186" y="557438"/>
            <a:ext cx="5462814" cy="5821813"/>
          </a:xfrm>
          <a:prstGeom prst="rect">
            <a:avLst/>
          </a:prstGeom>
        </p:spPr>
      </p:pic>
      <p:pic>
        <p:nvPicPr>
          <p:cNvPr id="9" name="Picture 8" descr="A truck driving down a dirt road&#10;&#10;Description automatically generated">
            <a:extLst>
              <a:ext uri="{FF2B5EF4-FFF2-40B4-BE49-F238E27FC236}">
                <a16:creationId xmlns:a16="http://schemas.microsoft.com/office/drawing/2014/main" id="{9D741F7D-647A-483A-8F7E-68FC013A4EDD}"/>
              </a:ext>
            </a:extLst>
          </p:cNvPr>
          <p:cNvPicPr>
            <a:picLocks noChangeAspect="1"/>
          </p:cNvPicPr>
          <p:nvPr/>
        </p:nvPicPr>
        <p:blipFill>
          <a:blip r:embed="rId4"/>
          <a:stretch>
            <a:fillRect/>
          </a:stretch>
        </p:blipFill>
        <p:spPr>
          <a:xfrm>
            <a:off x="6096000" y="557437"/>
            <a:ext cx="4904935" cy="5821813"/>
          </a:xfrm>
          <a:prstGeom prst="rect">
            <a:avLst/>
          </a:prstGeom>
        </p:spPr>
      </p:pic>
    </p:spTree>
    <p:extLst>
      <p:ext uri="{BB962C8B-B14F-4D97-AF65-F5344CB8AC3E}">
        <p14:creationId xmlns:p14="http://schemas.microsoft.com/office/powerpoint/2010/main" val="25433506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ooks on a shelf">
            <a:extLst>
              <a:ext uri="{FF2B5EF4-FFF2-40B4-BE49-F238E27FC236}">
                <a16:creationId xmlns:a16="http://schemas.microsoft.com/office/drawing/2014/main" id="{0BCD2159-BE65-43D5-9E0A-9EB4B1B2F85B}"/>
              </a:ext>
            </a:extLst>
          </p:cNvPr>
          <p:cNvPicPr>
            <a:picLocks noGrp="1" noChangeAspect="1"/>
          </p:cNvPicPr>
          <p:nvPr>
            <p:ph type="pic" sz="quarter" idx="10"/>
          </p:nvPr>
        </p:nvPicPr>
        <p:blipFill>
          <a:blip r:embed="rId2" cstate="email">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rcRect/>
          <a:stretch>
            <a:fillRect/>
          </a:stretch>
        </p:blipFill>
        <p:spPr>
          <a:xfrm>
            <a:off x="174613" y="0"/>
            <a:ext cx="12192001" cy="6858000"/>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2">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2">
                <a:alpha val="9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rgbClr val="0D30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425284" y="323556"/>
            <a:ext cx="8046017" cy="1283486"/>
          </a:xfrm>
        </p:spPr>
        <p:txBody>
          <a:bodyPr/>
          <a:lstStyle/>
          <a:p>
            <a:r>
              <a:rPr lang="en-US" dirty="0"/>
              <a:t>Myths about test anxiety</a:t>
            </a:r>
          </a:p>
        </p:txBody>
      </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a:xfrm>
            <a:off x="510487" y="1607042"/>
            <a:ext cx="5296662" cy="978408"/>
          </a:xfrm>
        </p:spPr>
        <p:txBody>
          <a:bodyPr/>
          <a:lstStyle/>
          <a:p>
            <a:r>
              <a:rPr lang="en-US" sz="2400" dirty="0"/>
              <a:t>Test anxiety is a mental illness. </a:t>
            </a:r>
          </a:p>
          <a:p>
            <a:r>
              <a:rPr lang="en-US" sz="2400" dirty="0"/>
              <a:t>Test anxiety cannot be reduced. </a:t>
            </a:r>
          </a:p>
          <a:p>
            <a:r>
              <a:rPr lang="en-US" sz="2400" dirty="0"/>
              <a:t>Any level of test anxiety is bad. </a:t>
            </a:r>
          </a:p>
          <a:p>
            <a:r>
              <a:rPr lang="en-US" sz="2400" dirty="0"/>
              <a:t>All students who are not prepared have test anxiety. </a:t>
            </a:r>
          </a:p>
          <a:p>
            <a:r>
              <a:rPr lang="en-US" sz="2400" dirty="0"/>
              <a:t>Doing nothing about test anxiety will make it go away. </a:t>
            </a:r>
          </a:p>
          <a:p>
            <a:r>
              <a:rPr lang="en-US" sz="2400" dirty="0"/>
              <a:t>Students who are well prepared will not have test anxiety. </a:t>
            </a:r>
          </a:p>
        </p:txBody>
      </p:sp>
      <p:sp>
        <p:nvSpPr>
          <p:cNvPr id="2" name="Rectangle 1">
            <a:extLst>
              <a:ext uri="{FF2B5EF4-FFF2-40B4-BE49-F238E27FC236}">
                <a16:creationId xmlns:a16="http://schemas.microsoft.com/office/drawing/2014/main" id="{ABEAEEE2-AF8C-49F7-B8D5-E1DD617A11AE}"/>
              </a:ext>
            </a:extLst>
          </p:cNvPr>
          <p:cNvSpPr/>
          <p:nvPr/>
        </p:nvSpPr>
        <p:spPr>
          <a:xfrm>
            <a:off x="5760387" y="1629848"/>
            <a:ext cx="6096000" cy="3785652"/>
          </a:xfrm>
          <a:prstGeom prst="rect">
            <a:avLst/>
          </a:prstGeom>
        </p:spPr>
        <p:txBody>
          <a:bodyPr>
            <a:spAutoFit/>
          </a:bodyPr>
          <a:lstStyle/>
          <a:p>
            <a:r>
              <a:rPr lang="en-US" sz="2400" dirty="0">
                <a:solidFill>
                  <a:schemeClr val="bg1"/>
                </a:solidFill>
              </a:rPr>
              <a:t>Attending class and doing all my homework should reduce all of my test anxiety.</a:t>
            </a:r>
          </a:p>
          <a:p>
            <a:r>
              <a:rPr lang="en-US" sz="2400" dirty="0">
                <a:solidFill>
                  <a:schemeClr val="bg1"/>
                </a:solidFill>
              </a:rPr>
              <a:t> Being told to relax during a test will make you relaxed. </a:t>
            </a:r>
          </a:p>
          <a:p>
            <a:r>
              <a:rPr lang="en-US" sz="2400" dirty="0">
                <a:solidFill>
                  <a:schemeClr val="bg1"/>
                </a:solidFill>
              </a:rPr>
              <a:t>Reducing test anxiety will guarantee better grades. </a:t>
            </a:r>
          </a:p>
          <a:p>
            <a:r>
              <a:rPr lang="en-US" sz="2400" dirty="0">
                <a:solidFill>
                  <a:schemeClr val="bg1"/>
                </a:solidFill>
              </a:rPr>
              <a:t>Very intelligent students and students taking high level courses, such as calculus, do not have test anxiety. </a:t>
            </a:r>
          </a:p>
          <a:p>
            <a:endParaRPr lang="en-US" sz="2400" dirty="0">
              <a:solidFill>
                <a:schemeClr val="bg1"/>
              </a:solidFill>
            </a:endParaRPr>
          </a:p>
        </p:txBody>
      </p:sp>
    </p:spTree>
    <p:extLst>
      <p:ext uri="{BB962C8B-B14F-4D97-AF65-F5344CB8AC3E}">
        <p14:creationId xmlns:p14="http://schemas.microsoft.com/office/powerpoint/2010/main" val="4021511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boy in front of library stacks">
            <a:extLst>
              <a:ext uri="{FF2B5EF4-FFF2-40B4-BE49-F238E27FC236}">
                <a16:creationId xmlns:a16="http://schemas.microsoft.com/office/drawing/2014/main" id="{141CBC39-54B4-4424-84FB-FDAABDFFAE1A}"/>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6464300" y="0"/>
            <a:ext cx="5727700" cy="6858000"/>
          </a:xfrm>
        </p:spPr>
      </p:pic>
      <p:pic>
        <p:nvPicPr>
          <p:cNvPr id="5" name="Picture Placeholder 4" descr="person reading a book">
            <a:extLst>
              <a:ext uri="{FF2B5EF4-FFF2-40B4-BE49-F238E27FC236}">
                <a16:creationId xmlns:a16="http://schemas.microsoft.com/office/drawing/2014/main" id="{70316739-C7FA-4487-B86B-6CE17B09B020}"/>
              </a:ext>
            </a:extLst>
          </p:cNvPr>
          <p:cNvPicPr>
            <a:picLocks noGrp="1" noChangeAspect="1"/>
          </p:cNvPicPr>
          <p:nvPr>
            <p:ph type="pic" sz="quarter" idx="12"/>
          </p:nvPr>
        </p:nvPicPr>
        <p:blipFill rotWithShape="1">
          <a:blip r:embed="rId3" cstate="email">
            <a:extLst>
              <a:ext uri="{28A0092B-C50C-407E-A947-70E740481C1C}">
                <a14:useLocalDpi xmlns:a14="http://schemas.microsoft.com/office/drawing/2010/main"/>
              </a:ext>
            </a:extLst>
          </a:blip>
          <a:srcRect/>
          <a:stretch/>
        </p:blipFill>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a:xfrm>
            <a:off x="644949" y="4081468"/>
            <a:ext cx="6318559" cy="822960"/>
          </a:xfrm>
        </p:spPr>
        <p:txBody>
          <a:bodyPr/>
          <a:lstStyle/>
          <a:p>
            <a:r>
              <a:rPr lang="en-US" sz="3200" dirty="0">
                <a:solidFill>
                  <a:schemeClr val="bg1"/>
                </a:solidFill>
              </a:rPr>
              <a:t>Test anxiety has five main causes…</a:t>
            </a:r>
          </a:p>
        </p:txBody>
      </p:sp>
      <p:sp>
        <p:nvSpPr>
          <p:cNvPr id="34" name="Text Placeholder 33" descr="slide content">
            <a:extLst>
              <a:ext uri="{FF2B5EF4-FFF2-40B4-BE49-F238E27FC236}">
                <a16:creationId xmlns:a16="http://schemas.microsoft.com/office/drawing/2014/main" id="{859D862E-AE8E-482F-9E23-3C096FF03E54}"/>
              </a:ext>
            </a:extLst>
          </p:cNvPr>
          <p:cNvSpPr>
            <a:spLocks noGrp="1"/>
          </p:cNvSpPr>
          <p:nvPr>
            <p:ph type="body" sz="quarter" idx="11"/>
          </p:nvPr>
        </p:nvSpPr>
        <p:spPr>
          <a:xfrm>
            <a:off x="644950" y="4614203"/>
            <a:ext cx="5678714" cy="1438744"/>
          </a:xfrm>
        </p:spPr>
        <p:txBody>
          <a:bodyPr/>
          <a:lstStyle/>
          <a:p>
            <a:r>
              <a:rPr lang="en-US" sz="2400" dirty="0">
                <a:solidFill>
                  <a:schemeClr val="bg1"/>
                </a:solidFill>
              </a:rPr>
              <a:t>Unfamiliarity.            Preparation.   </a:t>
            </a:r>
          </a:p>
          <a:p>
            <a:r>
              <a:rPr lang="en-US" sz="2400" dirty="0">
                <a:solidFill>
                  <a:schemeClr val="bg1"/>
                </a:solidFill>
              </a:rPr>
              <a:t>General Lifestyle.     Conditioned Anxiety.     </a:t>
            </a:r>
          </a:p>
          <a:p>
            <a:r>
              <a:rPr lang="en-US" sz="2400" dirty="0">
                <a:solidFill>
                  <a:schemeClr val="bg1"/>
                </a:solidFill>
              </a:rPr>
              <a:t>                                    Irrational Thinking. </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EC784E4D-7E61-4FDC-AD6A-E38867722409}"/>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21</a:t>
            </a:fld>
            <a:endParaRPr lang="en-US" sz="1200" dirty="0">
              <a:solidFill>
                <a:schemeClr val="bg1"/>
              </a:solidFill>
            </a:endParaRPr>
          </a:p>
        </p:txBody>
      </p:sp>
    </p:spTree>
    <p:extLst>
      <p:ext uri="{BB962C8B-B14F-4D97-AF65-F5344CB8AC3E}">
        <p14:creationId xmlns:p14="http://schemas.microsoft.com/office/powerpoint/2010/main" val="2045927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6836125" y="0"/>
            <a:ext cx="5355875" cy="6858000"/>
          </a:xfrm>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4000" dirty="0"/>
              <a:t>Influence of Self-Talk</a:t>
            </a:r>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9212" y="1182810"/>
            <a:ext cx="548640" cy="548640"/>
          </a:xfrm>
        </p:spPr>
      </p:pic>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633186" y="1862353"/>
            <a:ext cx="2834640" cy="3368675"/>
          </a:xfrm>
        </p:spPr>
        <p:txBody>
          <a:bodyPr/>
          <a:lstStyle/>
          <a:p>
            <a:r>
              <a:rPr lang="en-US" sz="2000" dirty="0"/>
              <a:t>Attitudes and beliefs help determine how we react. One way we look at these attitudes and beliefs is through what is called, self-talk. Self-talk is literally what we say to ourselves. The following are examples of self-statements that students may be making: </a:t>
            </a:r>
          </a:p>
          <a:p>
            <a:r>
              <a:rPr lang="en-US" sz="2000" dirty="0">
                <a:solidFill>
                  <a:srgbClr val="00B050"/>
                </a:solidFill>
              </a:rPr>
              <a:t>"Boy that assignment sounds like fun, I will learn something new." </a:t>
            </a:r>
          </a:p>
        </p:txBody>
      </p:sp>
      <p:pic>
        <p:nvPicPr>
          <p:cNvPr id="36" name="Content Placeholder 35" descr="Medal">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6355" y="1182810"/>
            <a:ext cx="548640" cy="548640"/>
          </a:xfrm>
        </p:spPr>
      </p:pic>
      <p:sp>
        <p:nvSpPr>
          <p:cNvPr id="24" name="Text Placeholder 23" descr="content block 2">
            <a:extLst>
              <a:ext uri="{FF2B5EF4-FFF2-40B4-BE49-F238E27FC236}">
                <a16:creationId xmlns:a16="http://schemas.microsoft.com/office/drawing/2014/main" id="{C3930A4E-1302-4AC9-86A3-C4E8AF186ED8}"/>
              </a:ext>
            </a:extLst>
          </p:cNvPr>
          <p:cNvSpPr>
            <a:spLocks noGrp="1"/>
          </p:cNvSpPr>
          <p:nvPr>
            <p:ph type="body" sz="quarter" idx="12"/>
          </p:nvPr>
        </p:nvSpPr>
        <p:spPr>
          <a:xfrm>
            <a:off x="4373355" y="1862352"/>
            <a:ext cx="2834640" cy="3368675"/>
          </a:xfrm>
        </p:spPr>
        <p:txBody>
          <a:bodyPr/>
          <a:lstStyle/>
          <a:p>
            <a:r>
              <a:rPr lang="en-US" sz="2000" dirty="0">
                <a:solidFill>
                  <a:srgbClr val="FF0000"/>
                </a:solidFill>
              </a:rPr>
              <a:t> "Give me a break, he knows we won't have time to do all that." </a:t>
            </a:r>
          </a:p>
          <a:p>
            <a:r>
              <a:rPr lang="en-US" sz="2000" dirty="0">
                <a:solidFill>
                  <a:srgbClr val="FF0000"/>
                </a:solidFill>
              </a:rPr>
              <a:t>  "That is my worst area, what will I do? I'm sure I can't get that done." </a:t>
            </a:r>
          </a:p>
          <a:p>
            <a:r>
              <a:rPr lang="en-US" sz="2000" dirty="0">
                <a:solidFill>
                  <a:srgbClr val="FF0000"/>
                </a:solidFill>
              </a:rPr>
              <a:t>"Well, I guess that is what I expected." </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22</a:t>
            </a:fld>
            <a:endParaRPr lang="en-US" sz="1200" dirty="0">
              <a:solidFill>
                <a:schemeClr val="bg1"/>
              </a:solidFill>
            </a:endParaRPr>
          </a:p>
        </p:txBody>
      </p:sp>
    </p:spTree>
    <p:extLst>
      <p:ext uri="{BB962C8B-B14F-4D97-AF65-F5344CB8AC3E}">
        <p14:creationId xmlns:p14="http://schemas.microsoft.com/office/powerpoint/2010/main" val="2118823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6901600" y="0"/>
            <a:ext cx="5355875" cy="6858000"/>
          </a:xfrm>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595847"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4000" dirty="0"/>
              <a:t>Influence of Self-Talk</a:t>
            </a:r>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9212" y="1182810"/>
            <a:ext cx="548640" cy="548640"/>
          </a:xfrm>
        </p:spPr>
      </p:pic>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633186" y="1862353"/>
            <a:ext cx="2834640" cy="3368675"/>
          </a:xfrm>
        </p:spPr>
        <p:txBody>
          <a:bodyPr/>
          <a:lstStyle/>
          <a:p>
            <a:r>
              <a:rPr lang="en-US" sz="2000" dirty="0"/>
              <a:t>Attitudes and beliefs help determine how we react. One way we look at these attitudes and beliefs is through what is called, self-talk. Self-talk is literally what we say to ourselves. The following are examples of self-statements that students may be making: </a:t>
            </a:r>
          </a:p>
          <a:p>
            <a:r>
              <a:rPr lang="en-US" sz="2000" dirty="0">
                <a:solidFill>
                  <a:srgbClr val="00B050"/>
                </a:solidFill>
              </a:rPr>
              <a:t>"Boy that assignment sounds like fun, I will learn something new." </a:t>
            </a:r>
          </a:p>
        </p:txBody>
      </p:sp>
      <p:pic>
        <p:nvPicPr>
          <p:cNvPr id="36" name="Content Placeholder 35" descr="Medal">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6355" y="1182810"/>
            <a:ext cx="548640" cy="548640"/>
          </a:xfrm>
        </p:spPr>
      </p:pic>
      <p:sp>
        <p:nvSpPr>
          <p:cNvPr id="24" name="Text Placeholder 23" descr="content block 2">
            <a:extLst>
              <a:ext uri="{FF2B5EF4-FFF2-40B4-BE49-F238E27FC236}">
                <a16:creationId xmlns:a16="http://schemas.microsoft.com/office/drawing/2014/main" id="{C3930A4E-1302-4AC9-86A3-C4E8AF186ED8}"/>
              </a:ext>
            </a:extLst>
          </p:cNvPr>
          <p:cNvSpPr>
            <a:spLocks noGrp="1"/>
          </p:cNvSpPr>
          <p:nvPr>
            <p:ph type="body" sz="quarter" idx="12"/>
          </p:nvPr>
        </p:nvSpPr>
        <p:spPr>
          <a:xfrm>
            <a:off x="4373355" y="1862352"/>
            <a:ext cx="2834640" cy="3368675"/>
          </a:xfrm>
        </p:spPr>
        <p:txBody>
          <a:bodyPr/>
          <a:lstStyle/>
          <a:p>
            <a:r>
              <a:rPr lang="en-US" sz="2000" dirty="0">
                <a:solidFill>
                  <a:srgbClr val="FF0000"/>
                </a:solidFill>
              </a:rPr>
              <a:t> "Give me a break, he knows we won't have time to do all that." </a:t>
            </a:r>
          </a:p>
          <a:p>
            <a:r>
              <a:rPr lang="en-US" sz="2000" dirty="0">
                <a:solidFill>
                  <a:srgbClr val="FF0000"/>
                </a:solidFill>
              </a:rPr>
              <a:t>  "That is my worst area, what will I do? I'm sure I can't get that done." </a:t>
            </a:r>
          </a:p>
          <a:p>
            <a:r>
              <a:rPr lang="en-US" sz="2000" dirty="0">
                <a:solidFill>
                  <a:srgbClr val="FF0000"/>
                </a:solidFill>
              </a:rPr>
              <a:t>"Well, I guess that is what I expected." </a:t>
            </a: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23</a:t>
            </a:fld>
            <a:endParaRPr lang="en-US" sz="1200" dirty="0">
              <a:solidFill>
                <a:schemeClr val="bg1"/>
              </a:solidFill>
            </a:endParaRPr>
          </a:p>
        </p:txBody>
      </p:sp>
      <p:pic>
        <p:nvPicPr>
          <p:cNvPr id="3" name="Picture 2" descr="A screenshot of a cell phone&#10;&#10;Description automatically generated">
            <a:extLst>
              <a:ext uri="{FF2B5EF4-FFF2-40B4-BE49-F238E27FC236}">
                <a16:creationId xmlns:a16="http://schemas.microsoft.com/office/drawing/2014/main" id="{4F164860-4E86-4633-A1C6-B9DAFD843B95}"/>
              </a:ext>
            </a:extLst>
          </p:cNvPr>
          <p:cNvPicPr>
            <a:picLocks noChangeAspect="1"/>
          </p:cNvPicPr>
          <p:nvPr/>
        </p:nvPicPr>
        <p:blipFill>
          <a:blip r:embed="rId7"/>
          <a:stretch>
            <a:fillRect/>
          </a:stretch>
        </p:blipFill>
        <p:spPr>
          <a:xfrm>
            <a:off x="541059" y="1862352"/>
            <a:ext cx="8183117" cy="3856165"/>
          </a:xfrm>
          <a:prstGeom prst="rect">
            <a:avLst/>
          </a:prstGeom>
        </p:spPr>
      </p:pic>
    </p:spTree>
    <p:extLst>
      <p:ext uri="{BB962C8B-B14F-4D97-AF65-F5344CB8AC3E}">
        <p14:creationId xmlns:p14="http://schemas.microsoft.com/office/powerpoint/2010/main" val="18934489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908CE8-E9C7-47A0-993A-AA70D52D0BAC}"/>
              </a:ext>
            </a:extLst>
          </p:cNvPr>
          <p:cNvSpPr>
            <a:spLocks noGrp="1"/>
          </p:cNvSpPr>
          <p:nvPr>
            <p:ph type="title"/>
          </p:nvPr>
        </p:nvSpPr>
        <p:spPr/>
        <p:txBody>
          <a:bodyPr/>
          <a:lstStyle/>
          <a:p>
            <a:endParaRPr lang="en-US" dirty="0"/>
          </a:p>
        </p:txBody>
      </p:sp>
      <p:pic>
        <p:nvPicPr>
          <p:cNvPr id="12" name="Picture 11" descr="A screenshot of a cell phone&#10;&#10;Description automatically generated">
            <a:extLst>
              <a:ext uri="{FF2B5EF4-FFF2-40B4-BE49-F238E27FC236}">
                <a16:creationId xmlns:a16="http://schemas.microsoft.com/office/drawing/2014/main" id="{05E65C17-AA28-4207-BD36-776523BECD4A}"/>
              </a:ext>
            </a:extLst>
          </p:cNvPr>
          <p:cNvPicPr>
            <a:picLocks noChangeAspect="1"/>
          </p:cNvPicPr>
          <p:nvPr/>
        </p:nvPicPr>
        <p:blipFill>
          <a:blip r:embed="rId2"/>
          <a:stretch>
            <a:fillRect/>
          </a:stretch>
        </p:blipFill>
        <p:spPr>
          <a:xfrm>
            <a:off x="180404" y="252091"/>
            <a:ext cx="10744488" cy="6048470"/>
          </a:xfrm>
          <a:prstGeom prst="rect">
            <a:avLst/>
          </a:prstGeom>
        </p:spPr>
      </p:pic>
    </p:spTree>
    <p:extLst>
      <p:ext uri="{BB962C8B-B14F-4D97-AF65-F5344CB8AC3E}">
        <p14:creationId xmlns:p14="http://schemas.microsoft.com/office/powerpoint/2010/main" val="30925440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8908CE8-E9C7-47A0-993A-AA70D52D0BAC}"/>
              </a:ext>
            </a:extLst>
          </p:cNvPr>
          <p:cNvSpPr>
            <a:spLocks noGrp="1"/>
          </p:cNvSpPr>
          <p:nvPr>
            <p:ph type="title"/>
          </p:nvPr>
        </p:nvSpPr>
        <p:spPr/>
        <p:txBody>
          <a:bodyPr/>
          <a:lstStyle/>
          <a:p>
            <a:endParaRPr lang="en-US" dirty="0"/>
          </a:p>
        </p:txBody>
      </p:sp>
      <p:pic>
        <p:nvPicPr>
          <p:cNvPr id="3" name="Picture 2" descr="A screenshot of a cell phone&#10;&#10;Description automatically generated">
            <a:extLst>
              <a:ext uri="{FF2B5EF4-FFF2-40B4-BE49-F238E27FC236}">
                <a16:creationId xmlns:a16="http://schemas.microsoft.com/office/drawing/2014/main" id="{A48C0C96-F65F-46D5-8C4F-E7A561101CE9}"/>
              </a:ext>
            </a:extLst>
          </p:cNvPr>
          <p:cNvPicPr>
            <a:picLocks noChangeAspect="1"/>
          </p:cNvPicPr>
          <p:nvPr/>
        </p:nvPicPr>
        <p:blipFill>
          <a:blip r:embed="rId2"/>
          <a:stretch>
            <a:fillRect/>
          </a:stretch>
        </p:blipFill>
        <p:spPr>
          <a:xfrm>
            <a:off x="266130" y="156764"/>
            <a:ext cx="10573319" cy="6143797"/>
          </a:xfrm>
          <a:prstGeom prst="rect">
            <a:avLst/>
          </a:prstGeom>
        </p:spPr>
      </p:pic>
    </p:spTree>
    <p:extLst>
      <p:ext uri="{BB962C8B-B14F-4D97-AF65-F5344CB8AC3E}">
        <p14:creationId xmlns:p14="http://schemas.microsoft.com/office/powerpoint/2010/main" val="197452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oy walking with a bookbag and bike">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6836125" y="0"/>
            <a:ext cx="5355875" cy="6858000"/>
          </a:xfrm>
        </p:spPr>
      </p:pic>
      <p:grpSp>
        <p:nvGrpSpPr>
          <p:cNvPr id="11" name="Group 10">
            <a:extLst>
              <a:ext uri="{FF2B5EF4-FFF2-40B4-BE49-F238E27FC236}">
                <a16:creationId xmlns:a16="http://schemas.microsoft.com/office/drawing/2014/main" id="{AB025618-C830-4992-9CD3-D9E49BC79E67}"/>
              </a:ext>
              <a:ext uri="{C183D7F6-B498-43B3-948B-1728B52AA6E4}">
                <adec:decorative xmlns:adec="http://schemas.microsoft.com/office/drawing/2017/decorative" val="1"/>
              </a:ext>
            </a:extLst>
          </p:cNvPr>
          <p:cNvGrpSpPr/>
          <p:nvPr/>
        </p:nvGrpSpPr>
        <p:grpSpPr>
          <a:xfrm>
            <a:off x="2649261" y="0"/>
            <a:ext cx="7388298" cy="6858000"/>
            <a:chOff x="1826589" y="0"/>
            <a:chExt cx="7388298" cy="6858000"/>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A134AA32-2418-4A09-9BA8-ED7207AC0D74}"/>
                </a:ext>
              </a:extLst>
            </p:cNvPr>
            <p:cNvSpPr/>
            <p:nvPr/>
          </p:nvSpPr>
          <p:spPr>
            <a:xfrm>
              <a:off x="2340861" y="0"/>
              <a:ext cx="65967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arallelogram 21">
              <a:extLst>
                <a:ext uri="{FF2B5EF4-FFF2-40B4-BE49-F238E27FC236}">
                  <a16:creationId xmlns:a16="http://schemas.microsoft.com/office/drawing/2014/main" id="{0051AD99-BC4A-487F-BE1C-486FC5B8E9F2}"/>
                </a:ext>
                <a:ext uri="{C183D7F6-B498-43B3-948B-1728B52AA6E4}">
                  <adec:decorative xmlns:adec="http://schemas.microsoft.com/office/drawing/2017/decorative" val="1"/>
                </a:ext>
              </a:extLst>
            </p:cNvPr>
            <p:cNvSpPr/>
            <p:nvPr/>
          </p:nvSpPr>
          <p:spPr>
            <a:xfrm>
              <a:off x="1826589" y="0"/>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descr="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pPr algn="ctr"/>
            <a:r>
              <a:rPr lang="en-US" sz="4000" dirty="0"/>
              <a:t>Influence of Self-Talk</a:t>
            </a:r>
          </a:p>
        </p:txBody>
      </p:sp>
      <p:pic>
        <p:nvPicPr>
          <p:cNvPr id="35" name="Content Placeholder 34" descr="Open Book">
            <a:extLst>
              <a:ext uri="{FF2B5EF4-FFF2-40B4-BE49-F238E27FC236}">
                <a16:creationId xmlns:a16="http://schemas.microsoft.com/office/drawing/2014/main" id="{56174A3F-A7B3-40BE-88BD-1796890E4B44}"/>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979212" y="1182810"/>
            <a:ext cx="548640" cy="548640"/>
          </a:xfrm>
        </p:spPr>
      </p:pic>
      <p:sp>
        <p:nvSpPr>
          <p:cNvPr id="23" name="Text Placeholder 22" descr="content block 1">
            <a:extLst>
              <a:ext uri="{FF2B5EF4-FFF2-40B4-BE49-F238E27FC236}">
                <a16:creationId xmlns:a16="http://schemas.microsoft.com/office/drawing/2014/main" id="{B88939B0-5B9A-4423-AFD1-CF6B22268795}"/>
              </a:ext>
            </a:extLst>
          </p:cNvPr>
          <p:cNvSpPr>
            <a:spLocks noGrp="1"/>
          </p:cNvSpPr>
          <p:nvPr>
            <p:ph type="body" sz="quarter" idx="11"/>
          </p:nvPr>
        </p:nvSpPr>
        <p:spPr>
          <a:xfrm>
            <a:off x="633185" y="1862353"/>
            <a:ext cx="3629325" cy="3368675"/>
          </a:xfrm>
        </p:spPr>
        <p:txBody>
          <a:bodyPr/>
          <a:lstStyle/>
          <a:p>
            <a:r>
              <a:rPr lang="en-US" sz="2400" dirty="0"/>
              <a:t>Some students have difficulty changing negative self-talk patterns.</a:t>
            </a:r>
          </a:p>
          <a:p>
            <a:r>
              <a:rPr lang="en-US" sz="2400" dirty="0"/>
              <a:t>Silent shout is a thought-stopping technique.  </a:t>
            </a:r>
          </a:p>
          <a:p>
            <a:pPr marL="342900" indent="-342900">
              <a:buFont typeface="Arial" panose="020B0604020202020204" pitchFamily="34" charset="0"/>
              <a:buChar char="•"/>
            </a:pPr>
            <a:r>
              <a:rPr lang="en-US" sz="2400" dirty="0"/>
              <a:t>Silently shouting to yourself “Stop!” or “Stop thinking about that,” interrupts the worry response before it can cause high anxiety.</a:t>
            </a:r>
          </a:p>
        </p:txBody>
      </p:sp>
      <p:pic>
        <p:nvPicPr>
          <p:cNvPr id="36" name="Content Placeholder 35" descr="Medal">
            <a:extLst>
              <a:ext uri="{FF2B5EF4-FFF2-40B4-BE49-F238E27FC236}">
                <a16:creationId xmlns:a16="http://schemas.microsoft.com/office/drawing/2014/main" id="{A960174C-A9DE-472D-BF1C-B13108BD70B7}"/>
              </a:ext>
            </a:extLst>
          </p:cNvPr>
          <p:cNvPicPr>
            <a:picLocks noGrp="1" noChangeAspect="1"/>
          </p:cNvPicPr>
          <p:nvPr>
            <p:ph sz="quarter" idx="14"/>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16355" y="1182810"/>
            <a:ext cx="548640" cy="548640"/>
          </a:xfrm>
        </p:spPr>
      </p:pic>
      <p:sp>
        <p:nvSpPr>
          <p:cNvPr id="24" name="Text Placeholder 23" descr="content block 2">
            <a:extLst>
              <a:ext uri="{FF2B5EF4-FFF2-40B4-BE49-F238E27FC236}">
                <a16:creationId xmlns:a16="http://schemas.microsoft.com/office/drawing/2014/main" id="{C3930A4E-1302-4AC9-86A3-C4E8AF186ED8}"/>
              </a:ext>
            </a:extLst>
          </p:cNvPr>
          <p:cNvSpPr>
            <a:spLocks noGrp="1"/>
          </p:cNvSpPr>
          <p:nvPr>
            <p:ph type="body" sz="quarter" idx="12"/>
          </p:nvPr>
        </p:nvSpPr>
        <p:spPr>
          <a:xfrm>
            <a:off x="4539748" y="1791775"/>
            <a:ext cx="3799974" cy="3368675"/>
          </a:xfrm>
        </p:spPr>
        <p:txBody>
          <a:bodyPr/>
          <a:lstStyle/>
          <a:p>
            <a:r>
              <a:rPr lang="en-US" sz="2400" dirty="0"/>
              <a:t>After you eliminate the negative thoughts immediately replace them with positive self-talk or relaxation. </a:t>
            </a:r>
          </a:p>
          <a:p>
            <a:r>
              <a:rPr lang="en-US" sz="2400" dirty="0"/>
              <a:t>Example: </a:t>
            </a:r>
          </a:p>
          <a:p>
            <a:r>
              <a:rPr lang="en-US" sz="2400" dirty="0">
                <a:solidFill>
                  <a:srgbClr val="FF0000"/>
                </a:solidFill>
              </a:rPr>
              <a:t>“This is pointless, I just know I am going to fail”. </a:t>
            </a:r>
            <a:r>
              <a:rPr lang="en-US" sz="2400" dirty="0">
                <a:sym typeface="Wingdings" panose="05000000000000000000" pitchFamily="2" charset="2"/>
              </a:rPr>
              <a:t> </a:t>
            </a:r>
            <a:r>
              <a:rPr lang="en-US" sz="2400" dirty="0">
                <a:solidFill>
                  <a:srgbClr val="00B050"/>
                </a:solidFill>
                <a:sym typeface="Wingdings" panose="05000000000000000000" pitchFamily="2" charset="2"/>
              </a:rPr>
              <a:t>“I know that I studied for this test, so I will just try my best”.</a:t>
            </a:r>
            <a:endParaRPr lang="en-US" sz="2400" dirty="0">
              <a:solidFill>
                <a:srgbClr val="00B050"/>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lide Number Placeholder 5" descr="Slide number">
            <a:extLst>
              <a:ext uri="{FF2B5EF4-FFF2-40B4-BE49-F238E27FC236}">
                <a16:creationId xmlns:a16="http://schemas.microsoft.com/office/drawing/2014/main" id="{79161314-0A22-4109-A2B1-41E87EFE1E18}"/>
              </a:ext>
              <a:ext uri="{C183D7F6-B498-43B3-948B-1728B52AA6E4}">
                <adec:decorative xmlns:adec="http://schemas.microsoft.com/office/drawing/2017/decorative" val="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26</a:t>
            </a:fld>
            <a:endParaRPr lang="en-US" sz="1200" dirty="0">
              <a:solidFill>
                <a:schemeClr val="bg1"/>
              </a:solidFill>
            </a:endParaRPr>
          </a:p>
        </p:txBody>
      </p:sp>
    </p:spTree>
    <p:extLst>
      <p:ext uri="{BB962C8B-B14F-4D97-AF65-F5344CB8AC3E}">
        <p14:creationId xmlns:p14="http://schemas.microsoft.com/office/powerpoint/2010/main" val="2811050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people laughing at a laptop screen">
            <a:extLst>
              <a:ext uri="{FF2B5EF4-FFF2-40B4-BE49-F238E27FC236}">
                <a16:creationId xmlns:a16="http://schemas.microsoft.com/office/drawing/2014/main" id="{9402120B-1989-41A6-9ED1-21A56316A60D}"/>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127048" y="0"/>
            <a:ext cx="8087304" cy="6858000"/>
          </a:xfrm>
        </p:spPr>
      </p:pic>
      <p:pic>
        <p:nvPicPr>
          <p:cNvPr id="5" name="Picture Placeholder 4" descr="group of students at graduation">
            <a:extLst>
              <a:ext uri="{FF2B5EF4-FFF2-40B4-BE49-F238E27FC236}">
                <a16:creationId xmlns:a16="http://schemas.microsoft.com/office/drawing/2014/main" id="{BD0958B7-E663-4510-9C53-EE09FEEB7365}"/>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464300" y="0"/>
            <a:ext cx="5727700"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ext Placeholder 33" descr="content">
            <a:extLst>
              <a:ext uri="{FF2B5EF4-FFF2-40B4-BE49-F238E27FC236}">
                <a16:creationId xmlns:a16="http://schemas.microsoft.com/office/drawing/2014/main" id="{859D862E-AE8E-482F-9E23-3C096FF03E54}"/>
              </a:ext>
            </a:extLst>
          </p:cNvPr>
          <p:cNvSpPr>
            <a:spLocks noGrp="1"/>
          </p:cNvSpPr>
          <p:nvPr>
            <p:ph type="body" sz="quarter" idx="11"/>
          </p:nvPr>
        </p:nvSpPr>
        <p:spPr/>
        <p:txBody>
          <a:bodyPr/>
          <a:lstStyle/>
          <a:p>
            <a:pPr marL="0" indent="0">
              <a:buNone/>
            </a:pPr>
            <a:endParaRPr lang="en-US" dirty="0">
              <a:solidFill>
                <a:schemeClr val="bg1"/>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B7F99E8F-CFBF-4A36-93EC-B66007DF4F2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27</a:t>
            </a:fld>
            <a:endParaRPr lang="en-US" sz="1200" dirty="0">
              <a:solidFill>
                <a:schemeClr val="bg1"/>
              </a:solidFill>
            </a:endParaRPr>
          </a:p>
        </p:txBody>
      </p:sp>
      <p:pic>
        <p:nvPicPr>
          <p:cNvPr id="6" name="Picture 5" descr="A screenshot of a cell phone&#10;&#10;Description automatically generated">
            <a:extLst>
              <a:ext uri="{FF2B5EF4-FFF2-40B4-BE49-F238E27FC236}">
                <a16:creationId xmlns:a16="http://schemas.microsoft.com/office/drawing/2014/main" id="{C00DA7A5-7F2E-4B38-833D-82FE71C2E6DF}"/>
              </a:ext>
            </a:extLst>
          </p:cNvPr>
          <p:cNvPicPr>
            <a:picLocks noChangeAspect="1"/>
          </p:cNvPicPr>
          <p:nvPr/>
        </p:nvPicPr>
        <p:blipFill>
          <a:blip r:embed="rId4"/>
          <a:stretch>
            <a:fillRect/>
          </a:stretch>
        </p:blipFill>
        <p:spPr>
          <a:xfrm>
            <a:off x="968684" y="1062031"/>
            <a:ext cx="10318132" cy="4716514"/>
          </a:xfrm>
          <a:prstGeom prst="rect">
            <a:avLst/>
          </a:prstGeom>
        </p:spPr>
      </p:pic>
    </p:spTree>
    <p:extLst>
      <p:ext uri="{BB962C8B-B14F-4D97-AF65-F5344CB8AC3E}">
        <p14:creationId xmlns:p14="http://schemas.microsoft.com/office/powerpoint/2010/main" val="2022026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people laughing at a laptop screen">
            <a:extLst>
              <a:ext uri="{FF2B5EF4-FFF2-40B4-BE49-F238E27FC236}">
                <a16:creationId xmlns:a16="http://schemas.microsoft.com/office/drawing/2014/main" id="{9402120B-1989-41A6-9ED1-21A56316A60D}"/>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127048" y="0"/>
            <a:ext cx="8087304" cy="6858000"/>
          </a:xfrm>
        </p:spPr>
      </p:pic>
      <p:pic>
        <p:nvPicPr>
          <p:cNvPr id="5" name="Picture Placeholder 4" descr="group of students at graduation">
            <a:extLst>
              <a:ext uri="{FF2B5EF4-FFF2-40B4-BE49-F238E27FC236}">
                <a16:creationId xmlns:a16="http://schemas.microsoft.com/office/drawing/2014/main" id="{BD0958B7-E663-4510-9C53-EE09FEEB7365}"/>
              </a:ext>
            </a:extLst>
          </p:cNvPr>
          <p:cNvPicPr>
            <a:picLocks noGrp="1" noChangeAspect="1"/>
          </p:cNvPicPr>
          <p:nvPr>
            <p:ph type="pic" sz="quarter" idx="13"/>
          </p:nvPr>
        </p:nvPicPr>
        <p:blipFill rotWithShape="1">
          <a:blip r:embed="rId3" cstate="email">
            <a:extLst>
              <a:ext uri="{28A0092B-C50C-407E-A947-70E740481C1C}">
                <a14:useLocalDpi xmlns:a14="http://schemas.microsoft.com/office/drawing/2010/main"/>
              </a:ext>
            </a:extLst>
          </a:blip>
          <a:srcRect/>
          <a:stretch/>
        </p:blipFill>
        <p:spPr>
          <a:xfrm>
            <a:off x="6464300" y="0"/>
            <a:ext cx="5727700"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ext Placeholder 33" descr="content">
            <a:extLst>
              <a:ext uri="{FF2B5EF4-FFF2-40B4-BE49-F238E27FC236}">
                <a16:creationId xmlns:a16="http://schemas.microsoft.com/office/drawing/2014/main" id="{859D862E-AE8E-482F-9E23-3C096FF03E54}"/>
              </a:ext>
            </a:extLst>
          </p:cNvPr>
          <p:cNvSpPr>
            <a:spLocks noGrp="1"/>
          </p:cNvSpPr>
          <p:nvPr>
            <p:ph type="body" sz="quarter" idx="11"/>
          </p:nvPr>
        </p:nvSpPr>
        <p:spPr/>
        <p:txBody>
          <a:bodyPr/>
          <a:lstStyle/>
          <a:p>
            <a:pPr marL="0" indent="0">
              <a:buNone/>
            </a:pPr>
            <a:endParaRPr lang="en-US" dirty="0">
              <a:solidFill>
                <a:schemeClr val="bg1"/>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descr="slide number">
            <a:extLst>
              <a:ext uri="{FF2B5EF4-FFF2-40B4-BE49-F238E27FC236}">
                <a16:creationId xmlns:a16="http://schemas.microsoft.com/office/drawing/2014/main" id="{B7F99E8F-CFBF-4A36-93EC-B66007DF4F2C}"/>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28</a:t>
            </a:fld>
            <a:endParaRPr lang="en-US" sz="1200" dirty="0">
              <a:solidFill>
                <a:schemeClr val="bg1"/>
              </a:solidFill>
            </a:endParaRPr>
          </a:p>
        </p:txBody>
      </p:sp>
      <p:pic>
        <p:nvPicPr>
          <p:cNvPr id="3" name="Picture 2" descr="A screenshot of a cell phone&#10;&#10;Description automatically generated">
            <a:extLst>
              <a:ext uri="{FF2B5EF4-FFF2-40B4-BE49-F238E27FC236}">
                <a16:creationId xmlns:a16="http://schemas.microsoft.com/office/drawing/2014/main" id="{3CD930BC-2272-4D67-A289-82968BAB1ACA}"/>
              </a:ext>
            </a:extLst>
          </p:cNvPr>
          <p:cNvPicPr>
            <a:picLocks noChangeAspect="1"/>
          </p:cNvPicPr>
          <p:nvPr/>
        </p:nvPicPr>
        <p:blipFill>
          <a:blip r:embed="rId4"/>
          <a:stretch>
            <a:fillRect/>
          </a:stretch>
        </p:blipFill>
        <p:spPr>
          <a:xfrm>
            <a:off x="1614337" y="600700"/>
            <a:ext cx="8963325" cy="5452247"/>
          </a:xfrm>
          <a:prstGeom prst="rect">
            <a:avLst/>
          </a:prstGeom>
        </p:spPr>
      </p:pic>
    </p:spTree>
    <p:extLst>
      <p:ext uri="{BB962C8B-B14F-4D97-AF65-F5344CB8AC3E}">
        <p14:creationId xmlns:p14="http://schemas.microsoft.com/office/powerpoint/2010/main" val="992310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close up of pages in a book">
            <a:extLst>
              <a:ext uri="{FF2B5EF4-FFF2-40B4-BE49-F238E27FC236}">
                <a16:creationId xmlns:a16="http://schemas.microsoft.com/office/drawing/2014/main" id="{18718FBA-CF32-41C2-9D07-1F0F7F19F73C}"/>
              </a:ext>
            </a:extLst>
          </p:cNvPr>
          <p:cNvPicPr>
            <a:picLocks noGrp="1" noChangeAspect="1"/>
          </p:cNvPicPr>
          <p:nvPr>
            <p:ph type="pic" sz="quarter" idx="10"/>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0"/>
            <a:ext cx="12192001" cy="6858000"/>
          </a:xfrm>
        </p:spPr>
      </p:pic>
      <p:grpSp>
        <p:nvGrpSpPr>
          <p:cNvPr id="23" name="Group 22">
            <a:extLst>
              <a:ext uri="{FF2B5EF4-FFF2-40B4-BE49-F238E27FC236}">
                <a16:creationId xmlns:a16="http://schemas.microsoft.com/office/drawing/2014/main" id="{28C94A8D-A234-408C-8281-33CCC01BE2A8}"/>
              </a:ext>
              <a:ext uri="{C183D7F6-B498-43B3-948B-1728B52AA6E4}">
                <adec:decorative xmlns:adec="http://schemas.microsoft.com/office/drawing/2017/decorative" val="1"/>
              </a:ext>
            </a:extLst>
          </p:cNvPr>
          <p:cNvGrpSpPr/>
          <p:nvPr/>
        </p:nvGrpSpPr>
        <p:grpSpPr>
          <a:xfrm>
            <a:off x="0" y="0"/>
            <a:ext cx="4750604" cy="6858000"/>
            <a:chOff x="0" y="0"/>
            <a:chExt cx="4750604" cy="6858000"/>
          </a:xfrm>
        </p:grpSpPr>
        <p:sp>
          <p:nvSpPr>
            <p:cNvPr id="22" name="Freeform: Shape 21">
              <a:extLst>
                <a:ext uri="{FF2B5EF4-FFF2-40B4-BE49-F238E27FC236}">
                  <a16:creationId xmlns:a16="http://schemas.microsoft.com/office/drawing/2014/main" id="{01887690-2EDF-4913-A835-4503B0E36442}"/>
                </a:ext>
              </a:extLst>
            </p:cNvPr>
            <p:cNvSpPr/>
            <p:nvPr/>
          </p:nvSpPr>
          <p:spPr>
            <a:xfrm>
              <a:off x="0" y="0"/>
              <a:ext cx="4750604" cy="6858000"/>
            </a:xfrm>
            <a:custGeom>
              <a:avLst/>
              <a:gdLst>
                <a:gd name="connsiteX0" fmla="*/ 0 w 4750604"/>
                <a:gd name="connsiteY0" fmla="*/ 0 h 6858000"/>
                <a:gd name="connsiteX1" fmla="*/ 4750604 w 4750604"/>
                <a:gd name="connsiteY1" fmla="*/ 0 h 6858000"/>
                <a:gd name="connsiteX2" fmla="*/ 3101407 w 4750604"/>
                <a:gd name="connsiteY2" fmla="*/ 6858000 h 6858000"/>
                <a:gd name="connsiteX3" fmla="*/ 0 w 47506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750604" h="6858000">
                  <a:moveTo>
                    <a:pt x="0" y="0"/>
                  </a:moveTo>
                  <a:lnTo>
                    <a:pt x="4750604" y="0"/>
                  </a:lnTo>
                  <a:lnTo>
                    <a:pt x="3101407" y="6858000"/>
                  </a:lnTo>
                  <a:lnTo>
                    <a:pt x="0" y="6858000"/>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AD1E7D22-630D-4E19-8BE6-9C21E4A652BD}"/>
                </a:ext>
              </a:extLst>
            </p:cNvPr>
            <p:cNvSpPr/>
            <p:nvPr/>
          </p:nvSpPr>
          <p:spPr>
            <a:xfrm>
              <a:off x="1" y="0"/>
              <a:ext cx="3946799" cy="6858000"/>
            </a:xfrm>
            <a:custGeom>
              <a:avLst/>
              <a:gdLst>
                <a:gd name="connsiteX0" fmla="*/ 0 w 3946799"/>
                <a:gd name="connsiteY0" fmla="*/ 0 h 6858000"/>
                <a:gd name="connsiteX1" fmla="*/ 3946799 w 3946799"/>
                <a:gd name="connsiteY1" fmla="*/ 0 h 6858000"/>
                <a:gd name="connsiteX2" fmla="*/ 2297602 w 3946799"/>
                <a:gd name="connsiteY2" fmla="*/ 6858000 h 6858000"/>
                <a:gd name="connsiteX3" fmla="*/ 0 w 39467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946799" h="6858000">
                  <a:moveTo>
                    <a:pt x="0" y="0"/>
                  </a:moveTo>
                  <a:lnTo>
                    <a:pt x="3946799" y="0"/>
                  </a:lnTo>
                  <a:lnTo>
                    <a:pt x="2297602" y="6858000"/>
                  </a:lnTo>
                  <a:lnTo>
                    <a:pt x="0" y="6858000"/>
                  </a:lnTo>
                  <a:close/>
                </a:path>
              </a:pathLst>
            </a:custGeom>
            <a:solidFill>
              <a:schemeClr val="accent1">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318BD405-EEE9-4A08-8DA2-A70AFCF1D240}"/>
                </a:ext>
              </a:extLst>
            </p:cNvPr>
            <p:cNvSpPr/>
            <p:nvPr/>
          </p:nvSpPr>
          <p:spPr>
            <a:xfrm>
              <a:off x="0" y="0"/>
              <a:ext cx="3723822" cy="6858000"/>
            </a:xfrm>
            <a:custGeom>
              <a:avLst/>
              <a:gdLst>
                <a:gd name="connsiteX0" fmla="*/ 0 w 3723822"/>
                <a:gd name="connsiteY0" fmla="*/ 0 h 6858000"/>
                <a:gd name="connsiteX1" fmla="*/ 3723822 w 3723822"/>
                <a:gd name="connsiteY1" fmla="*/ 0 h 6858000"/>
                <a:gd name="connsiteX2" fmla="*/ 2074625 w 3723822"/>
                <a:gd name="connsiteY2" fmla="*/ 6858000 h 6858000"/>
                <a:gd name="connsiteX3" fmla="*/ 0 w 372382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23822" h="6858000">
                  <a:moveTo>
                    <a:pt x="0" y="0"/>
                  </a:moveTo>
                  <a:lnTo>
                    <a:pt x="3723822" y="0"/>
                  </a:lnTo>
                  <a:lnTo>
                    <a:pt x="2074625" y="6858000"/>
                  </a:lnTo>
                  <a:lnTo>
                    <a:pt x="0" y="6858000"/>
                  </a:lnTo>
                  <a:close/>
                </a:path>
              </a:pathLst>
            </a:custGeom>
            <a:solidFill>
              <a:schemeClr val="accent1">
                <a:lumMod val="7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7D4A6826-2C0D-4C79-A871-DF31737EE4F7}"/>
                </a:ext>
              </a:extLst>
            </p:cNvPr>
            <p:cNvSpPr/>
            <p:nvPr/>
          </p:nvSpPr>
          <p:spPr>
            <a:xfrm>
              <a:off x="0" y="0"/>
              <a:ext cx="3374007" cy="6858000"/>
            </a:xfrm>
            <a:custGeom>
              <a:avLst/>
              <a:gdLst>
                <a:gd name="connsiteX0" fmla="*/ 0 w 3374007"/>
                <a:gd name="connsiteY0" fmla="*/ 0 h 6858000"/>
                <a:gd name="connsiteX1" fmla="*/ 3374007 w 3374007"/>
                <a:gd name="connsiteY1" fmla="*/ 0 h 6858000"/>
                <a:gd name="connsiteX2" fmla="*/ 1659507 w 3374007"/>
                <a:gd name="connsiteY2" fmla="*/ 6858000 h 6858000"/>
                <a:gd name="connsiteX3" fmla="*/ 0 w 337400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374007" h="6858000">
                  <a:moveTo>
                    <a:pt x="0" y="0"/>
                  </a:moveTo>
                  <a:lnTo>
                    <a:pt x="3374007" y="0"/>
                  </a:lnTo>
                  <a:lnTo>
                    <a:pt x="1659507" y="6858000"/>
                  </a:lnTo>
                  <a:lnTo>
                    <a:pt x="0" y="6858000"/>
                  </a:lnTo>
                  <a:close/>
                </a:path>
              </a:pathLst>
            </a:custGeom>
            <a:solidFill>
              <a:schemeClr val="accent1">
                <a:lumMod val="75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4" name="Title 33" descr="title">
            <a:extLst>
              <a:ext uri="{FF2B5EF4-FFF2-40B4-BE49-F238E27FC236}">
                <a16:creationId xmlns:a16="http://schemas.microsoft.com/office/drawing/2014/main" id="{3749FE94-FC7C-4359-A56E-6C7A87BDEE87}"/>
              </a:ext>
            </a:extLst>
          </p:cNvPr>
          <p:cNvSpPr>
            <a:spLocks noGrp="1"/>
          </p:cNvSpPr>
          <p:nvPr>
            <p:ph type="title"/>
          </p:nvPr>
        </p:nvSpPr>
        <p:spPr>
          <a:xfrm>
            <a:off x="520504" y="365760"/>
            <a:ext cx="10057697" cy="1128741"/>
          </a:xfrm>
        </p:spPr>
        <p:txBody>
          <a:bodyPr/>
          <a:lstStyle/>
          <a:p>
            <a:r>
              <a:rPr lang="en-US" dirty="0"/>
              <a:t>How to reduce test anxiety…</a:t>
            </a:r>
          </a:p>
        </p:txBody>
      </p:sp>
      <p:sp>
        <p:nvSpPr>
          <p:cNvPr id="35" name="Text Placeholder 34" descr="subtitle">
            <a:extLst>
              <a:ext uri="{FF2B5EF4-FFF2-40B4-BE49-F238E27FC236}">
                <a16:creationId xmlns:a16="http://schemas.microsoft.com/office/drawing/2014/main" id="{3F200E92-5A1F-40B7-AE02-46929BC459EA}"/>
              </a:ext>
            </a:extLst>
          </p:cNvPr>
          <p:cNvSpPr>
            <a:spLocks noGrp="1"/>
          </p:cNvSpPr>
          <p:nvPr>
            <p:ph type="body" idx="1"/>
          </p:nvPr>
        </p:nvSpPr>
        <p:spPr/>
        <p:txBody>
          <a:bodyPr/>
          <a:lstStyle/>
          <a:p>
            <a:endParaRPr lang="en-US" dirty="0"/>
          </a:p>
        </p:txBody>
      </p:sp>
      <p:sp>
        <p:nvSpPr>
          <p:cNvPr id="7" name="Rectangle: Rounded Corners 6">
            <a:extLst>
              <a:ext uri="{FF2B5EF4-FFF2-40B4-BE49-F238E27FC236}">
                <a16:creationId xmlns:a16="http://schemas.microsoft.com/office/drawing/2014/main" id="{FFDDB898-FDDC-40C3-AF21-2B20B04211B5}"/>
              </a:ext>
            </a:extLst>
          </p:cNvPr>
          <p:cNvSpPr/>
          <p:nvPr/>
        </p:nvSpPr>
        <p:spPr>
          <a:xfrm>
            <a:off x="4417021" y="1614268"/>
            <a:ext cx="3357958" cy="1814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Rounded Corners 14">
            <a:extLst>
              <a:ext uri="{FF2B5EF4-FFF2-40B4-BE49-F238E27FC236}">
                <a16:creationId xmlns:a16="http://schemas.microsoft.com/office/drawing/2014/main" id="{7E7B7B65-4B2C-476B-B108-164D7E0CF3BB}"/>
              </a:ext>
            </a:extLst>
          </p:cNvPr>
          <p:cNvSpPr/>
          <p:nvPr/>
        </p:nvSpPr>
        <p:spPr>
          <a:xfrm>
            <a:off x="417951" y="4204386"/>
            <a:ext cx="3357958" cy="1814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7B4B5F88-74C6-485A-B8BE-268288B84401}"/>
              </a:ext>
            </a:extLst>
          </p:cNvPr>
          <p:cNvSpPr/>
          <p:nvPr/>
        </p:nvSpPr>
        <p:spPr>
          <a:xfrm>
            <a:off x="8351639" y="4177457"/>
            <a:ext cx="3357958" cy="1814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Deep</a:t>
            </a:r>
          </a:p>
          <a:p>
            <a:pPr algn="ctr"/>
            <a:r>
              <a:rPr lang="en-US" sz="3600" b="1" dirty="0">
                <a:solidFill>
                  <a:schemeClr val="bg1"/>
                </a:solidFill>
              </a:rPr>
              <a:t>Breathing</a:t>
            </a:r>
          </a:p>
        </p:txBody>
      </p:sp>
      <p:sp>
        <p:nvSpPr>
          <p:cNvPr id="19" name="Rectangle: Rounded Corners 18">
            <a:extLst>
              <a:ext uri="{FF2B5EF4-FFF2-40B4-BE49-F238E27FC236}">
                <a16:creationId xmlns:a16="http://schemas.microsoft.com/office/drawing/2014/main" id="{DBBCA9E4-E953-41CE-8749-8ABEFD01310E}"/>
              </a:ext>
            </a:extLst>
          </p:cNvPr>
          <p:cNvSpPr/>
          <p:nvPr/>
        </p:nvSpPr>
        <p:spPr>
          <a:xfrm>
            <a:off x="4449611" y="4286426"/>
            <a:ext cx="3357958" cy="18147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Grounding</a:t>
            </a:r>
          </a:p>
        </p:txBody>
      </p:sp>
      <p:sp>
        <p:nvSpPr>
          <p:cNvPr id="8" name="TextBox 7">
            <a:extLst>
              <a:ext uri="{FF2B5EF4-FFF2-40B4-BE49-F238E27FC236}">
                <a16:creationId xmlns:a16="http://schemas.microsoft.com/office/drawing/2014/main" id="{7A01D29F-3059-4E90-9DA7-17B07E4A2C54}"/>
              </a:ext>
            </a:extLst>
          </p:cNvPr>
          <p:cNvSpPr txBox="1"/>
          <p:nvPr/>
        </p:nvSpPr>
        <p:spPr>
          <a:xfrm>
            <a:off x="4590288" y="1885071"/>
            <a:ext cx="3076604" cy="1200329"/>
          </a:xfrm>
          <a:prstGeom prst="rect">
            <a:avLst/>
          </a:prstGeom>
          <a:noFill/>
        </p:spPr>
        <p:txBody>
          <a:bodyPr wrap="square" rtlCol="0">
            <a:spAutoFit/>
          </a:bodyPr>
          <a:lstStyle/>
          <a:p>
            <a:pPr algn="ctr"/>
            <a:r>
              <a:rPr lang="en-US" sz="3600" b="1" dirty="0">
                <a:solidFill>
                  <a:schemeClr val="bg1"/>
                </a:solidFill>
              </a:rPr>
              <a:t>Relaxation </a:t>
            </a:r>
          </a:p>
          <a:p>
            <a:pPr algn="ctr"/>
            <a:r>
              <a:rPr lang="en-US" sz="3600" b="1" dirty="0">
                <a:solidFill>
                  <a:schemeClr val="bg1"/>
                </a:solidFill>
              </a:rPr>
              <a:t>Techniques</a:t>
            </a:r>
          </a:p>
        </p:txBody>
      </p:sp>
      <p:cxnSp>
        <p:nvCxnSpPr>
          <p:cNvPr id="10" name="Straight Arrow Connector 9">
            <a:extLst>
              <a:ext uri="{FF2B5EF4-FFF2-40B4-BE49-F238E27FC236}">
                <a16:creationId xmlns:a16="http://schemas.microsoft.com/office/drawing/2014/main" id="{09E28B7D-BCCC-4E51-9A01-393C81C5AE6F}"/>
              </a:ext>
            </a:extLst>
          </p:cNvPr>
          <p:cNvCxnSpPr>
            <a:cxnSpLocks/>
          </p:cNvCxnSpPr>
          <p:nvPr/>
        </p:nvCxnSpPr>
        <p:spPr>
          <a:xfrm>
            <a:off x="7666892" y="3277772"/>
            <a:ext cx="1336431" cy="106444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074DE16-FBC4-456A-B4F1-551DDF62A478}"/>
              </a:ext>
            </a:extLst>
          </p:cNvPr>
          <p:cNvCxnSpPr/>
          <p:nvPr/>
        </p:nvCxnSpPr>
        <p:spPr>
          <a:xfrm flipH="1">
            <a:off x="6096000" y="3277772"/>
            <a:ext cx="32590" cy="1139483"/>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720135-025C-4DEB-90FE-9C82001C5E8F}"/>
              </a:ext>
            </a:extLst>
          </p:cNvPr>
          <p:cNvCxnSpPr>
            <a:cxnSpLocks/>
          </p:cNvCxnSpPr>
          <p:nvPr/>
        </p:nvCxnSpPr>
        <p:spPr>
          <a:xfrm flipH="1">
            <a:off x="2900008" y="3277772"/>
            <a:ext cx="1599037" cy="1064445"/>
          </a:xfrm>
          <a:prstGeom prst="straightConnector1">
            <a:avLst/>
          </a:prstGeom>
          <a:ln>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AEE0172-DD75-49EA-98EC-85EBF57E8A65}"/>
              </a:ext>
            </a:extLst>
          </p:cNvPr>
          <p:cNvSpPr txBox="1"/>
          <p:nvPr/>
        </p:nvSpPr>
        <p:spPr>
          <a:xfrm>
            <a:off x="535757" y="4299993"/>
            <a:ext cx="3024394" cy="1569660"/>
          </a:xfrm>
          <a:prstGeom prst="rect">
            <a:avLst/>
          </a:prstGeom>
          <a:noFill/>
        </p:spPr>
        <p:txBody>
          <a:bodyPr wrap="square" rtlCol="0">
            <a:spAutoFit/>
          </a:bodyPr>
          <a:lstStyle/>
          <a:p>
            <a:pPr algn="ctr"/>
            <a:r>
              <a:rPr lang="en-US" sz="3200" b="1" dirty="0">
                <a:solidFill>
                  <a:schemeClr val="bg1"/>
                </a:solidFill>
              </a:rPr>
              <a:t>Progressive </a:t>
            </a:r>
          </a:p>
          <a:p>
            <a:pPr algn="ctr"/>
            <a:r>
              <a:rPr lang="en-US" sz="3200" b="1" dirty="0">
                <a:solidFill>
                  <a:schemeClr val="bg1"/>
                </a:solidFill>
              </a:rPr>
              <a:t>Muscle</a:t>
            </a:r>
          </a:p>
          <a:p>
            <a:pPr algn="ctr"/>
            <a:r>
              <a:rPr lang="en-US" sz="3200" b="1" dirty="0">
                <a:solidFill>
                  <a:schemeClr val="bg1"/>
                </a:solidFill>
              </a:rPr>
              <a:t>Relaxation</a:t>
            </a:r>
          </a:p>
        </p:txBody>
      </p:sp>
    </p:spTree>
    <p:extLst>
      <p:ext uri="{BB962C8B-B14F-4D97-AF65-F5344CB8AC3E}">
        <p14:creationId xmlns:p14="http://schemas.microsoft.com/office/powerpoint/2010/main" val="1077816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211A05B2-5B82-4B52-AD6A-10D7D0FA13AF}"/>
              </a:ext>
            </a:extLst>
          </p:cNvPr>
          <p:cNvPicPr>
            <a:picLocks noChangeAspect="1"/>
          </p:cNvPicPr>
          <p:nvPr/>
        </p:nvPicPr>
        <p:blipFill>
          <a:blip r:embed="rId3"/>
          <a:stretch>
            <a:fillRect/>
          </a:stretch>
        </p:blipFill>
        <p:spPr>
          <a:xfrm>
            <a:off x="475753" y="312791"/>
            <a:ext cx="4869969" cy="6047960"/>
          </a:xfrm>
          <a:prstGeom prst="rect">
            <a:avLst/>
          </a:prstGeom>
        </p:spPr>
      </p:pic>
      <p:pic>
        <p:nvPicPr>
          <p:cNvPr id="5" name="Picture 4" descr="A picture containing person, sitting, indoor, table&#10;&#10;Description automatically generated">
            <a:extLst>
              <a:ext uri="{FF2B5EF4-FFF2-40B4-BE49-F238E27FC236}">
                <a16:creationId xmlns:a16="http://schemas.microsoft.com/office/drawing/2014/main" id="{D56F2BFE-8337-4252-8D18-C5AA3CB140C0}"/>
              </a:ext>
            </a:extLst>
          </p:cNvPr>
          <p:cNvPicPr>
            <a:picLocks noChangeAspect="1"/>
          </p:cNvPicPr>
          <p:nvPr/>
        </p:nvPicPr>
        <p:blipFill>
          <a:blip r:embed="rId4"/>
          <a:stretch>
            <a:fillRect/>
          </a:stretch>
        </p:blipFill>
        <p:spPr>
          <a:xfrm>
            <a:off x="5345722" y="279402"/>
            <a:ext cx="5500469" cy="6114737"/>
          </a:xfrm>
          <a:prstGeom prst="rect">
            <a:avLst/>
          </a:prstGeom>
        </p:spPr>
      </p:pic>
    </p:spTree>
    <p:extLst>
      <p:ext uri="{BB962C8B-B14F-4D97-AF65-F5344CB8AC3E}">
        <p14:creationId xmlns:p14="http://schemas.microsoft.com/office/powerpoint/2010/main" val="4098557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social media post&#10;&#10;Description automatically generated">
            <a:extLst>
              <a:ext uri="{FF2B5EF4-FFF2-40B4-BE49-F238E27FC236}">
                <a16:creationId xmlns:a16="http://schemas.microsoft.com/office/drawing/2014/main" id="{C5323530-0024-45F2-8B76-0E0D4921881A}"/>
              </a:ext>
            </a:extLst>
          </p:cNvPr>
          <p:cNvPicPr>
            <a:picLocks noChangeAspect="1"/>
          </p:cNvPicPr>
          <p:nvPr/>
        </p:nvPicPr>
        <p:blipFill>
          <a:blip r:embed="rId2"/>
          <a:stretch>
            <a:fillRect/>
          </a:stretch>
        </p:blipFill>
        <p:spPr>
          <a:xfrm>
            <a:off x="1335768" y="0"/>
            <a:ext cx="9410700" cy="6858000"/>
          </a:xfrm>
          <a:prstGeom prst="rect">
            <a:avLst/>
          </a:prstGeom>
        </p:spPr>
      </p:pic>
      <p:sp>
        <p:nvSpPr>
          <p:cNvPr id="8" name="Rectangle 7">
            <a:extLst>
              <a:ext uri="{FF2B5EF4-FFF2-40B4-BE49-F238E27FC236}">
                <a16:creationId xmlns:a16="http://schemas.microsoft.com/office/drawing/2014/main" id="{587CBEEC-93F7-4BFE-A28D-C2548E6E1CCC}"/>
              </a:ext>
            </a:extLst>
          </p:cNvPr>
          <p:cNvSpPr/>
          <p:nvPr/>
        </p:nvSpPr>
        <p:spPr>
          <a:xfrm>
            <a:off x="1617785" y="5922498"/>
            <a:ext cx="1969477" cy="77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B4455B-1F25-4247-A75A-5C4D2D8EF0B5}"/>
              </a:ext>
            </a:extLst>
          </p:cNvPr>
          <p:cNvSpPr/>
          <p:nvPr/>
        </p:nvSpPr>
        <p:spPr>
          <a:xfrm>
            <a:off x="6736079" y="801858"/>
            <a:ext cx="3167576"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8569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CBEEC-93F7-4BFE-A28D-C2548E6E1CCC}"/>
              </a:ext>
            </a:extLst>
          </p:cNvPr>
          <p:cNvSpPr/>
          <p:nvPr/>
        </p:nvSpPr>
        <p:spPr>
          <a:xfrm>
            <a:off x="1617785" y="5922498"/>
            <a:ext cx="1969477" cy="77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B4455B-1F25-4247-A75A-5C4D2D8EF0B5}"/>
              </a:ext>
            </a:extLst>
          </p:cNvPr>
          <p:cNvSpPr/>
          <p:nvPr/>
        </p:nvSpPr>
        <p:spPr>
          <a:xfrm>
            <a:off x="6736079" y="801858"/>
            <a:ext cx="3167576"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0;&#10;Description automatically generated">
            <a:extLst>
              <a:ext uri="{FF2B5EF4-FFF2-40B4-BE49-F238E27FC236}">
                <a16:creationId xmlns:a16="http://schemas.microsoft.com/office/drawing/2014/main" id="{39C91C69-A498-4A3C-9416-E6876AE2CC95}"/>
              </a:ext>
            </a:extLst>
          </p:cNvPr>
          <p:cNvPicPr>
            <a:picLocks noChangeAspect="1"/>
          </p:cNvPicPr>
          <p:nvPr/>
        </p:nvPicPr>
        <p:blipFill>
          <a:blip r:embed="rId2"/>
          <a:stretch>
            <a:fillRect/>
          </a:stretch>
        </p:blipFill>
        <p:spPr>
          <a:xfrm>
            <a:off x="2172872" y="0"/>
            <a:ext cx="7846255" cy="7272997"/>
          </a:xfrm>
          <a:prstGeom prst="rect">
            <a:avLst/>
          </a:prstGeom>
        </p:spPr>
      </p:pic>
    </p:spTree>
    <p:extLst>
      <p:ext uri="{BB962C8B-B14F-4D97-AF65-F5344CB8AC3E}">
        <p14:creationId xmlns:p14="http://schemas.microsoft.com/office/powerpoint/2010/main" val="31539492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7CBEEC-93F7-4BFE-A28D-C2548E6E1CCC}"/>
              </a:ext>
            </a:extLst>
          </p:cNvPr>
          <p:cNvSpPr/>
          <p:nvPr/>
        </p:nvSpPr>
        <p:spPr>
          <a:xfrm>
            <a:off x="1617785" y="5922498"/>
            <a:ext cx="1969477" cy="773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B4455B-1F25-4247-A75A-5C4D2D8EF0B5}"/>
              </a:ext>
            </a:extLst>
          </p:cNvPr>
          <p:cNvSpPr/>
          <p:nvPr/>
        </p:nvSpPr>
        <p:spPr>
          <a:xfrm>
            <a:off x="6736079" y="801858"/>
            <a:ext cx="3167576" cy="574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1F1087E4-5E57-4B85-82CD-5487B942B80D}"/>
              </a:ext>
            </a:extLst>
          </p:cNvPr>
          <p:cNvPicPr>
            <a:picLocks noChangeAspect="1"/>
          </p:cNvPicPr>
          <p:nvPr/>
        </p:nvPicPr>
        <p:blipFill>
          <a:blip r:embed="rId2"/>
          <a:stretch>
            <a:fillRect/>
          </a:stretch>
        </p:blipFill>
        <p:spPr>
          <a:xfrm>
            <a:off x="0" y="4703"/>
            <a:ext cx="12192000" cy="6848593"/>
          </a:xfrm>
          <a:prstGeom prst="rect">
            <a:avLst/>
          </a:prstGeom>
        </p:spPr>
      </p:pic>
    </p:spTree>
    <p:extLst>
      <p:ext uri="{BB962C8B-B14F-4D97-AF65-F5344CB8AC3E}">
        <p14:creationId xmlns:p14="http://schemas.microsoft.com/office/powerpoint/2010/main" val="30851212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187911" y="140677"/>
            <a:ext cx="4379976" cy="1316390"/>
          </a:xfrm>
        </p:spPr>
        <p:txBody>
          <a:bodyPr/>
          <a:lstStyle/>
          <a:p>
            <a:r>
              <a:rPr lang="en-US" dirty="0"/>
              <a:t>Managing the test situation</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7187911" y="1457067"/>
            <a:ext cx="4178808" cy="521208"/>
          </a:xfrm>
        </p:spPr>
        <p:txBody>
          <a:bodyPr/>
          <a:lstStyle/>
          <a:p>
            <a:pPr algn="l"/>
            <a:r>
              <a:rPr lang="en-US" sz="2000" dirty="0">
                <a:solidFill>
                  <a:schemeClr val="tx1"/>
                </a:solidFill>
              </a:rPr>
              <a:t>There are no magic tricks to reducing the anxiety in the middle of a test, because what works for one person may not work for another person.  </a:t>
            </a:r>
          </a:p>
          <a:p>
            <a:pPr algn="l"/>
            <a:r>
              <a:rPr lang="en-US" sz="2000" dirty="0">
                <a:solidFill>
                  <a:schemeClr val="tx1"/>
                </a:solidFill>
              </a:rPr>
              <a:t> Below  are some things that you might try. </a:t>
            </a:r>
          </a:p>
          <a:p>
            <a:pPr marL="457200" indent="-457200" algn="l">
              <a:buAutoNum type="arabicPeriod"/>
            </a:pPr>
            <a:r>
              <a:rPr lang="en-US" sz="2000" dirty="0">
                <a:solidFill>
                  <a:schemeClr val="tx1"/>
                </a:solidFill>
              </a:rPr>
              <a:t>Plan to Use the Entire Time.   </a:t>
            </a:r>
          </a:p>
          <a:p>
            <a:pPr marL="457200" indent="-457200" algn="l">
              <a:buAutoNum type="arabicPeriod"/>
            </a:pPr>
            <a:r>
              <a:rPr lang="en-US" sz="2000" dirty="0">
                <a:solidFill>
                  <a:schemeClr val="tx1"/>
                </a:solidFill>
              </a:rPr>
              <a:t>Stop, Pause, and Relax.  </a:t>
            </a:r>
          </a:p>
          <a:p>
            <a:pPr marL="457200" indent="-457200" algn="l">
              <a:buAutoNum type="arabicPeriod"/>
            </a:pPr>
            <a:r>
              <a:rPr lang="en-US" sz="2000" dirty="0">
                <a:solidFill>
                  <a:schemeClr val="tx1"/>
                </a:solidFill>
              </a:rPr>
              <a:t>Ask for a Change of Location. </a:t>
            </a:r>
          </a:p>
          <a:p>
            <a:pPr marL="457200" indent="-457200" algn="l">
              <a:buAutoNum type="arabicPeriod"/>
            </a:pPr>
            <a:r>
              <a:rPr lang="en-US" sz="2000" dirty="0">
                <a:solidFill>
                  <a:schemeClr val="tx1"/>
                </a:solidFill>
              </a:rPr>
              <a:t>Use Coping Strategies. </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12382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group of students throwing their graduation caps in the air at sunset">
            <a:extLst>
              <a:ext uri="{FF2B5EF4-FFF2-40B4-BE49-F238E27FC236}">
                <a16:creationId xmlns:a16="http://schemas.microsoft.com/office/drawing/2014/main" id="{039BFAD7-131E-407E-8A28-E4CF6B8977F6}"/>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
        <p:nvSpPr>
          <p:cNvPr id="31" name="Rectangle 30">
            <a:extLst>
              <a:ext uri="{FF2B5EF4-FFF2-40B4-BE49-F238E27FC236}">
                <a16:creationId xmlns:a16="http://schemas.microsoft.com/office/drawing/2014/main" id="{340A7491-C312-4D36-BA63-6F859CD81D66}"/>
              </a:ext>
              <a:ext uri="{C183D7F6-B498-43B3-948B-1728B52AA6E4}">
                <adec:decorative xmlns:adec="http://schemas.microsoft.com/office/drawing/2017/decorative" val="1"/>
              </a:ext>
            </a:extLst>
          </p:cNvPr>
          <p:cNvSpPr/>
          <p:nvPr/>
        </p:nvSpPr>
        <p:spPr>
          <a:xfrm>
            <a:off x="0" y="-1"/>
            <a:ext cx="12191999" cy="6852374"/>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70"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bg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bg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 name="Title 3" descr="slide title">
            <a:extLst>
              <a:ext uri="{FF2B5EF4-FFF2-40B4-BE49-F238E27FC236}">
                <a16:creationId xmlns:a16="http://schemas.microsoft.com/office/drawing/2014/main" id="{DFF36EE7-AE57-42F4-ACA9-A328C1F4EA02}"/>
              </a:ext>
            </a:extLst>
          </p:cNvPr>
          <p:cNvSpPr>
            <a:spLocks noGrp="1"/>
          </p:cNvSpPr>
          <p:nvPr>
            <p:ph type="title"/>
          </p:nvPr>
        </p:nvSpPr>
        <p:spPr/>
        <p:txBody>
          <a:bodyPr/>
          <a:lstStyle/>
          <a:p>
            <a:r>
              <a:rPr lang="en-US" i="1" dirty="0"/>
              <a:t>General Tips:</a:t>
            </a:r>
          </a:p>
        </p:txBody>
      </p:sp>
      <p:pic>
        <p:nvPicPr>
          <p:cNvPr id="80" name="Content Placeholder 79" descr="Open Book">
            <a:extLst>
              <a:ext uri="{FF2B5EF4-FFF2-40B4-BE49-F238E27FC236}">
                <a16:creationId xmlns:a16="http://schemas.microsoft.com/office/drawing/2014/main" id="{1198805C-69FE-4129-96D0-B3F35CB64166}"/>
              </a:ext>
            </a:extLst>
          </p:cNvPr>
          <p:cNvPicPr>
            <a:picLocks noGrp="1" noChangeAspect="1"/>
          </p:cNvPicPr>
          <p:nvPr>
            <p:ph sz="quarter" idx="13"/>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8493" y="2305050"/>
            <a:ext cx="547688" cy="547688"/>
          </a:xfrm>
        </p:spPr>
      </p:pic>
      <p:sp>
        <p:nvSpPr>
          <p:cNvPr id="87" name="Text Placeholder 86" descr="content block 1">
            <a:extLst>
              <a:ext uri="{FF2B5EF4-FFF2-40B4-BE49-F238E27FC236}">
                <a16:creationId xmlns:a16="http://schemas.microsoft.com/office/drawing/2014/main" id="{1F4C9CA2-B224-40CD-8DB2-CAE478D23611}"/>
              </a:ext>
            </a:extLst>
          </p:cNvPr>
          <p:cNvSpPr>
            <a:spLocks noGrp="1"/>
          </p:cNvSpPr>
          <p:nvPr>
            <p:ph type="body" sz="quarter" idx="11"/>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a:p>
            <a:r>
              <a:rPr lang="en-US" dirty="0"/>
              <a:t>Nunc viverra imperdiet enim. Fusce est. Vivamus a tellus.</a:t>
            </a:r>
          </a:p>
          <a:p>
            <a:r>
              <a:rPr lang="en-US" dirty="0"/>
              <a:t>Pellentesque habitant morbi tristique senectus et netus et malesuada fames ac turpis egestas. Proin pharetra nonummy pede. Mauris et orci.</a:t>
            </a:r>
          </a:p>
        </p:txBody>
      </p:sp>
      <p:cxnSp>
        <p:nvCxnSpPr>
          <p:cNvPr id="65" name="Straight Connector 64" descr="decorative element">
            <a:extLst>
              <a:ext uri="{FF2B5EF4-FFF2-40B4-BE49-F238E27FC236}">
                <a16:creationId xmlns:a16="http://schemas.microsoft.com/office/drawing/2014/main" id="{A4132B5C-BDF2-4C9A-B21E-BDD2CD03A542}"/>
              </a:ext>
            </a:extLst>
          </p:cNvPr>
          <p:cNvCxnSpPr/>
          <p:nvPr/>
        </p:nvCxnSpPr>
        <p:spPr>
          <a:xfrm>
            <a:off x="2080210" y="3553688"/>
            <a:ext cx="7498080"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95" name="Content Placeholder 94" descr="Microscope">
            <a:extLst>
              <a:ext uri="{FF2B5EF4-FFF2-40B4-BE49-F238E27FC236}">
                <a16:creationId xmlns:a16="http://schemas.microsoft.com/office/drawing/2014/main" id="{96991F60-484C-4906-ADB8-676435D3D6E3}"/>
              </a:ext>
            </a:extLst>
          </p:cNvPr>
          <p:cNvPicPr>
            <a:picLocks noGrp="1" noChangeAspect="1"/>
          </p:cNvPicPr>
          <p:nvPr>
            <p:ph sz="quarter" idx="15"/>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48493" y="4505325"/>
            <a:ext cx="547688" cy="547688"/>
          </a:xfrm>
        </p:spPr>
      </p:pic>
      <p:sp>
        <p:nvSpPr>
          <p:cNvPr id="88" name="Text Placeholder 87" descr="content block 2">
            <a:extLst>
              <a:ext uri="{FF2B5EF4-FFF2-40B4-BE49-F238E27FC236}">
                <a16:creationId xmlns:a16="http://schemas.microsoft.com/office/drawing/2014/main" id="{D01EBAE5-B81D-4150-B62C-F56241C55563}"/>
              </a:ext>
            </a:extLst>
          </p:cNvPr>
          <p:cNvSpPr>
            <a:spLocks noGrp="1"/>
          </p:cNvSpPr>
          <p:nvPr>
            <p:ph type="body" sz="quarter" idx="14"/>
          </p:nvPr>
        </p:nvSpPr>
        <p:spPr/>
        <p:txBody>
          <a:bodyPr/>
          <a:lstStyle/>
          <a:p>
            <a:r>
              <a:rPr lang="en-US" dirty="0"/>
              <a:t>Lorem ipsum dolor sit amet, consectetuer adipiscing elit. Maecenas porttitor congue massa. Fusce posuere, magna sed pulvinar ultricies, purus lectus malesuada libero, sit amet commodo magna eros quis urna.</a:t>
            </a:r>
          </a:p>
          <a:p>
            <a:r>
              <a:rPr lang="en-US" dirty="0"/>
              <a:t>Nunc viverra imperdiet enim. Fusce est. Vivamus a tellus.</a:t>
            </a:r>
          </a:p>
          <a:p>
            <a:r>
              <a:rPr lang="en-US" dirty="0"/>
              <a:t>Pellentesque habitant morbi tristique senectus et netus et malesuada fames ac turpis egestas. Proin pharetra nonummy pede. Mauris et orci.</a:t>
            </a:r>
          </a:p>
          <a:p>
            <a:endParaRPr lang="en-US" dirty="0"/>
          </a:p>
        </p:txBody>
      </p:sp>
      <p:grpSp>
        <p:nvGrpSpPr>
          <p:cNvPr id="5" name="Group 4">
            <a:extLst>
              <a:ext uri="{FF2B5EF4-FFF2-40B4-BE49-F238E27FC236}">
                <a16:creationId xmlns:a16="http://schemas.microsoft.com/office/drawing/2014/main" id="{1A141F7B-AE96-45F9-BC57-F7C86174910A}"/>
              </a:ext>
              <a:ext uri="{C183D7F6-B498-43B3-948B-1728B52AA6E4}">
                <adec:decorative xmlns:adec="http://schemas.microsoft.com/office/drawing/2017/decorative" val="1"/>
              </a:ext>
            </a:extLst>
          </p:cNvPr>
          <p:cNvGrpSpPr/>
          <p:nvPr/>
        </p:nvGrpSpPr>
        <p:grpSpPr>
          <a:xfrm>
            <a:off x="0" y="6086479"/>
            <a:ext cx="12192000" cy="600974"/>
            <a:chOff x="0" y="6086479"/>
            <a:chExt cx="12192000" cy="600974"/>
          </a:xfrm>
        </p:grpSpPr>
        <p:sp>
          <p:nvSpPr>
            <p:cNvPr id="14" name="Rectangle 13">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Slide Number Placeholder 5" descr="Slide number">
            <a:extLst>
              <a:ext uri="{FF2B5EF4-FFF2-40B4-BE49-F238E27FC236}">
                <a16:creationId xmlns:a16="http://schemas.microsoft.com/office/drawing/2014/main" id="{118AA3A9-97EA-409C-AD65-3CD3B0A58871}"/>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34</a:t>
            </a:fld>
            <a:endParaRPr lang="en-US" sz="1200" dirty="0">
              <a:solidFill>
                <a:schemeClr val="bg1"/>
              </a:solidFill>
            </a:endParaRPr>
          </a:p>
        </p:txBody>
      </p:sp>
      <p:pic>
        <p:nvPicPr>
          <p:cNvPr id="3" name="Picture 2" descr="A screenshot of a cell phone&#10;&#10;Description automatically generated">
            <a:extLst>
              <a:ext uri="{FF2B5EF4-FFF2-40B4-BE49-F238E27FC236}">
                <a16:creationId xmlns:a16="http://schemas.microsoft.com/office/drawing/2014/main" id="{B56432C8-2B04-44DA-B136-C9A30CE87A73}"/>
              </a:ext>
            </a:extLst>
          </p:cNvPr>
          <p:cNvPicPr>
            <a:picLocks noChangeAspect="1"/>
          </p:cNvPicPr>
          <p:nvPr/>
        </p:nvPicPr>
        <p:blipFill>
          <a:blip r:embed="rId7"/>
          <a:stretch>
            <a:fillRect/>
          </a:stretch>
        </p:blipFill>
        <p:spPr>
          <a:xfrm>
            <a:off x="428208" y="3476381"/>
            <a:ext cx="9326388" cy="2641237"/>
          </a:xfrm>
          <a:prstGeom prst="rect">
            <a:avLst/>
          </a:prstGeom>
        </p:spPr>
      </p:pic>
      <p:pic>
        <p:nvPicPr>
          <p:cNvPr id="8" name="Picture 7" descr="A screen shot of a social media post&#10;&#10;Description automatically generated">
            <a:extLst>
              <a:ext uri="{FF2B5EF4-FFF2-40B4-BE49-F238E27FC236}">
                <a16:creationId xmlns:a16="http://schemas.microsoft.com/office/drawing/2014/main" id="{6C9C3198-068B-4517-A2FA-A24A0DD54267}"/>
              </a:ext>
            </a:extLst>
          </p:cNvPr>
          <p:cNvPicPr>
            <a:picLocks noChangeAspect="1"/>
          </p:cNvPicPr>
          <p:nvPr/>
        </p:nvPicPr>
        <p:blipFill>
          <a:blip r:embed="rId8"/>
          <a:stretch>
            <a:fillRect/>
          </a:stretch>
        </p:blipFill>
        <p:spPr>
          <a:xfrm>
            <a:off x="475780" y="1069784"/>
            <a:ext cx="9278816" cy="2239756"/>
          </a:xfrm>
          <a:prstGeom prst="rect">
            <a:avLst/>
          </a:prstGeom>
        </p:spPr>
      </p:pic>
    </p:spTree>
    <p:extLst>
      <p:ext uri="{BB962C8B-B14F-4D97-AF65-F5344CB8AC3E}">
        <p14:creationId xmlns:p14="http://schemas.microsoft.com/office/powerpoint/2010/main" val="3711219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Placeholder 15" descr="stack of books on the ground">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p:txBody>
          <a:bodyPr/>
          <a:lstStyle/>
          <a:p>
            <a:endParaRPr lang="en-US" dirty="0">
              <a:solidFill>
                <a:schemeClr val="tx1"/>
              </a:solidFill>
            </a:endParaRPr>
          </a:p>
        </p:txBody>
      </p:sp>
      <p:sp>
        <p:nvSpPr>
          <p:cNvPr id="34" name="Text Placeholder 33" descr="content">
            <a:extLst>
              <a:ext uri="{FF2B5EF4-FFF2-40B4-BE49-F238E27FC236}">
                <a16:creationId xmlns:a16="http://schemas.microsoft.com/office/drawing/2014/main" id="{859D862E-AE8E-482F-9E23-3C096FF03E54}"/>
              </a:ext>
            </a:extLst>
          </p:cNvPr>
          <p:cNvSpPr>
            <a:spLocks noGrp="1"/>
          </p:cNvSpPr>
          <p:nvPr>
            <p:ph type="body" sz="quarter" idx="11"/>
          </p:nvPr>
        </p:nvSpPr>
        <p:spPr/>
        <p:txBody>
          <a:bodyPr/>
          <a:lstStyle/>
          <a:p>
            <a:pPr marL="0" indent="0">
              <a:buNone/>
            </a:pPr>
            <a:endParaRPr lang="en-US" dirty="0">
              <a:solidFill>
                <a:schemeClr val="tx1"/>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35</a:t>
            </a:fld>
            <a:endParaRPr lang="en-US" sz="1200" dirty="0">
              <a:solidFill>
                <a:schemeClr val="bg1"/>
              </a:solidFill>
            </a:endParaRPr>
          </a:p>
        </p:txBody>
      </p:sp>
      <p:pic>
        <p:nvPicPr>
          <p:cNvPr id="3" name="Picture 2" descr="A screenshot of a cell phone&#10;&#10;Description automatically generated">
            <a:extLst>
              <a:ext uri="{FF2B5EF4-FFF2-40B4-BE49-F238E27FC236}">
                <a16:creationId xmlns:a16="http://schemas.microsoft.com/office/drawing/2014/main" id="{A35994D5-2246-4336-BC20-0D14B9167B0D}"/>
              </a:ext>
            </a:extLst>
          </p:cNvPr>
          <p:cNvPicPr>
            <a:picLocks noChangeAspect="1"/>
          </p:cNvPicPr>
          <p:nvPr/>
        </p:nvPicPr>
        <p:blipFill>
          <a:blip r:embed="rId4"/>
          <a:stretch>
            <a:fillRect/>
          </a:stretch>
        </p:blipFill>
        <p:spPr>
          <a:xfrm>
            <a:off x="1191568" y="610227"/>
            <a:ext cx="9199264" cy="5442720"/>
          </a:xfrm>
          <a:prstGeom prst="rect">
            <a:avLst/>
          </a:prstGeom>
        </p:spPr>
      </p:pic>
    </p:spTree>
    <p:extLst>
      <p:ext uri="{BB962C8B-B14F-4D97-AF65-F5344CB8AC3E}">
        <p14:creationId xmlns:p14="http://schemas.microsoft.com/office/powerpoint/2010/main" val="876529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oup of students running">
            <a:extLst>
              <a:ext uri="{FF2B5EF4-FFF2-40B4-BE49-F238E27FC236}">
                <a16:creationId xmlns:a16="http://schemas.microsoft.com/office/drawing/2014/main" id="{AEEE5BA3-06F1-4026-A0BB-B08891F46E8E}"/>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a:stretch/>
        </p:blipFill>
        <p:spPr>
          <a:xfrm>
            <a:off x="0" y="0"/>
            <a:ext cx="8087304" cy="6858000"/>
          </a:xfrm>
        </p:spPr>
      </p:pic>
      <p:grpSp>
        <p:nvGrpSpPr>
          <p:cNvPr id="9" name="Group 8">
            <a:extLst>
              <a:ext uri="{FF2B5EF4-FFF2-40B4-BE49-F238E27FC236}">
                <a16:creationId xmlns:a16="http://schemas.microsoft.com/office/drawing/2014/main" id="{E7969C14-1078-4610-9BC5-74119C9B87BE}"/>
              </a:ext>
              <a:ext uri="{C183D7F6-B498-43B3-948B-1728B52AA6E4}">
                <adec:decorative xmlns:adec="http://schemas.microsoft.com/office/drawing/2017/decorative" val="1"/>
              </a:ext>
            </a:extLst>
          </p:cNvPr>
          <p:cNvGrpSpPr/>
          <p:nvPr/>
        </p:nvGrpSpPr>
        <p:grpSpPr>
          <a:xfrm>
            <a:off x="0" y="3808320"/>
            <a:ext cx="7833208" cy="2547440"/>
            <a:chOff x="0" y="3808320"/>
            <a:chExt cx="7833208" cy="2547440"/>
          </a:xfrm>
        </p:grpSpPr>
        <p:sp>
          <p:nvSpPr>
            <p:cNvPr id="10" name="Freeform: Shape 9">
              <a:extLst>
                <a:ext uri="{FF2B5EF4-FFF2-40B4-BE49-F238E27FC236}">
                  <a16:creationId xmlns:a16="http://schemas.microsoft.com/office/drawing/2014/main" id="{E531D018-EFA3-4346-AB80-7CE436393D9E}"/>
                </a:ext>
              </a:extLst>
            </p:cNvPr>
            <p:cNvSpPr/>
            <p:nvPr/>
          </p:nvSpPr>
          <p:spPr>
            <a:xfrm>
              <a:off x="0" y="3808320"/>
              <a:ext cx="7833208" cy="2547440"/>
            </a:xfrm>
            <a:custGeom>
              <a:avLst/>
              <a:gdLst>
                <a:gd name="connsiteX0" fmla="*/ 0 w 7833208"/>
                <a:gd name="connsiteY0" fmla="*/ 0 h 2547440"/>
                <a:gd name="connsiteX1" fmla="*/ 7833208 w 7833208"/>
                <a:gd name="connsiteY1" fmla="*/ 0 h 2547440"/>
                <a:gd name="connsiteX2" fmla="*/ 7135846 w 7833208"/>
                <a:gd name="connsiteY2" fmla="*/ 2547440 h 2547440"/>
                <a:gd name="connsiteX3" fmla="*/ 0 w 7833208"/>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833208" h="2547440">
                  <a:moveTo>
                    <a:pt x="0" y="0"/>
                  </a:moveTo>
                  <a:lnTo>
                    <a:pt x="7833208" y="0"/>
                  </a:lnTo>
                  <a:lnTo>
                    <a:pt x="7135846" y="2547440"/>
                  </a:lnTo>
                  <a:lnTo>
                    <a:pt x="0" y="254744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FA9D7AC8-80D5-49DC-A585-FCFFA6CA4B66}"/>
                </a:ext>
              </a:extLst>
            </p:cNvPr>
            <p:cNvSpPr/>
            <p:nvPr/>
          </p:nvSpPr>
          <p:spPr>
            <a:xfrm>
              <a:off x="1" y="3808320"/>
              <a:ext cx="7692571" cy="2547440"/>
            </a:xfrm>
            <a:custGeom>
              <a:avLst/>
              <a:gdLst>
                <a:gd name="connsiteX0" fmla="*/ 0 w 7692571"/>
                <a:gd name="connsiteY0" fmla="*/ 0 h 2547440"/>
                <a:gd name="connsiteX1" fmla="*/ 7692571 w 7692571"/>
                <a:gd name="connsiteY1" fmla="*/ 0 h 2547440"/>
                <a:gd name="connsiteX2" fmla="*/ 6995209 w 7692571"/>
                <a:gd name="connsiteY2" fmla="*/ 2547440 h 2547440"/>
                <a:gd name="connsiteX3" fmla="*/ 0 w 7692571"/>
                <a:gd name="connsiteY3" fmla="*/ 2547440 h 2547440"/>
              </a:gdLst>
              <a:ahLst/>
              <a:cxnLst>
                <a:cxn ang="0">
                  <a:pos x="connsiteX0" y="connsiteY0"/>
                </a:cxn>
                <a:cxn ang="0">
                  <a:pos x="connsiteX1" y="connsiteY1"/>
                </a:cxn>
                <a:cxn ang="0">
                  <a:pos x="connsiteX2" y="connsiteY2"/>
                </a:cxn>
                <a:cxn ang="0">
                  <a:pos x="connsiteX3" y="connsiteY3"/>
                </a:cxn>
              </a:cxnLst>
              <a:rect l="l" t="t" r="r" b="b"/>
              <a:pathLst>
                <a:path w="7692571" h="2547440">
                  <a:moveTo>
                    <a:pt x="0" y="0"/>
                  </a:moveTo>
                  <a:lnTo>
                    <a:pt x="7692571" y="0"/>
                  </a:lnTo>
                  <a:lnTo>
                    <a:pt x="6995209" y="2547440"/>
                  </a:lnTo>
                  <a:lnTo>
                    <a:pt x="0" y="25474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16" name="Picture Placeholder 15" descr="stack of books on the ground">
            <a:extLst>
              <a:ext uri="{FF2B5EF4-FFF2-40B4-BE49-F238E27FC236}">
                <a16:creationId xmlns:a16="http://schemas.microsoft.com/office/drawing/2014/main" id="{4E408D58-0A21-4D16-A8D8-54C17D5AD4A1}"/>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sp>
        <p:nvSpPr>
          <p:cNvPr id="33" name="Title 32" descr="title">
            <a:extLst>
              <a:ext uri="{FF2B5EF4-FFF2-40B4-BE49-F238E27FC236}">
                <a16:creationId xmlns:a16="http://schemas.microsoft.com/office/drawing/2014/main" id="{18CDD97B-6E25-4FB4-B239-493E54AA0830}"/>
              </a:ext>
            </a:extLst>
          </p:cNvPr>
          <p:cNvSpPr>
            <a:spLocks noGrp="1"/>
          </p:cNvSpPr>
          <p:nvPr>
            <p:ph type="title"/>
          </p:nvPr>
        </p:nvSpPr>
        <p:spPr/>
        <p:txBody>
          <a:bodyPr/>
          <a:lstStyle/>
          <a:p>
            <a:endParaRPr lang="en-US" dirty="0">
              <a:solidFill>
                <a:schemeClr val="tx1"/>
              </a:solidFill>
            </a:endParaRPr>
          </a:p>
        </p:txBody>
      </p:sp>
      <p:sp>
        <p:nvSpPr>
          <p:cNvPr id="34" name="Text Placeholder 33" descr="content">
            <a:extLst>
              <a:ext uri="{FF2B5EF4-FFF2-40B4-BE49-F238E27FC236}">
                <a16:creationId xmlns:a16="http://schemas.microsoft.com/office/drawing/2014/main" id="{859D862E-AE8E-482F-9E23-3C096FF03E54}"/>
              </a:ext>
            </a:extLst>
          </p:cNvPr>
          <p:cNvSpPr>
            <a:spLocks noGrp="1"/>
          </p:cNvSpPr>
          <p:nvPr>
            <p:ph type="body" sz="quarter" idx="11"/>
          </p:nvPr>
        </p:nvSpPr>
        <p:spPr/>
        <p:txBody>
          <a:bodyPr/>
          <a:lstStyle/>
          <a:p>
            <a:pPr marL="0" indent="0">
              <a:buNone/>
            </a:pPr>
            <a:endParaRPr lang="en-US" dirty="0">
              <a:solidFill>
                <a:schemeClr val="tx1"/>
              </a:solidFill>
            </a:endParaRPr>
          </a:p>
        </p:txBody>
      </p:sp>
      <p:sp>
        <p:nvSpPr>
          <p:cNvPr id="14" name="Rectangle 13">
            <a:extLst>
              <a:ext uri="{FF2B5EF4-FFF2-40B4-BE49-F238E27FC236}">
                <a16:creationId xmlns:a16="http://schemas.microsoft.com/office/drawing/2014/main" id="{C862BC4D-BD7A-417E-A34A-59CE4D4A6AC8}"/>
              </a:ext>
              <a:ext uri="{C183D7F6-B498-43B3-948B-1728B52AA6E4}">
                <adec:decorative xmlns:adec="http://schemas.microsoft.com/office/drawing/2017/decorative" val="1"/>
              </a:ext>
            </a:extLst>
          </p:cNvPr>
          <p:cNvSpPr/>
          <p:nvPr/>
        </p:nvSpPr>
        <p:spPr>
          <a:xfrm>
            <a:off x="0" y="6355760"/>
            <a:ext cx="121920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52937FB-CDE3-46B3-8481-AB5DB8C4BABA}"/>
              </a:ext>
              <a:ext uri="{C183D7F6-B498-43B3-948B-1728B52AA6E4}">
                <adec:decorative xmlns:adec="http://schemas.microsoft.com/office/drawing/2017/decorative" val="1"/>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lide Number Placeholder 5" descr="slide number">
            <a:extLst>
              <a:ext uri="{FF2B5EF4-FFF2-40B4-BE49-F238E27FC236}">
                <a16:creationId xmlns:a16="http://schemas.microsoft.com/office/drawing/2014/main" id="{D803F682-0E68-4ECD-A92D-F73743FF2E60}"/>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US" sz="1200" smtClean="0">
                <a:solidFill>
                  <a:schemeClr val="bg1"/>
                </a:solidFill>
              </a:rPr>
              <a:pPr algn="ctr"/>
              <a:t>36</a:t>
            </a:fld>
            <a:endParaRPr lang="en-US" sz="1200" dirty="0">
              <a:solidFill>
                <a:schemeClr val="bg1"/>
              </a:solidFill>
            </a:endParaRPr>
          </a:p>
        </p:txBody>
      </p:sp>
      <p:pic>
        <p:nvPicPr>
          <p:cNvPr id="4" name="Picture 3" descr="A screenshot of a cell phone&#10;&#10;Description automatically generated">
            <a:extLst>
              <a:ext uri="{FF2B5EF4-FFF2-40B4-BE49-F238E27FC236}">
                <a16:creationId xmlns:a16="http://schemas.microsoft.com/office/drawing/2014/main" id="{E391191E-BDB6-46BB-BDC1-1801FC068D8E}"/>
              </a:ext>
            </a:extLst>
          </p:cNvPr>
          <p:cNvPicPr>
            <a:picLocks noChangeAspect="1"/>
          </p:cNvPicPr>
          <p:nvPr/>
        </p:nvPicPr>
        <p:blipFill>
          <a:blip r:embed="rId4"/>
          <a:stretch>
            <a:fillRect/>
          </a:stretch>
        </p:blipFill>
        <p:spPr>
          <a:xfrm>
            <a:off x="1182668" y="2053860"/>
            <a:ext cx="9826663" cy="3065827"/>
          </a:xfrm>
          <a:prstGeom prst="rect">
            <a:avLst/>
          </a:prstGeom>
        </p:spPr>
      </p:pic>
    </p:spTree>
    <p:extLst>
      <p:ext uri="{BB962C8B-B14F-4D97-AF65-F5344CB8AC3E}">
        <p14:creationId xmlns:p14="http://schemas.microsoft.com/office/powerpoint/2010/main" val="167505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room of red chairs in front of a window">
            <a:extLst>
              <a:ext uri="{FF2B5EF4-FFF2-40B4-BE49-F238E27FC236}">
                <a16:creationId xmlns:a16="http://schemas.microsoft.com/office/drawing/2014/main" id="{E983D85E-34D8-430D-875F-7EBB69A6B73E}"/>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p:pic>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a:xfrm>
            <a:off x="7187911" y="140677"/>
            <a:ext cx="4379976" cy="1316390"/>
          </a:xfrm>
        </p:spPr>
        <p:txBody>
          <a:bodyPr/>
          <a:lstStyle/>
          <a:p>
            <a:r>
              <a:rPr lang="en-US" dirty="0"/>
              <a:t>Managing the test situation</a:t>
            </a:r>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7187911" y="1457067"/>
            <a:ext cx="4178808" cy="521208"/>
          </a:xfrm>
        </p:spPr>
        <p:txBody>
          <a:bodyPr/>
          <a:lstStyle/>
          <a:p>
            <a:pPr algn="l"/>
            <a:r>
              <a:rPr lang="en-US" sz="2000" dirty="0">
                <a:solidFill>
                  <a:schemeClr val="tx1"/>
                </a:solidFill>
              </a:rPr>
              <a:t> The coping strategies approach assumes that you cannot totally eliminate all the anxiety in a testing situation, you have to accept it as a normal part of life.  </a:t>
            </a:r>
          </a:p>
          <a:p>
            <a:r>
              <a:rPr lang="en-US" sz="2000" i="1" dirty="0">
                <a:solidFill>
                  <a:schemeClr val="tx1"/>
                </a:solidFill>
              </a:rPr>
              <a:t>By anticipating the anxiety and planning what you are going to do, you will keep it at a manageable level. </a:t>
            </a:r>
          </a:p>
        </p:txBody>
      </p:sp>
      <p:grpSp>
        <p:nvGrpSpPr>
          <p:cNvPr id="4" name="Group 3">
            <a:extLst>
              <a:ext uri="{FF2B5EF4-FFF2-40B4-BE49-F238E27FC236}">
                <a16:creationId xmlns:a16="http://schemas.microsoft.com/office/drawing/2014/main" id="{EB664AAE-5AE9-41D7-8346-002B9F445323}"/>
              </a:ext>
              <a:ext uri="{C183D7F6-B498-43B3-948B-1728B52AA6E4}">
                <adec:decorative xmlns:adec="http://schemas.microsoft.com/office/drawing/2017/decorative" val="1"/>
              </a:ext>
            </a:extLst>
          </p:cNvPr>
          <p:cNvGrpSpPr/>
          <p:nvPr/>
        </p:nvGrpSpPr>
        <p:grpSpPr>
          <a:xfrm>
            <a:off x="-3740" y="0"/>
            <a:ext cx="6208649" cy="6858000"/>
            <a:chOff x="-3740" y="0"/>
            <a:chExt cx="6208649" cy="6858000"/>
          </a:xfrm>
        </p:grpSpPr>
        <p:sp>
          <p:nvSpPr>
            <p:cNvPr id="11" name="Freeform: Shape 10">
              <a:extLst>
                <a:ext uri="{FF2B5EF4-FFF2-40B4-BE49-F238E27FC236}">
                  <a16:creationId xmlns:a16="http://schemas.microsoft.com/office/drawing/2014/main" id="{927C3783-B800-4093-BB0D-D5AEF08C3B59}"/>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576E978-A841-4A4F-B153-CC369D9391D3}"/>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Rectangle 2">
            <a:extLst>
              <a:ext uri="{FF2B5EF4-FFF2-40B4-BE49-F238E27FC236}">
                <a16:creationId xmlns:a16="http://schemas.microsoft.com/office/drawing/2014/main" id="{0038B369-2C7C-4696-8E15-90E268B14899}"/>
              </a:ext>
            </a:extLst>
          </p:cNvPr>
          <p:cNvSpPr/>
          <p:nvPr/>
        </p:nvSpPr>
        <p:spPr>
          <a:xfrm>
            <a:off x="6904564" y="5357669"/>
            <a:ext cx="5144868" cy="1261884"/>
          </a:xfrm>
          <a:prstGeom prst="rect">
            <a:avLst/>
          </a:prstGeom>
        </p:spPr>
        <p:txBody>
          <a:bodyPr wrap="square">
            <a:spAutoFit/>
          </a:bodyPr>
          <a:lstStyle/>
          <a:p>
            <a:r>
              <a:rPr lang="en-US" sz="1600" b="1" dirty="0"/>
              <a:t>Apps: </a:t>
            </a:r>
            <a:r>
              <a:rPr lang="en-US" sz="1400" b="1" dirty="0"/>
              <a:t>There are many apps in the App Store on your phone to help you when you are dealing with increased anxiety. </a:t>
            </a:r>
          </a:p>
          <a:p>
            <a:r>
              <a:rPr lang="en-US" sz="1400" dirty="0"/>
              <a:t>Some examples include </a:t>
            </a:r>
            <a:r>
              <a:rPr lang="en-US" sz="1400" dirty="0" err="1"/>
              <a:t>MindShift</a:t>
            </a:r>
            <a:r>
              <a:rPr lang="en-US" sz="1400" dirty="0"/>
              <a:t>,  Breathe2Relax, Universal Breathing, Paced Breathing, Relax Stress and </a:t>
            </a:r>
            <a:r>
              <a:rPr lang="en-US" sz="1400" dirty="0" err="1"/>
              <a:t>AnxietyRelief</a:t>
            </a:r>
            <a:r>
              <a:rPr lang="en-US" sz="1400" dirty="0"/>
              <a:t>, and Breathing Zone</a:t>
            </a:r>
            <a:r>
              <a:rPr lang="en-US" dirty="0"/>
              <a:t>. </a:t>
            </a:r>
          </a:p>
        </p:txBody>
      </p:sp>
    </p:spTree>
    <p:extLst>
      <p:ext uri="{BB962C8B-B14F-4D97-AF65-F5344CB8AC3E}">
        <p14:creationId xmlns:p14="http://schemas.microsoft.com/office/powerpoint/2010/main" val="4072132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itting around a wooden table&#10;">
            <a:extLst>
              <a:ext uri="{FF2B5EF4-FFF2-40B4-BE49-F238E27FC236}">
                <a16:creationId xmlns:a16="http://schemas.microsoft.com/office/drawing/2014/main" id="{D48306FF-9A46-43AC-BC11-DE5D9F2D1836}"/>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a:stretch/>
        </p:blipFill>
        <p:spPr>
          <a:xfrm>
            <a:off x="0" y="-5626"/>
            <a:ext cx="12192000" cy="6858000"/>
          </a:xfrm>
        </p:spPr>
      </p:pic>
      <p:grpSp>
        <p:nvGrpSpPr>
          <p:cNvPr id="7" name="Group 6">
            <a:extLst>
              <a:ext uri="{FF2B5EF4-FFF2-40B4-BE49-F238E27FC236}">
                <a16:creationId xmlns:a16="http://schemas.microsoft.com/office/drawing/2014/main" id="{F5325EDA-7343-463C-83EC-5D799E8B8195}"/>
              </a:ext>
              <a:ext uri="{C183D7F6-B498-43B3-948B-1728B52AA6E4}">
                <adec:decorative xmlns:adec="http://schemas.microsoft.com/office/drawing/2017/decorative" val="1"/>
              </a:ext>
            </a:extLst>
          </p:cNvPr>
          <p:cNvGrpSpPr/>
          <p:nvPr/>
        </p:nvGrpSpPr>
        <p:grpSpPr>
          <a:xfrm>
            <a:off x="9621169" y="0"/>
            <a:ext cx="2570831" cy="6858001"/>
            <a:chOff x="9621170" y="0"/>
            <a:chExt cx="2570831" cy="6858001"/>
          </a:xfrm>
        </p:grpSpPr>
        <p:sp>
          <p:nvSpPr>
            <p:cNvPr id="32" name="Freeform: Shape 31">
              <a:extLst>
                <a:ext uri="{FF2B5EF4-FFF2-40B4-BE49-F238E27FC236}">
                  <a16:creationId xmlns:a16="http://schemas.microsoft.com/office/drawing/2014/main" id="{25DFF88D-A516-4508-BC03-10D68E4034CF}"/>
                </a:ext>
              </a:extLst>
            </p:cNvPr>
            <p:cNvSpPr/>
            <p:nvPr/>
          </p:nvSpPr>
          <p:spPr>
            <a:xfrm>
              <a:off x="9621170" y="0"/>
              <a:ext cx="2570831" cy="6858000"/>
            </a:xfrm>
            <a:custGeom>
              <a:avLst/>
              <a:gdLst>
                <a:gd name="connsiteX0" fmla="*/ 1649197 w 2570831"/>
                <a:gd name="connsiteY0" fmla="*/ 0 h 6858000"/>
                <a:gd name="connsiteX1" fmla="*/ 2570831 w 2570831"/>
                <a:gd name="connsiteY1" fmla="*/ 0 h 6858000"/>
                <a:gd name="connsiteX2" fmla="*/ 2570831 w 2570831"/>
                <a:gd name="connsiteY2" fmla="*/ 6858000 h 6858000"/>
                <a:gd name="connsiteX3" fmla="*/ 0 w 257083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570831" h="6858000">
                  <a:moveTo>
                    <a:pt x="1649197" y="0"/>
                  </a:moveTo>
                  <a:lnTo>
                    <a:pt x="2570831" y="0"/>
                  </a:lnTo>
                  <a:lnTo>
                    <a:pt x="2570831" y="6858000"/>
                  </a:lnTo>
                  <a:lnTo>
                    <a:pt x="0" y="6858000"/>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29">
              <a:extLst>
                <a:ext uri="{FF2B5EF4-FFF2-40B4-BE49-F238E27FC236}">
                  <a16:creationId xmlns:a16="http://schemas.microsoft.com/office/drawing/2014/main" id="{F990A05A-2B0C-4EA2-8A33-D5A7D8C1BC4F}"/>
                </a:ext>
              </a:extLst>
            </p:cNvPr>
            <p:cNvSpPr/>
            <p:nvPr/>
          </p:nvSpPr>
          <p:spPr>
            <a:xfrm>
              <a:off x="9754598" y="0"/>
              <a:ext cx="2437402" cy="6858000"/>
            </a:xfrm>
            <a:custGeom>
              <a:avLst/>
              <a:gdLst>
                <a:gd name="connsiteX0" fmla="*/ 1649197 w 2437402"/>
                <a:gd name="connsiteY0" fmla="*/ 0 h 6858000"/>
                <a:gd name="connsiteX1" fmla="*/ 2437402 w 2437402"/>
                <a:gd name="connsiteY1" fmla="*/ 0 h 6858000"/>
                <a:gd name="connsiteX2" fmla="*/ 2437402 w 2437402"/>
                <a:gd name="connsiteY2" fmla="*/ 6858000 h 6858000"/>
                <a:gd name="connsiteX3" fmla="*/ 0 w 243740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37402" h="6858000">
                  <a:moveTo>
                    <a:pt x="1649197" y="0"/>
                  </a:moveTo>
                  <a:lnTo>
                    <a:pt x="2437402" y="0"/>
                  </a:lnTo>
                  <a:lnTo>
                    <a:pt x="2437402" y="6858000"/>
                  </a:lnTo>
                  <a:lnTo>
                    <a:pt x="0" y="6858000"/>
                  </a:lnTo>
                  <a:close/>
                </a:path>
              </a:pathLst>
            </a:custGeom>
            <a:solidFill>
              <a:schemeClr val="accent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79BF84DA-56CC-4319-9B18-B6303F93EF5A}"/>
                </a:ext>
              </a:extLst>
            </p:cNvPr>
            <p:cNvSpPr/>
            <p:nvPr/>
          </p:nvSpPr>
          <p:spPr>
            <a:xfrm>
              <a:off x="10011320" y="0"/>
              <a:ext cx="2180680" cy="6858000"/>
            </a:xfrm>
            <a:custGeom>
              <a:avLst/>
              <a:gdLst>
                <a:gd name="connsiteX0" fmla="*/ 1649197 w 2180680"/>
                <a:gd name="connsiteY0" fmla="*/ 0 h 6858000"/>
                <a:gd name="connsiteX1" fmla="*/ 2180680 w 2180680"/>
                <a:gd name="connsiteY1" fmla="*/ 0 h 6858000"/>
                <a:gd name="connsiteX2" fmla="*/ 2180680 w 2180680"/>
                <a:gd name="connsiteY2" fmla="*/ 6858000 h 6858000"/>
                <a:gd name="connsiteX3" fmla="*/ 0 w 218068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80680" h="6858000">
                  <a:moveTo>
                    <a:pt x="1649197" y="0"/>
                  </a:moveTo>
                  <a:lnTo>
                    <a:pt x="2180680" y="0"/>
                  </a:lnTo>
                  <a:lnTo>
                    <a:pt x="2180680" y="6858000"/>
                  </a:lnTo>
                  <a:lnTo>
                    <a:pt x="0" y="6858000"/>
                  </a:lnTo>
                  <a:close/>
                </a:path>
              </a:pathLst>
            </a:custGeom>
            <a:solidFill>
              <a:schemeClr val="accent1">
                <a:lumMod val="7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3FE4855B-D7C3-4EA7-8050-5BDDB9E3A78A}"/>
                </a:ext>
              </a:extLst>
            </p:cNvPr>
            <p:cNvSpPr/>
            <p:nvPr/>
          </p:nvSpPr>
          <p:spPr>
            <a:xfrm>
              <a:off x="10544156" y="5626"/>
              <a:ext cx="1647844" cy="6852374"/>
            </a:xfrm>
            <a:custGeom>
              <a:avLst/>
              <a:gdLst>
                <a:gd name="connsiteX0" fmla="*/ 1647844 w 1647844"/>
                <a:gd name="connsiteY0" fmla="*/ 0 h 6852374"/>
                <a:gd name="connsiteX1" fmla="*/ 1647844 w 1647844"/>
                <a:gd name="connsiteY1" fmla="*/ 6852374 h 6852374"/>
                <a:gd name="connsiteX2" fmla="*/ 0 w 1647844"/>
                <a:gd name="connsiteY2" fmla="*/ 6852374 h 6852374"/>
              </a:gdLst>
              <a:ahLst/>
              <a:cxnLst>
                <a:cxn ang="0">
                  <a:pos x="connsiteX0" y="connsiteY0"/>
                </a:cxn>
                <a:cxn ang="0">
                  <a:pos x="connsiteX1" y="connsiteY1"/>
                </a:cxn>
                <a:cxn ang="0">
                  <a:pos x="connsiteX2" y="connsiteY2"/>
                </a:cxn>
              </a:cxnLst>
              <a:rect l="l" t="t" r="r" b="b"/>
              <a:pathLst>
                <a:path w="1647844" h="6852374">
                  <a:moveTo>
                    <a:pt x="1647844" y="0"/>
                  </a:moveTo>
                  <a:lnTo>
                    <a:pt x="1647844" y="6852374"/>
                  </a:lnTo>
                  <a:lnTo>
                    <a:pt x="0" y="6852374"/>
                  </a:lnTo>
                  <a:close/>
                </a:path>
              </a:pathLst>
            </a:custGeom>
            <a:solidFill>
              <a:schemeClr val="accent1">
                <a:lumMod val="75000"/>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EC066EC5-6C2C-4006-B87D-E6C5CFDEF302}"/>
                </a:ext>
              </a:extLst>
            </p:cNvPr>
            <p:cNvSpPr/>
            <p:nvPr/>
          </p:nvSpPr>
          <p:spPr>
            <a:xfrm>
              <a:off x="10803086" y="1082358"/>
              <a:ext cx="1388914" cy="5775643"/>
            </a:xfrm>
            <a:custGeom>
              <a:avLst/>
              <a:gdLst>
                <a:gd name="connsiteX0" fmla="*/ 1388914 w 1388914"/>
                <a:gd name="connsiteY0" fmla="*/ 0 h 5775643"/>
                <a:gd name="connsiteX1" fmla="*/ 1388914 w 1388914"/>
                <a:gd name="connsiteY1" fmla="*/ 5775643 h 5775643"/>
                <a:gd name="connsiteX2" fmla="*/ 0 w 1388914"/>
                <a:gd name="connsiteY2" fmla="*/ 5775643 h 5775643"/>
              </a:gdLst>
              <a:ahLst/>
              <a:cxnLst>
                <a:cxn ang="0">
                  <a:pos x="connsiteX0" y="connsiteY0"/>
                </a:cxn>
                <a:cxn ang="0">
                  <a:pos x="connsiteX1" y="connsiteY1"/>
                </a:cxn>
                <a:cxn ang="0">
                  <a:pos x="connsiteX2" y="connsiteY2"/>
                </a:cxn>
              </a:cxnLst>
              <a:rect l="l" t="t" r="r" b="b"/>
              <a:pathLst>
                <a:path w="1388914" h="5775643">
                  <a:moveTo>
                    <a:pt x="1388914" y="0"/>
                  </a:moveTo>
                  <a:lnTo>
                    <a:pt x="1388914" y="5775643"/>
                  </a:lnTo>
                  <a:lnTo>
                    <a:pt x="0" y="5775643"/>
                  </a:lnTo>
                  <a:close/>
                </a:path>
              </a:pathLst>
            </a:custGeom>
            <a:solidFill>
              <a:schemeClr val="accent1">
                <a:lumMod val="7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42" name="Title 41" descr="title">
            <a:extLst>
              <a:ext uri="{FF2B5EF4-FFF2-40B4-BE49-F238E27FC236}">
                <a16:creationId xmlns:a16="http://schemas.microsoft.com/office/drawing/2014/main" id="{72FCEAE4-FA74-4446-B2F5-9AFA2DA139A2}"/>
              </a:ext>
            </a:extLst>
          </p:cNvPr>
          <p:cNvSpPr>
            <a:spLocks noGrp="1"/>
          </p:cNvSpPr>
          <p:nvPr>
            <p:ph type="ctrTitle"/>
          </p:nvPr>
        </p:nvSpPr>
        <p:spPr>
          <a:xfrm>
            <a:off x="3005264" y="2155700"/>
            <a:ext cx="5578995" cy="879928"/>
          </a:xfrm>
          <a:solidFill>
            <a:srgbClr val="0D3047"/>
          </a:solidFill>
        </p:spPr>
        <p:txBody>
          <a:bodyPr/>
          <a:lstStyle/>
          <a:p>
            <a:pPr algn="ctr"/>
            <a:r>
              <a:rPr lang="en-US" b="0" dirty="0"/>
              <a:t>THANK YOU</a:t>
            </a:r>
          </a:p>
        </p:txBody>
      </p:sp>
      <p:grpSp>
        <p:nvGrpSpPr>
          <p:cNvPr id="154" name="Group 153">
            <a:extLst>
              <a:ext uri="{FF2B5EF4-FFF2-40B4-BE49-F238E27FC236}">
                <a16:creationId xmlns:a16="http://schemas.microsoft.com/office/drawing/2014/main" id="{FF17C705-3351-4B11-BD28-D0CACC12D311}"/>
              </a:ext>
              <a:ext uri="{C183D7F6-B498-43B3-948B-1728B52AA6E4}">
                <adec:decorative xmlns:adec="http://schemas.microsoft.com/office/drawing/2017/decorative" val="1"/>
              </a:ext>
            </a:extLst>
          </p:cNvPr>
          <p:cNvGrpSpPr/>
          <p:nvPr/>
        </p:nvGrpSpPr>
        <p:grpSpPr>
          <a:xfrm>
            <a:off x="822755" y="2930325"/>
            <a:ext cx="469807" cy="79404"/>
            <a:chOff x="9330846" y="5054600"/>
            <a:chExt cx="676275" cy="114300"/>
          </a:xfrm>
          <a:solidFill>
            <a:schemeClr val="bg1"/>
          </a:solidFill>
        </p:grpSpPr>
        <p:sp>
          <p:nvSpPr>
            <p:cNvPr id="155" name="Oval 154">
              <a:extLst>
                <a:ext uri="{FF2B5EF4-FFF2-40B4-BE49-F238E27FC236}">
                  <a16:creationId xmlns:a16="http://schemas.microsoft.com/office/drawing/2014/main" id="{925FEBFE-A26D-4E0B-B884-7E186CD878E5}"/>
                </a:ext>
              </a:extLst>
            </p:cNvPr>
            <p:cNvSpPr/>
            <p:nvPr/>
          </p:nvSpPr>
          <p:spPr>
            <a:xfrm>
              <a:off x="933084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2A24665D-D5CF-4F18-A88A-8E4471800E8D}"/>
                </a:ext>
              </a:extLst>
            </p:cNvPr>
            <p:cNvSpPr/>
            <p:nvPr/>
          </p:nvSpPr>
          <p:spPr>
            <a:xfrm>
              <a:off x="951817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39F2203F-31BF-4705-AC57-E197602982AA}"/>
                </a:ext>
              </a:extLst>
            </p:cNvPr>
            <p:cNvSpPr/>
            <p:nvPr/>
          </p:nvSpPr>
          <p:spPr>
            <a:xfrm>
              <a:off x="9705496"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D4734E32-080E-49F2-89F3-16F0DBB5D130}"/>
                </a:ext>
              </a:extLst>
            </p:cNvPr>
            <p:cNvSpPr/>
            <p:nvPr/>
          </p:nvSpPr>
          <p:spPr>
            <a:xfrm>
              <a:off x="9892821" y="505460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4" name="Content Placeholder 93" descr="User">
            <a:extLst>
              <a:ext uri="{FF2B5EF4-FFF2-40B4-BE49-F238E27FC236}">
                <a16:creationId xmlns:a16="http://schemas.microsoft.com/office/drawing/2014/main" id="{5AC6F288-703B-45A1-9B56-079BD755B2CB}"/>
              </a:ext>
            </a:extLst>
          </p:cNvPr>
          <p:cNvPicPr>
            <a:picLocks noGrp="1" noChangeAspect="1"/>
          </p:cNvPicPr>
          <p:nvPr>
            <p:ph sz="quarter" idx="22"/>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66292" y="3575245"/>
            <a:ext cx="384960" cy="384959"/>
          </a:xfrm>
        </p:spPr>
      </p:pic>
      <p:sp>
        <p:nvSpPr>
          <p:cNvPr id="80" name="Text Placeholder 79" descr="name of user">
            <a:extLst>
              <a:ext uri="{FF2B5EF4-FFF2-40B4-BE49-F238E27FC236}">
                <a16:creationId xmlns:a16="http://schemas.microsoft.com/office/drawing/2014/main" id="{40F0AA8D-0756-4350-8005-9BCD0DDB3B92}"/>
              </a:ext>
            </a:extLst>
          </p:cNvPr>
          <p:cNvSpPr>
            <a:spLocks noGrp="1"/>
          </p:cNvSpPr>
          <p:nvPr>
            <p:ph type="body" sz="quarter" idx="15"/>
          </p:nvPr>
        </p:nvSpPr>
        <p:spPr>
          <a:xfrm>
            <a:off x="3854501" y="3822373"/>
            <a:ext cx="4089101" cy="161245"/>
          </a:xfrm>
        </p:spPr>
        <p:txBody>
          <a:bodyPr/>
          <a:lstStyle/>
          <a:p>
            <a:r>
              <a:rPr lang="en-US" sz="2400" dirty="0">
                <a:highlight>
                  <a:srgbClr val="0B2B41"/>
                </a:highlight>
              </a:rPr>
              <a:t>Jessica McKellar, M.A.</a:t>
            </a:r>
          </a:p>
          <a:p>
            <a:r>
              <a:rPr lang="en-US" sz="2400" dirty="0">
                <a:highlight>
                  <a:srgbClr val="0B2B41"/>
                </a:highlight>
              </a:rPr>
              <a:t>Sussex Child and Youth Team</a:t>
            </a:r>
          </a:p>
        </p:txBody>
      </p:sp>
      <p:cxnSp>
        <p:nvCxnSpPr>
          <p:cNvPr id="131" name="Straight Connector 130">
            <a:extLst>
              <a:ext uri="{FF2B5EF4-FFF2-40B4-BE49-F238E27FC236}">
                <a16:creationId xmlns:a16="http://schemas.microsoft.com/office/drawing/2014/main" id="{8695A66A-1D9E-4D4E-9067-DC97380D3FDF}"/>
              </a:ext>
              <a:ext uri="{C183D7F6-B498-43B3-948B-1728B52AA6E4}">
                <adec:decorative xmlns:adec="http://schemas.microsoft.com/office/drawing/2017/decorative" val="1"/>
              </a:ext>
            </a:extLst>
          </p:cNvPr>
          <p:cNvCxnSpPr/>
          <p:nvPr/>
        </p:nvCxnSpPr>
        <p:spPr>
          <a:xfrm>
            <a:off x="3645922" y="4351869"/>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86" name="Text Placeholder 85" descr="user phone">
            <a:extLst>
              <a:ext uri="{FF2B5EF4-FFF2-40B4-BE49-F238E27FC236}">
                <a16:creationId xmlns:a16="http://schemas.microsoft.com/office/drawing/2014/main" id="{60CCF183-9FEB-4677-9379-BC01A7251D2C}"/>
              </a:ext>
            </a:extLst>
          </p:cNvPr>
          <p:cNvSpPr>
            <a:spLocks noGrp="1"/>
          </p:cNvSpPr>
          <p:nvPr>
            <p:ph type="body" sz="quarter" idx="16"/>
          </p:nvPr>
        </p:nvSpPr>
        <p:spPr>
          <a:xfrm>
            <a:off x="3854501" y="4539258"/>
            <a:ext cx="3695206" cy="276999"/>
          </a:xfrm>
        </p:spPr>
        <p:txBody>
          <a:bodyPr/>
          <a:lstStyle/>
          <a:p>
            <a:r>
              <a:rPr lang="en-US" sz="2400" dirty="0">
                <a:highlight>
                  <a:srgbClr val="0B2B41"/>
                </a:highlight>
              </a:rPr>
              <a:t>jessica.mckellar@gnb.ca</a:t>
            </a:r>
          </a:p>
        </p:txBody>
      </p:sp>
      <p:cxnSp>
        <p:nvCxnSpPr>
          <p:cNvPr id="132" name="Straight Connector 131">
            <a:extLst>
              <a:ext uri="{FF2B5EF4-FFF2-40B4-BE49-F238E27FC236}">
                <a16:creationId xmlns:a16="http://schemas.microsoft.com/office/drawing/2014/main" id="{529648F7-20E3-4312-823A-D8265A94AF23}"/>
              </a:ext>
              <a:ext uri="{C183D7F6-B498-43B3-948B-1728B52AA6E4}">
                <adec:decorative xmlns:adec="http://schemas.microsoft.com/office/drawing/2017/decorative" val="1"/>
              </a:ext>
            </a:extLst>
          </p:cNvPr>
          <p:cNvCxnSpPr/>
          <p:nvPr/>
        </p:nvCxnSpPr>
        <p:spPr>
          <a:xfrm>
            <a:off x="756601" y="4866958"/>
            <a:ext cx="4297680" cy="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pic>
        <p:nvPicPr>
          <p:cNvPr id="98" name="Content Placeholder 97" descr="Envelope">
            <a:extLst>
              <a:ext uri="{FF2B5EF4-FFF2-40B4-BE49-F238E27FC236}">
                <a16:creationId xmlns:a16="http://schemas.microsoft.com/office/drawing/2014/main" id="{0B9C03E0-6367-44D9-A740-AA6436F075E8}"/>
              </a:ext>
            </a:extLst>
          </p:cNvPr>
          <p:cNvPicPr>
            <a:picLocks noGrp="1" noChangeAspect="1"/>
          </p:cNvPicPr>
          <p:nvPr>
            <p:ph sz="quarter" idx="20"/>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86173" y="4389726"/>
            <a:ext cx="469813" cy="469812"/>
          </a:xfrm>
        </p:spPr>
      </p:pic>
      <p:sp>
        <p:nvSpPr>
          <p:cNvPr id="3" name="Content Placeholder 2">
            <a:extLst>
              <a:ext uri="{FF2B5EF4-FFF2-40B4-BE49-F238E27FC236}">
                <a16:creationId xmlns:a16="http://schemas.microsoft.com/office/drawing/2014/main" id="{A263AC0B-F6BB-4FFC-8AA0-D998DF22E854}"/>
              </a:ext>
            </a:extLst>
          </p:cNvPr>
          <p:cNvSpPr>
            <a:spLocks noGrp="1"/>
          </p:cNvSpPr>
          <p:nvPr>
            <p:ph sz="quarter" idx="19"/>
          </p:nvPr>
        </p:nvSpPr>
        <p:spPr>
          <a:xfrm>
            <a:off x="3167906" y="4384132"/>
            <a:ext cx="469813" cy="469812"/>
          </a:xfrm>
        </p:spPr>
        <p:txBody>
          <a:bodyPr/>
          <a:lstStyle/>
          <a:p>
            <a:endParaRPr lang="en-US" dirty="0"/>
          </a:p>
        </p:txBody>
      </p:sp>
      <p:sp>
        <p:nvSpPr>
          <p:cNvPr id="4" name="Content Placeholder 3">
            <a:extLst>
              <a:ext uri="{FF2B5EF4-FFF2-40B4-BE49-F238E27FC236}">
                <a16:creationId xmlns:a16="http://schemas.microsoft.com/office/drawing/2014/main" id="{4C06C258-D8FD-418B-A21B-D1C07B152216}"/>
              </a:ext>
            </a:extLst>
          </p:cNvPr>
          <p:cNvSpPr>
            <a:spLocks noGrp="1"/>
          </p:cNvSpPr>
          <p:nvPr>
            <p:ph sz="quarter" idx="21"/>
          </p:nvPr>
        </p:nvSpPr>
        <p:spPr>
          <a:xfrm>
            <a:off x="3182560" y="3513806"/>
            <a:ext cx="469813" cy="469812"/>
          </a:xfrm>
        </p:spPr>
        <p:txBody>
          <a:bodyPr/>
          <a:lstStyle/>
          <a:p>
            <a:endParaRPr lang="en-US" dirty="0"/>
          </a:p>
        </p:txBody>
      </p:sp>
    </p:spTree>
    <p:extLst>
      <p:ext uri="{BB962C8B-B14F-4D97-AF65-F5344CB8AC3E}">
        <p14:creationId xmlns:p14="http://schemas.microsoft.com/office/powerpoint/2010/main" val="267420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B27F9-1F46-4D20-9358-D4806549C003}"/>
              </a:ext>
            </a:extLst>
          </p:cNvPr>
          <p:cNvSpPr>
            <a:spLocks noGrp="1"/>
          </p:cNvSpPr>
          <p:nvPr>
            <p:ph type="title"/>
          </p:nvPr>
        </p:nvSpPr>
        <p:spPr/>
        <p:txBody>
          <a:bodyPr/>
          <a:lstStyle/>
          <a:p>
            <a:endParaRPr lang="en-US"/>
          </a:p>
        </p:txBody>
      </p:sp>
      <p:pic>
        <p:nvPicPr>
          <p:cNvPr id="4" name="Picture 3" descr="A picture containing sitting, photo, table, teddy&#10;&#10;Description automatically generated">
            <a:extLst>
              <a:ext uri="{FF2B5EF4-FFF2-40B4-BE49-F238E27FC236}">
                <a16:creationId xmlns:a16="http://schemas.microsoft.com/office/drawing/2014/main" id="{E30ECBCF-87C4-4D83-91AB-750B2978E332}"/>
              </a:ext>
            </a:extLst>
          </p:cNvPr>
          <p:cNvPicPr>
            <a:picLocks noChangeAspect="1"/>
          </p:cNvPicPr>
          <p:nvPr/>
        </p:nvPicPr>
        <p:blipFill>
          <a:blip r:embed="rId3"/>
          <a:stretch>
            <a:fillRect/>
          </a:stretch>
        </p:blipFill>
        <p:spPr>
          <a:xfrm>
            <a:off x="470547" y="349344"/>
            <a:ext cx="5625453" cy="6121794"/>
          </a:xfrm>
          <a:prstGeom prst="rect">
            <a:avLst/>
          </a:prstGeom>
        </p:spPr>
      </p:pic>
      <p:pic>
        <p:nvPicPr>
          <p:cNvPr id="6" name="Picture 5" descr="A picture containing person, man, sitting, bus&#10;&#10;Description automatically generated">
            <a:extLst>
              <a:ext uri="{FF2B5EF4-FFF2-40B4-BE49-F238E27FC236}">
                <a16:creationId xmlns:a16="http://schemas.microsoft.com/office/drawing/2014/main" id="{DDCD585F-1AAB-4EC8-A56E-2B1177EDB346}"/>
              </a:ext>
            </a:extLst>
          </p:cNvPr>
          <p:cNvPicPr>
            <a:picLocks noChangeAspect="1"/>
          </p:cNvPicPr>
          <p:nvPr/>
        </p:nvPicPr>
        <p:blipFill>
          <a:blip r:embed="rId4"/>
          <a:stretch>
            <a:fillRect/>
          </a:stretch>
        </p:blipFill>
        <p:spPr>
          <a:xfrm>
            <a:off x="6096000" y="386862"/>
            <a:ext cx="4957883" cy="6121794"/>
          </a:xfrm>
          <a:prstGeom prst="rect">
            <a:avLst/>
          </a:prstGeom>
        </p:spPr>
      </p:pic>
    </p:spTree>
    <p:extLst>
      <p:ext uri="{BB962C8B-B14F-4D97-AF65-F5344CB8AC3E}">
        <p14:creationId xmlns:p14="http://schemas.microsoft.com/office/powerpoint/2010/main" val="1041381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8AC-2683-4AF5-8649-FFF96F389E69}"/>
              </a:ext>
            </a:extLst>
          </p:cNvPr>
          <p:cNvSpPr>
            <a:spLocks noGrp="1"/>
          </p:cNvSpPr>
          <p:nvPr>
            <p:ph type="title"/>
          </p:nvPr>
        </p:nvSpPr>
        <p:spPr/>
        <p:txBody>
          <a:bodyPr/>
          <a:lstStyle/>
          <a:p>
            <a:endParaRPr lang="en-US"/>
          </a:p>
        </p:txBody>
      </p:sp>
      <p:pic>
        <p:nvPicPr>
          <p:cNvPr id="4" name="Picture 3" descr="A person sitting on a table&#10;&#10;Description automatically generated">
            <a:extLst>
              <a:ext uri="{FF2B5EF4-FFF2-40B4-BE49-F238E27FC236}">
                <a16:creationId xmlns:a16="http://schemas.microsoft.com/office/drawing/2014/main" id="{B13CE92B-1A27-44B7-8277-99018E77B3D0}"/>
              </a:ext>
            </a:extLst>
          </p:cNvPr>
          <p:cNvPicPr>
            <a:picLocks noChangeAspect="1"/>
          </p:cNvPicPr>
          <p:nvPr/>
        </p:nvPicPr>
        <p:blipFill>
          <a:blip r:embed="rId3"/>
          <a:stretch>
            <a:fillRect/>
          </a:stretch>
        </p:blipFill>
        <p:spPr>
          <a:xfrm>
            <a:off x="351025" y="318548"/>
            <a:ext cx="5515203" cy="6130845"/>
          </a:xfrm>
          <a:prstGeom prst="rect">
            <a:avLst/>
          </a:prstGeom>
        </p:spPr>
      </p:pic>
      <p:pic>
        <p:nvPicPr>
          <p:cNvPr id="6" name="Picture 5" descr="A group of people holding a sign&#10;&#10;Description automatically generated">
            <a:extLst>
              <a:ext uri="{FF2B5EF4-FFF2-40B4-BE49-F238E27FC236}">
                <a16:creationId xmlns:a16="http://schemas.microsoft.com/office/drawing/2014/main" id="{9D745274-7D41-412C-8358-5384865209BB}"/>
              </a:ext>
            </a:extLst>
          </p:cNvPr>
          <p:cNvPicPr>
            <a:picLocks noChangeAspect="1"/>
          </p:cNvPicPr>
          <p:nvPr/>
        </p:nvPicPr>
        <p:blipFill>
          <a:blip r:embed="rId4"/>
          <a:stretch>
            <a:fillRect/>
          </a:stretch>
        </p:blipFill>
        <p:spPr>
          <a:xfrm>
            <a:off x="5866228" y="338226"/>
            <a:ext cx="5050969" cy="6111167"/>
          </a:xfrm>
          <a:prstGeom prst="rect">
            <a:avLst/>
          </a:prstGeom>
        </p:spPr>
      </p:pic>
    </p:spTree>
    <p:extLst>
      <p:ext uri="{BB962C8B-B14F-4D97-AF65-F5344CB8AC3E}">
        <p14:creationId xmlns:p14="http://schemas.microsoft.com/office/powerpoint/2010/main" val="3813287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8AC-2683-4AF5-8649-FFF96F389E69}"/>
              </a:ext>
            </a:extLst>
          </p:cNvPr>
          <p:cNvSpPr>
            <a:spLocks noGrp="1"/>
          </p:cNvSpPr>
          <p:nvPr>
            <p:ph type="title"/>
          </p:nvPr>
        </p:nvSpPr>
        <p:spPr/>
        <p:txBody>
          <a:bodyPr/>
          <a:lstStyle/>
          <a:p>
            <a:endParaRPr lang="en-US"/>
          </a:p>
        </p:txBody>
      </p:sp>
      <p:pic>
        <p:nvPicPr>
          <p:cNvPr id="4" name="Picture 3" descr="A picture containing indoor, table, sitting, box&#10;&#10;Description automatically generated">
            <a:extLst>
              <a:ext uri="{FF2B5EF4-FFF2-40B4-BE49-F238E27FC236}">
                <a16:creationId xmlns:a16="http://schemas.microsoft.com/office/drawing/2014/main" id="{D42237E6-56A1-4D60-B87B-F6A158DE79D2}"/>
              </a:ext>
            </a:extLst>
          </p:cNvPr>
          <p:cNvPicPr>
            <a:picLocks noChangeAspect="1"/>
          </p:cNvPicPr>
          <p:nvPr/>
        </p:nvPicPr>
        <p:blipFill>
          <a:blip r:embed="rId3"/>
          <a:stretch>
            <a:fillRect/>
          </a:stretch>
        </p:blipFill>
        <p:spPr>
          <a:xfrm>
            <a:off x="523163" y="324420"/>
            <a:ext cx="5300862" cy="6142247"/>
          </a:xfrm>
          <a:prstGeom prst="rect">
            <a:avLst/>
          </a:prstGeom>
        </p:spPr>
      </p:pic>
      <p:pic>
        <p:nvPicPr>
          <p:cNvPr id="6" name="Picture 5" descr="A person holding a sign&#10;&#10;Description automatically generated">
            <a:extLst>
              <a:ext uri="{FF2B5EF4-FFF2-40B4-BE49-F238E27FC236}">
                <a16:creationId xmlns:a16="http://schemas.microsoft.com/office/drawing/2014/main" id="{ACD9216E-20FE-4E8D-BD02-A73279DE1385}"/>
              </a:ext>
            </a:extLst>
          </p:cNvPr>
          <p:cNvPicPr>
            <a:picLocks noChangeAspect="1"/>
          </p:cNvPicPr>
          <p:nvPr/>
        </p:nvPicPr>
        <p:blipFill>
          <a:blip r:embed="rId4"/>
          <a:stretch>
            <a:fillRect/>
          </a:stretch>
        </p:blipFill>
        <p:spPr>
          <a:xfrm>
            <a:off x="5824024" y="324420"/>
            <a:ext cx="5138123" cy="6142247"/>
          </a:xfrm>
          <a:prstGeom prst="rect">
            <a:avLst/>
          </a:prstGeom>
        </p:spPr>
      </p:pic>
    </p:spTree>
    <p:extLst>
      <p:ext uri="{BB962C8B-B14F-4D97-AF65-F5344CB8AC3E}">
        <p14:creationId xmlns:p14="http://schemas.microsoft.com/office/powerpoint/2010/main" val="1419883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8AC-2683-4AF5-8649-FFF96F389E69}"/>
              </a:ext>
            </a:extLst>
          </p:cNvPr>
          <p:cNvSpPr>
            <a:spLocks noGrp="1"/>
          </p:cNvSpPr>
          <p:nvPr>
            <p:ph type="title"/>
          </p:nvPr>
        </p:nvSpPr>
        <p:spPr/>
        <p:txBody>
          <a:bodyPr/>
          <a:lstStyle/>
          <a:p>
            <a:endParaRPr lang="en-US"/>
          </a:p>
        </p:txBody>
      </p:sp>
      <p:pic>
        <p:nvPicPr>
          <p:cNvPr id="4" name="Picture 3" descr="A group of people sitting at a table&#10;&#10;Description automatically generated">
            <a:extLst>
              <a:ext uri="{FF2B5EF4-FFF2-40B4-BE49-F238E27FC236}">
                <a16:creationId xmlns:a16="http://schemas.microsoft.com/office/drawing/2014/main" id="{6C035E79-F765-43A3-A8C9-BF46A3165756}"/>
              </a:ext>
            </a:extLst>
          </p:cNvPr>
          <p:cNvPicPr>
            <a:picLocks noChangeAspect="1"/>
          </p:cNvPicPr>
          <p:nvPr/>
        </p:nvPicPr>
        <p:blipFill>
          <a:blip r:embed="rId3"/>
          <a:stretch>
            <a:fillRect/>
          </a:stretch>
        </p:blipFill>
        <p:spPr>
          <a:xfrm>
            <a:off x="520280" y="323311"/>
            <a:ext cx="4952051" cy="6146335"/>
          </a:xfrm>
          <a:prstGeom prst="rect">
            <a:avLst/>
          </a:prstGeom>
        </p:spPr>
      </p:pic>
      <p:pic>
        <p:nvPicPr>
          <p:cNvPr id="6" name="Picture 5" descr="A group of people holding a sign&#10;&#10;Description automatically generated">
            <a:extLst>
              <a:ext uri="{FF2B5EF4-FFF2-40B4-BE49-F238E27FC236}">
                <a16:creationId xmlns:a16="http://schemas.microsoft.com/office/drawing/2014/main" id="{56FD9222-41AF-4151-9CB9-F87481C430CE}"/>
              </a:ext>
            </a:extLst>
          </p:cNvPr>
          <p:cNvPicPr>
            <a:picLocks noChangeAspect="1"/>
          </p:cNvPicPr>
          <p:nvPr/>
        </p:nvPicPr>
        <p:blipFill>
          <a:blip r:embed="rId4"/>
          <a:stretch>
            <a:fillRect/>
          </a:stretch>
        </p:blipFill>
        <p:spPr>
          <a:xfrm>
            <a:off x="5472332" y="370568"/>
            <a:ext cx="5351731" cy="6116863"/>
          </a:xfrm>
          <a:prstGeom prst="rect">
            <a:avLst/>
          </a:prstGeom>
        </p:spPr>
      </p:pic>
    </p:spTree>
    <p:extLst>
      <p:ext uri="{BB962C8B-B14F-4D97-AF65-F5344CB8AC3E}">
        <p14:creationId xmlns:p14="http://schemas.microsoft.com/office/powerpoint/2010/main" val="563686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8AC-2683-4AF5-8649-FFF96F389E69}"/>
              </a:ext>
            </a:extLst>
          </p:cNvPr>
          <p:cNvSpPr>
            <a:spLocks noGrp="1"/>
          </p:cNvSpPr>
          <p:nvPr>
            <p:ph type="title"/>
          </p:nvPr>
        </p:nvSpPr>
        <p:spPr/>
        <p:txBody>
          <a:bodyPr/>
          <a:lstStyle/>
          <a:p>
            <a:endParaRPr lang="en-US"/>
          </a:p>
        </p:txBody>
      </p:sp>
      <p:pic>
        <p:nvPicPr>
          <p:cNvPr id="4" name="Picture 3" descr="A group of people sitting at a table&#10;&#10;Description automatically generated">
            <a:extLst>
              <a:ext uri="{FF2B5EF4-FFF2-40B4-BE49-F238E27FC236}">
                <a16:creationId xmlns:a16="http://schemas.microsoft.com/office/drawing/2014/main" id="{2E50DD6F-86C4-4756-B23E-6A2827DC97BF}"/>
              </a:ext>
            </a:extLst>
          </p:cNvPr>
          <p:cNvPicPr>
            <a:picLocks noChangeAspect="1"/>
          </p:cNvPicPr>
          <p:nvPr/>
        </p:nvPicPr>
        <p:blipFill>
          <a:blip r:embed="rId3"/>
          <a:stretch>
            <a:fillRect/>
          </a:stretch>
        </p:blipFill>
        <p:spPr>
          <a:xfrm>
            <a:off x="633186" y="333177"/>
            <a:ext cx="5462814" cy="5967384"/>
          </a:xfrm>
          <a:prstGeom prst="rect">
            <a:avLst/>
          </a:prstGeom>
        </p:spPr>
      </p:pic>
      <p:pic>
        <p:nvPicPr>
          <p:cNvPr id="6" name="Picture 5" descr="A group of people sitting posing for the camera&#10;&#10;Description automatically generated">
            <a:extLst>
              <a:ext uri="{FF2B5EF4-FFF2-40B4-BE49-F238E27FC236}">
                <a16:creationId xmlns:a16="http://schemas.microsoft.com/office/drawing/2014/main" id="{B3C7BC40-7186-403B-83EF-470E4FEF14F2}"/>
              </a:ext>
            </a:extLst>
          </p:cNvPr>
          <p:cNvPicPr>
            <a:picLocks noChangeAspect="1"/>
          </p:cNvPicPr>
          <p:nvPr/>
        </p:nvPicPr>
        <p:blipFill>
          <a:blip r:embed="rId4"/>
          <a:stretch>
            <a:fillRect/>
          </a:stretch>
        </p:blipFill>
        <p:spPr>
          <a:xfrm>
            <a:off x="6096000" y="333177"/>
            <a:ext cx="4875302" cy="5967384"/>
          </a:xfrm>
          <a:prstGeom prst="rect">
            <a:avLst/>
          </a:prstGeom>
        </p:spPr>
      </p:pic>
    </p:spTree>
    <p:extLst>
      <p:ext uri="{BB962C8B-B14F-4D97-AF65-F5344CB8AC3E}">
        <p14:creationId xmlns:p14="http://schemas.microsoft.com/office/powerpoint/2010/main" val="266292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C8AC-2683-4AF5-8649-FFF96F389E69}"/>
              </a:ext>
            </a:extLst>
          </p:cNvPr>
          <p:cNvSpPr>
            <a:spLocks noGrp="1"/>
          </p:cNvSpPr>
          <p:nvPr>
            <p:ph type="title"/>
          </p:nvPr>
        </p:nvSpPr>
        <p:spPr/>
        <p:txBody>
          <a:bodyPr/>
          <a:lstStyle/>
          <a:p>
            <a:endParaRPr lang="en-US"/>
          </a:p>
        </p:txBody>
      </p:sp>
      <p:pic>
        <p:nvPicPr>
          <p:cNvPr id="4" name="Picture 3" descr="A person holding a sign&#10;&#10;Description automatically generated">
            <a:extLst>
              <a:ext uri="{FF2B5EF4-FFF2-40B4-BE49-F238E27FC236}">
                <a16:creationId xmlns:a16="http://schemas.microsoft.com/office/drawing/2014/main" id="{C68816EA-1166-4D86-AC08-D17B4741C271}"/>
              </a:ext>
            </a:extLst>
          </p:cNvPr>
          <p:cNvPicPr>
            <a:picLocks noChangeAspect="1"/>
          </p:cNvPicPr>
          <p:nvPr/>
        </p:nvPicPr>
        <p:blipFill>
          <a:blip r:embed="rId3"/>
          <a:stretch>
            <a:fillRect/>
          </a:stretch>
        </p:blipFill>
        <p:spPr>
          <a:xfrm>
            <a:off x="459468" y="314228"/>
            <a:ext cx="4719654" cy="5986333"/>
          </a:xfrm>
          <a:prstGeom prst="rect">
            <a:avLst/>
          </a:prstGeom>
        </p:spPr>
      </p:pic>
      <p:pic>
        <p:nvPicPr>
          <p:cNvPr id="6" name="Picture 5" descr="A group of people posing for the camera&#10;&#10;Description automatically generated">
            <a:extLst>
              <a:ext uri="{FF2B5EF4-FFF2-40B4-BE49-F238E27FC236}">
                <a16:creationId xmlns:a16="http://schemas.microsoft.com/office/drawing/2014/main" id="{80FA7C76-54A0-465A-B27B-97326CF252DC}"/>
              </a:ext>
            </a:extLst>
          </p:cNvPr>
          <p:cNvPicPr>
            <a:picLocks noChangeAspect="1"/>
          </p:cNvPicPr>
          <p:nvPr/>
        </p:nvPicPr>
        <p:blipFill>
          <a:blip r:embed="rId4"/>
          <a:stretch>
            <a:fillRect/>
          </a:stretch>
        </p:blipFill>
        <p:spPr>
          <a:xfrm>
            <a:off x="5179122" y="314228"/>
            <a:ext cx="5808301" cy="5986333"/>
          </a:xfrm>
          <a:prstGeom prst="rect">
            <a:avLst/>
          </a:prstGeom>
        </p:spPr>
      </p:pic>
    </p:spTree>
    <p:extLst>
      <p:ext uri="{BB962C8B-B14F-4D97-AF65-F5344CB8AC3E}">
        <p14:creationId xmlns:p14="http://schemas.microsoft.com/office/powerpoint/2010/main" val="1716820241"/>
      </p:ext>
    </p:extLst>
  </p:cSld>
  <p:clrMapOvr>
    <a:masterClrMapping/>
  </p:clrMapOvr>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475556_Education presentation_AAS_v5" id="{AAC57104-7B60-491F-A321-6BCAF93AC541}" vid="{5A43072C-36E0-4A5A-A3FF-E88D65C597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92E8A7A89E46439CF41BAE6859F45F" ma:contentTypeVersion="0" ma:contentTypeDescription="Create a new document." ma:contentTypeScope="" ma:versionID="83564bc6f0adbd8b943d7033d348348f">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EF6F111-3FC2-4FCF-A2D3-105595179A39}"/>
</file>

<file path=customXml/itemProps2.xml><?xml version="1.0" encoding="utf-8"?>
<ds:datastoreItem xmlns:ds="http://schemas.openxmlformats.org/officeDocument/2006/customXml" ds:itemID="{DE575C36-314A-42CB-9114-6E0CE4AB2735}"/>
</file>

<file path=customXml/itemProps3.xml><?xml version="1.0" encoding="utf-8"?>
<ds:datastoreItem xmlns:ds="http://schemas.openxmlformats.org/officeDocument/2006/customXml" ds:itemID="{85D0AD3E-9DDB-4E69-981A-7DAE0E9B5F53}"/>
</file>

<file path=docProps/app.xml><?xml version="1.0" encoding="utf-8"?>
<Properties xmlns="http://schemas.openxmlformats.org/officeDocument/2006/extended-properties" xmlns:vt="http://schemas.openxmlformats.org/officeDocument/2006/docPropsVTypes">
  <TotalTime>0</TotalTime>
  <Words>1793</Words>
  <Application>Microsoft Office PowerPoint</Application>
  <PresentationFormat>Widescreen</PresentationFormat>
  <Paragraphs>130</Paragraphs>
  <Slides>38</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Corbel</vt:lpstr>
      <vt:lpstr>Office Theme</vt:lpstr>
      <vt:lpstr>Test Anxiety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anxiety?</vt:lpstr>
      <vt:lpstr>What is anxiety?</vt:lpstr>
      <vt:lpstr>PowerPoint Presentation</vt:lpstr>
      <vt:lpstr>What is test-anxiety and how did I get it?</vt:lpstr>
      <vt:lpstr>Why do I feel this way?</vt:lpstr>
      <vt:lpstr>PowerPoint Presentation</vt:lpstr>
      <vt:lpstr>Is a little anxiety good?</vt:lpstr>
      <vt:lpstr>PowerPoint Presentation</vt:lpstr>
      <vt:lpstr>Myths about test anxiety</vt:lpstr>
      <vt:lpstr>Test anxiety has five main causes…</vt:lpstr>
      <vt:lpstr>Influence of Self-Talk</vt:lpstr>
      <vt:lpstr>Influence of Self-Talk</vt:lpstr>
      <vt:lpstr>PowerPoint Presentation</vt:lpstr>
      <vt:lpstr>PowerPoint Presentation</vt:lpstr>
      <vt:lpstr>Influence of Self-Talk</vt:lpstr>
      <vt:lpstr>PowerPoint Presentation</vt:lpstr>
      <vt:lpstr>PowerPoint Presentation</vt:lpstr>
      <vt:lpstr>How to reduce test anxiety…</vt:lpstr>
      <vt:lpstr>PowerPoint Presentation</vt:lpstr>
      <vt:lpstr>PowerPoint Presentation</vt:lpstr>
      <vt:lpstr>PowerPoint Presentation</vt:lpstr>
      <vt:lpstr>Managing the test situation</vt:lpstr>
      <vt:lpstr>General Tips:</vt:lpstr>
      <vt:lpstr>PowerPoint Presentation</vt:lpstr>
      <vt:lpstr>PowerPoint Presentation</vt:lpstr>
      <vt:lpstr>Managing the test situation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2020-01-06T14:32:33Z</dcterms:created>
  <dcterms:modified xsi:type="dcterms:W3CDTF">2020-01-06T16:27:04Z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0x0101004392E8A7A89E46439CF41BAE6859F45F</vt:lpwstr>
  </property>
</Properties>
</file>